
<file path=[Content_Types].xml><?xml version="1.0" encoding="utf-8"?>
<Types xmlns="http://schemas.openxmlformats.org/package/2006/content-types">
  <Default Extension="emf" ContentType="image/x-emf"/>
  <Default Extension="jpeg" ContentType="image/jpeg"/>
  <Default Extension="png" ContentType="image/png"/>
  <Default Extension="rels" ContentType="application/vnd.openxmlformats-package.relationships+xml"/>
  <Default Extension="svg" ContentType="image/svg+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slides/slide66.xml" ContentType="application/vnd.openxmlformats-officedocument.presentationml.slide+xml"/>
  <Override PartName="/ppt/slides/slide67.xml" ContentType="application/vnd.openxmlformats-officedocument.presentationml.slide+xml"/>
  <Override PartName="/ppt/slides/slide68.xml" ContentType="application/vnd.openxmlformats-officedocument.presentationml.slide+xml"/>
  <Override PartName="/ppt/slides/slide69.xml" ContentType="application/vnd.openxmlformats-officedocument.presentationml.slide+xml"/>
  <Override PartName="/ppt/slides/slide70.xml" ContentType="application/vnd.openxmlformats-officedocument.presentationml.slide+xml"/>
  <Override PartName="/ppt/slides/slide71.xml" ContentType="application/vnd.openxmlformats-officedocument.presentationml.slide+xml"/>
  <Override PartName="/ppt/slides/slide72.xml" ContentType="application/vnd.openxmlformats-officedocument.presentationml.slide+xml"/>
  <Override PartName="/ppt/slides/slide73.xml" ContentType="application/vnd.openxmlformats-officedocument.presentationml.slide+xml"/>
  <Override PartName="/ppt/slides/slide74.xml" ContentType="application/vnd.openxmlformats-officedocument.presentationml.slide+xml"/>
  <Override PartName="/ppt/slides/slide75.xml" ContentType="application/vnd.openxmlformats-officedocument.presentationml.slide+xml"/>
  <Override PartName="/ppt/slides/slide76.xml" ContentType="application/vnd.openxmlformats-officedocument.presentationml.slide+xml"/>
  <Override PartName="/ppt/slides/slide77.xml" ContentType="application/vnd.openxmlformats-officedocument.presentationml.slide+xml"/>
  <Override PartName="/ppt/slides/slide78.xml" ContentType="application/vnd.openxmlformats-officedocument.presentationml.slide+xml"/>
  <Override PartName="/ppt/slides/slide79.xml" ContentType="application/vnd.openxmlformats-officedocument.presentationml.slide+xml"/>
  <Override PartName="/ppt/slides/slide80.xml" ContentType="application/vnd.openxmlformats-officedocument.presentationml.slide+xml"/>
  <Override PartName="/ppt/slides/slide81.xml" ContentType="application/vnd.openxmlformats-officedocument.presentationml.slide+xml"/>
  <Override PartName="/ppt/slides/slide82.xml" ContentType="application/vnd.openxmlformats-officedocument.presentationml.slide+xml"/>
  <Override PartName="/ppt/slides/slide83.xml" ContentType="application/vnd.openxmlformats-officedocument.presentationml.slide+xml"/>
  <Override PartName="/ppt/slides/slide84.xml" ContentType="application/vnd.openxmlformats-officedocument.presentationml.slide+xml"/>
  <Override PartName="/ppt/slides/slide85.xml" ContentType="application/vnd.openxmlformats-officedocument.presentationml.slide+xml"/>
  <Override PartName="/ppt/slides/slide86.xml" ContentType="application/vnd.openxmlformats-officedocument.presentationml.slide+xml"/>
  <Override PartName="/ppt/slides/slide87.xml" ContentType="application/vnd.openxmlformats-officedocument.presentationml.slide+xml"/>
  <Override PartName="/ppt/slides/slide88.xml" ContentType="application/vnd.openxmlformats-officedocument.presentationml.slide+xml"/>
  <Override PartName="/ppt/slides/slide89.xml" ContentType="application/vnd.openxmlformats-officedocument.presentationml.slide+xml"/>
  <Override PartName="/ppt/slides/slide90.xml" ContentType="application/vnd.openxmlformats-officedocument.presentationml.slide+xml"/>
  <Override PartName="/ppt/slides/slide91.xml" ContentType="application/vnd.openxmlformats-officedocument.presentationml.slide+xml"/>
  <Override PartName="/ppt/slides/slide92.xml" ContentType="application/vnd.openxmlformats-officedocument.presentationml.slide+xml"/>
  <Override PartName="/ppt/slides/slide93.xml" ContentType="application/vnd.openxmlformats-officedocument.presentationml.slide+xml"/>
  <Override PartName="/ppt/slides/slide94.xml" ContentType="application/vnd.openxmlformats-officedocument.presentationml.slide+xml"/>
  <Override PartName="/ppt/slides/slide95.xml" ContentType="application/vnd.openxmlformats-officedocument.presentationml.slide+xml"/>
  <Override PartName="/ppt/slides/slide96.xml" ContentType="application/vnd.openxmlformats-officedocument.presentationml.slide+xml"/>
  <Override PartName="/ppt/slides/slide97.xml" ContentType="application/vnd.openxmlformats-officedocument.presentationml.slide+xml"/>
  <Override PartName="/ppt/slides/slide98.xml" ContentType="application/vnd.openxmlformats-officedocument.presentationml.slide+xml"/>
  <Override PartName="/ppt/slides/slide99.xml" ContentType="application/vnd.openxmlformats-officedocument.presentationml.slide+xml"/>
  <Override PartName="/ppt/slides/slide100.xml" ContentType="application/vnd.openxmlformats-officedocument.presentationml.slide+xml"/>
  <Override PartName="/ppt/slides/slide101.xml" ContentType="application/vnd.openxmlformats-officedocument.presentationml.slide+xml"/>
  <Override PartName="/ppt/slides/slide102.xml" ContentType="application/vnd.openxmlformats-officedocument.presentationml.slide+xml"/>
  <Override PartName="/ppt/slides/slide103.xml" ContentType="application/vnd.openxmlformats-officedocument.presentationml.slide+xml"/>
  <Override PartName="/ppt/slides/slide104.xml" ContentType="application/vnd.openxmlformats-officedocument.presentationml.slide+xml"/>
  <Override PartName="/ppt/slides/slide105.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1"/>
  </p:sldMasterIdLst>
  <p:sldIdLst>
    <p:sldId id="256" r:id="rId2"/>
    <p:sldId id="281" r:id="rId3"/>
    <p:sldId id="324" r:id="rId4"/>
    <p:sldId id="325" r:id="rId5"/>
    <p:sldId id="326" r:id="rId6"/>
    <p:sldId id="327" r:id="rId7"/>
    <p:sldId id="328" r:id="rId8"/>
    <p:sldId id="329" r:id="rId9"/>
    <p:sldId id="330" r:id="rId10"/>
    <p:sldId id="331" r:id="rId11"/>
    <p:sldId id="332" r:id="rId12"/>
    <p:sldId id="333" r:id="rId13"/>
    <p:sldId id="334" r:id="rId14"/>
    <p:sldId id="335" r:id="rId15"/>
    <p:sldId id="336" r:id="rId16"/>
    <p:sldId id="337" r:id="rId17"/>
    <p:sldId id="338" r:id="rId18"/>
    <p:sldId id="339" r:id="rId19"/>
    <p:sldId id="340" r:id="rId20"/>
    <p:sldId id="341" r:id="rId21"/>
    <p:sldId id="342" r:id="rId22"/>
    <p:sldId id="343" r:id="rId23"/>
    <p:sldId id="344" r:id="rId24"/>
    <p:sldId id="345" r:id="rId25"/>
    <p:sldId id="346" r:id="rId26"/>
    <p:sldId id="347" r:id="rId27"/>
    <p:sldId id="348" r:id="rId28"/>
    <p:sldId id="349" r:id="rId29"/>
    <p:sldId id="350" r:id="rId30"/>
    <p:sldId id="351" r:id="rId31"/>
    <p:sldId id="352" r:id="rId32"/>
    <p:sldId id="353" r:id="rId33"/>
    <p:sldId id="354" r:id="rId34"/>
    <p:sldId id="270" r:id="rId35"/>
    <p:sldId id="283" r:id="rId36"/>
    <p:sldId id="303" r:id="rId37"/>
    <p:sldId id="269" r:id="rId38"/>
    <p:sldId id="284" r:id="rId39"/>
    <p:sldId id="304" r:id="rId40"/>
    <p:sldId id="259" r:id="rId41"/>
    <p:sldId id="285" r:id="rId42"/>
    <p:sldId id="305" r:id="rId43"/>
    <p:sldId id="260" r:id="rId44"/>
    <p:sldId id="286" r:id="rId45"/>
    <p:sldId id="306" r:id="rId46"/>
    <p:sldId id="261" r:id="rId47"/>
    <p:sldId id="287" r:id="rId48"/>
    <p:sldId id="307" r:id="rId49"/>
    <p:sldId id="262" r:id="rId50"/>
    <p:sldId id="288" r:id="rId51"/>
    <p:sldId id="308" r:id="rId52"/>
    <p:sldId id="263" r:id="rId53"/>
    <p:sldId id="289" r:id="rId54"/>
    <p:sldId id="309" r:id="rId55"/>
    <p:sldId id="264" r:id="rId56"/>
    <p:sldId id="290" r:id="rId57"/>
    <p:sldId id="310" r:id="rId58"/>
    <p:sldId id="271" r:id="rId59"/>
    <p:sldId id="293" r:id="rId60"/>
    <p:sldId id="313" r:id="rId61"/>
    <p:sldId id="273" r:id="rId62"/>
    <p:sldId id="295" r:id="rId63"/>
    <p:sldId id="315" r:id="rId64"/>
    <p:sldId id="275" r:id="rId65"/>
    <p:sldId id="297" r:id="rId66"/>
    <p:sldId id="317" r:id="rId67"/>
    <p:sldId id="358" r:id="rId68"/>
    <p:sldId id="359" r:id="rId69"/>
    <p:sldId id="360" r:id="rId70"/>
    <p:sldId id="361" r:id="rId71"/>
    <p:sldId id="362" r:id="rId72"/>
    <p:sldId id="363" r:id="rId73"/>
    <p:sldId id="364" r:id="rId74"/>
    <p:sldId id="365" r:id="rId75"/>
    <p:sldId id="366" r:id="rId76"/>
    <p:sldId id="367" r:id="rId77"/>
    <p:sldId id="368" r:id="rId78"/>
    <p:sldId id="369" r:id="rId79"/>
    <p:sldId id="370" r:id="rId80"/>
    <p:sldId id="371" r:id="rId81"/>
    <p:sldId id="372" r:id="rId82"/>
    <p:sldId id="373" r:id="rId83"/>
    <p:sldId id="374" r:id="rId84"/>
    <p:sldId id="375" r:id="rId85"/>
    <p:sldId id="376" r:id="rId86"/>
    <p:sldId id="377" r:id="rId87"/>
    <p:sldId id="378" r:id="rId88"/>
    <p:sldId id="379" r:id="rId89"/>
    <p:sldId id="380" r:id="rId90"/>
    <p:sldId id="381" r:id="rId91"/>
    <p:sldId id="276" r:id="rId92"/>
    <p:sldId id="318" r:id="rId93"/>
    <p:sldId id="319" r:id="rId94"/>
    <p:sldId id="277" r:id="rId95"/>
    <p:sldId id="299" r:id="rId96"/>
    <p:sldId id="320" r:id="rId97"/>
    <p:sldId id="278" r:id="rId98"/>
    <p:sldId id="300" r:id="rId99"/>
    <p:sldId id="321" r:id="rId100"/>
    <p:sldId id="279" r:id="rId101"/>
    <p:sldId id="301" r:id="rId102"/>
    <p:sldId id="322" r:id="rId103"/>
    <p:sldId id="280" r:id="rId104"/>
    <p:sldId id="302" r:id="rId105"/>
    <p:sldId id="323" r:id="rId106"/>
  </p:sldIdLst>
  <p:sldSz cx="6858000" cy="9906000" type="A4"/>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3218" autoAdjust="0"/>
    <p:restoredTop sz="94660"/>
  </p:normalViewPr>
  <p:slideViewPr>
    <p:cSldViewPr snapToGrid="0">
      <p:cViewPr varScale="1">
        <p:scale>
          <a:sx n="70" d="100"/>
          <a:sy n="70" d="100"/>
        </p:scale>
        <p:origin x="3342" y="126"/>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26" Type="http://schemas.openxmlformats.org/officeDocument/2006/relationships/slide" Target="slides/slide25.xml"/><Relationship Id="rId21" Type="http://schemas.openxmlformats.org/officeDocument/2006/relationships/slide" Target="slides/slide20.xml"/><Relationship Id="rId42" Type="http://schemas.openxmlformats.org/officeDocument/2006/relationships/slide" Target="slides/slide41.xml"/><Relationship Id="rId47" Type="http://schemas.openxmlformats.org/officeDocument/2006/relationships/slide" Target="slides/slide46.xml"/><Relationship Id="rId63" Type="http://schemas.openxmlformats.org/officeDocument/2006/relationships/slide" Target="slides/slide62.xml"/><Relationship Id="rId68" Type="http://schemas.openxmlformats.org/officeDocument/2006/relationships/slide" Target="slides/slide67.xml"/><Relationship Id="rId84" Type="http://schemas.openxmlformats.org/officeDocument/2006/relationships/slide" Target="slides/slide83.xml"/><Relationship Id="rId89" Type="http://schemas.openxmlformats.org/officeDocument/2006/relationships/slide" Target="slides/slide88.xml"/><Relationship Id="rId16" Type="http://schemas.openxmlformats.org/officeDocument/2006/relationships/slide" Target="slides/slide15.xml"/><Relationship Id="rId107" Type="http://schemas.openxmlformats.org/officeDocument/2006/relationships/presProps" Target="presProps.xml"/><Relationship Id="rId11" Type="http://schemas.openxmlformats.org/officeDocument/2006/relationships/slide" Target="slides/slide10.xml"/><Relationship Id="rId32" Type="http://schemas.openxmlformats.org/officeDocument/2006/relationships/slide" Target="slides/slide31.xml"/><Relationship Id="rId37" Type="http://schemas.openxmlformats.org/officeDocument/2006/relationships/slide" Target="slides/slide36.xml"/><Relationship Id="rId53" Type="http://schemas.openxmlformats.org/officeDocument/2006/relationships/slide" Target="slides/slide52.xml"/><Relationship Id="rId58" Type="http://schemas.openxmlformats.org/officeDocument/2006/relationships/slide" Target="slides/slide57.xml"/><Relationship Id="rId74" Type="http://schemas.openxmlformats.org/officeDocument/2006/relationships/slide" Target="slides/slide73.xml"/><Relationship Id="rId79" Type="http://schemas.openxmlformats.org/officeDocument/2006/relationships/slide" Target="slides/slide78.xml"/><Relationship Id="rId102" Type="http://schemas.openxmlformats.org/officeDocument/2006/relationships/slide" Target="slides/slide101.xml"/><Relationship Id="rId5" Type="http://schemas.openxmlformats.org/officeDocument/2006/relationships/slide" Target="slides/slide4.xml"/><Relationship Id="rId90" Type="http://schemas.openxmlformats.org/officeDocument/2006/relationships/slide" Target="slides/slide89.xml"/><Relationship Id="rId95" Type="http://schemas.openxmlformats.org/officeDocument/2006/relationships/slide" Target="slides/slide94.xml"/><Relationship Id="rId22" Type="http://schemas.openxmlformats.org/officeDocument/2006/relationships/slide" Target="slides/slide21.xml"/><Relationship Id="rId27" Type="http://schemas.openxmlformats.org/officeDocument/2006/relationships/slide" Target="slides/slide26.xml"/><Relationship Id="rId43" Type="http://schemas.openxmlformats.org/officeDocument/2006/relationships/slide" Target="slides/slide42.xml"/><Relationship Id="rId48" Type="http://schemas.openxmlformats.org/officeDocument/2006/relationships/slide" Target="slides/slide47.xml"/><Relationship Id="rId64" Type="http://schemas.openxmlformats.org/officeDocument/2006/relationships/slide" Target="slides/slide63.xml"/><Relationship Id="rId69" Type="http://schemas.openxmlformats.org/officeDocument/2006/relationships/slide" Target="slides/slide68.xml"/><Relationship Id="rId80" Type="http://schemas.openxmlformats.org/officeDocument/2006/relationships/slide" Target="slides/slide79.xml"/><Relationship Id="rId85" Type="http://schemas.openxmlformats.org/officeDocument/2006/relationships/slide" Target="slides/slide84.xml"/><Relationship Id="rId12" Type="http://schemas.openxmlformats.org/officeDocument/2006/relationships/slide" Target="slides/slide11.xml"/><Relationship Id="rId17" Type="http://schemas.openxmlformats.org/officeDocument/2006/relationships/slide" Target="slides/slide16.xml"/><Relationship Id="rId33" Type="http://schemas.openxmlformats.org/officeDocument/2006/relationships/slide" Target="slides/slide32.xml"/><Relationship Id="rId38" Type="http://schemas.openxmlformats.org/officeDocument/2006/relationships/slide" Target="slides/slide37.xml"/><Relationship Id="rId59" Type="http://schemas.openxmlformats.org/officeDocument/2006/relationships/slide" Target="slides/slide58.xml"/><Relationship Id="rId103" Type="http://schemas.openxmlformats.org/officeDocument/2006/relationships/slide" Target="slides/slide102.xml"/><Relationship Id="rId108" Type="http://schemas.openxmlformats.org/officeDocument/2006/relationships/viewProps" Target="viewProps.xml"/><Relationship Id="rId54" Type="http://schemas.openxmlformats.org/officeDocument/2006/relationships/slide" Target="slides/slide53.xml"/><Relationship Id="rId70" Type="http://schemas.openxmlformats.org/officeDocument/2006/relationships/slide" Target="slides/slide69.xml"/><Relationship Id="rId75" Type="http://schemas.openxmlformats.org/officeDocument/2006/relationships/slide" Target="slides/slide74.xml"/><Relationship Id="rId91" Type="http://schemas.openxmlformats.org/officeDocument/2006/relationships/slide" Target="slides/slide90.xml"/><Relationship Id="rId96" Type="http://schemas.openxmlformats.org/officeDocument/2006/relationships/slide" Target="slides/slide95.xml"/><Relationship Id="rId1" Type="http://schemas.openxmlformats.org/officeDocument/2006/relationships/slideMaster" Target="slideMasters/slideMaster1.xml"/><Relationship Id="rId6" Type="http://schemas.openxmlformats.org/officeDocument/2006/relationships/slide" Target="slides/slide5.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 Id="rId57" Type="http://schemas.openxmlformats.org/officeDocument/2006/relationships/slide" Target="slides/slide56.xml"/><Relationship Id="rId106" Type="http://schemas.openxmlformats.org/officeDocument/2006/relationships/slide" Target="slides/slide105.xml"/><Relationship Id="rId10" Type="http://schemas.openxmlformats.org/officeDocument/2006/relationships/slide" Target="slides/slide9.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slide" Target="slides/slide51.xml"/><Relationship Id="rId60" Type="http://schemas.openxmlformats.org/officeDocument/2006/relationships/slide" Target="slides/slide59.xml"/><Relationship Id="rId65" Type="http://schemas.openxmlformats.org/officeDocument/2006/relationships/slide" Target="slides/slide64.xml"/><Relationship Id="rId73" Type="http://schemas.openxmlformats.org/officeDocument/2006/relationships/slide" Target="slides/slide72.xml"/><Relationship Id="rId78" Type="http://schemas.openxmlformats.org/officeDocument/2006/relationships/slide" Target="slides/slide77.xml"/><Relationship Id="rId81" Type="http://schemas.openxmlformats.org/officeDocument/2006/relationships/slide" Target="slides/slide80.xml"/><Relationship Id="rId86" Type="http://schemas.openxmlformats.org/officeDocument/2006/relationships/slide" Target="slides/slide85.xml"/><Relationship Id="rId94" Type="http://schemas.openxmlformats.org/officeDocument/2006/relationships/slide" Target="slides/slide93.xml"/><Relationship Id="rId99" Type="http://schemas.openxmlformats.org/officeDocument/2006/relationships/slide" Target="slides/slide98.xml"/><Relationship Id="rId101" Type="http://schemas.openxmlformats.org/officeDocument/2006/relationships/slide" Target="slides/slide100.xml"/><Relationship Id="rId4" Type="http://schemas.openxmlformats.org/officeDocument/2006/relationships/slide" Target="slides/slide3.xml"/><Relationship Id="rId9" Type="http://schemas.openxmlformats.org/officeDocument/2006/relationships/slide" Target="slides/slide8.xml"/><Relationship Id="rId13" Type="http://schemas.openxmlformats.org/officeDocument/2006/relationships/slide" Target="slides/slide12.xml"/><Relationship Id="rId18" Type="http://schemas.openxmlformats.org/officeDocument/2006/relationships/slide" Target="slides/slide17.xml"/><Relationship Id="rId39" Type="http://schemas.openxmlformats.org/officeDocument/2006/relationships/slide" Target="slides/slide38.xml"/><Relationship Id="rId109" Type="http://schemas.openxmlformats.org/officeDocument/2006/relationships/theme" Target="theme/theme1.xml"/><Relationship Id="rId34" Type="http://schemas.openxmlformats.org/officeDocument/2006/relationships/slide" Target="slides/slide33.xml"/><Relationship Id="rId50" Type="http://schemas.openxmlformats.org/officeDocument/2006/relationships/slide" Target="slides/slide49.xml"/><Relationship Id="rId55" Type="http://schemas.openxmlformats.org/officeDocument/2006/relationships/slide" Target="slides/slide54.xml"/><Relationship Id="rId76" Type="http://schemas.openxmlformats.org/officeDocument/2006/relationships/slide" Target="slides/slide75.xml"/><Relationship Id="rId97" Type="http://schemas.openxmlformats.org/officeDocument/2006/relationships/slide" Target="slides/slide96.xml"/><Relationship Id="rId104" Type="http://schemas.openxmlformats.org/officeDocument/2006/relationships/slide" Target="slides/slide103.xml"/><Relationship Id="rId7" Type="http://schemas.openxmlformats.org/officeDocument/2006/relationships/slide" Target="slides/slide6.xml"/><Relationship Id="rId71" Type="http://schemas.openxmlformats.org/officeDocument/2006/relationships/slide" Target="slides/slide70.xml"/><Relationship Id="rId92" Type="http://schemas.openxmlformats.org/officeDocument/2006/relationships/slide" Target="slides/slide91.xml"/><Relationship Id="rId2" Type="http://schemas.openxmlformats.org/officeDocument/2006/relationships/slide" Target="slides/slide1.xml"/><Relationship Id="rId29" Type="http://schemas.openxmlformats.org/officeDocument/2006/relationships/slide" Target="slides/slide28.xml"/><Relationship Id="rId24" Type="http://schemas.openxmlformats.org/officeDocument/2006/relationships/slide" Target="slides/slide23.xml"/><Relationship Id="rId40" Type="http://schemas.openxmlformats.org/officeDocument/2006/relationships/slide" Target="slides/slide39.xml"/><Relationship Id="rId45" Type="http://schemas.openxmlformats.org/officeDocument/2006/relationships/slide" Target="slides/slide44.xml"/><Relationship Id="rId66" Type="http://schemas.openxmlformats.org/officeDocument/2006/relationships/slide" Target="slides/slide65.xml"/><Relationship Id="rId87" Type="http://schemas.openxmlformats.org/officeDocument/2006/relationships/slide" Target="slides/slide86.xml"/><Relationship Id="rId110" Type="http://schemas.openxmlformats.org/officeDocument/2006/relationships/tableStyles" Target="tableStyles.xml"/><Relationship Id="rId61" Type="http://schemas.openxmlformats.org/officeDocument/2006/relationships/slide" Target="slides/slide60.xml"/><Relationship Id="rId82" Type="http://schemas.openxmlformats.org/officeDocument/2006/relationships/slide" Target="slides/slide81.xml"/><Relationship Id="rId19" Type="http://schemas.openxmlformats.org/officeDocument/2006/relationships/slide" Target="slides/slide18.xml"/><Relationship Id="rId14" Type="http://schemas.openxmlformats.org/officeDocument/2006/relationships/slide" Target="slides/slide13.xml"/><Relationship Id="rId30" Type="http://schemas.openxmlformats.org/officeDocument/2006/relationships/slide" Target="slides/slide29.xml"/><Relationship Id="rId35" Type="http://schemas.openxmlformats.org/officeDocument/2006/relationships/slide" Target="slides/slide34.xml"/><Relationship Id="rId56" Type="http://schemas.openxmlformats.org/officeDocument/2006/relationships/slide" Target="slides/slide55.xml"/><Relationship Id="rId77" Type="http://schemas.openxmlformats.org/officeDocument/2006/relationships/slide" Target="slides/slide76.xml"/><Relationship Id="rId100" Type="http://schemas.openxmlformats.org/officeDocument/2006/relationships/slide" Target="slides/slide99.xml"/><Relationship Id="rId105" Type="http://schemas.openxmlformats.org/officeDocument/2006/relationships/slide" Target="slides/slide104.xml"/><Relationship Id="rId8" Type="http://schemas.openxmlformats.org/officeDocument/2006/relationships/slide" Target="slides/slide7.xml"/><Relationship Id="rId51" Type="http://schemas.openxmlformats.org/officeDocument/2006/relationships/slide" Target="slides/slide50.xml"/><Relationship Id="rId72" Type="http://schemas.openxmlformats.org/officeDocument/2006/relationships/slide" Target="slides/slide71.xml"/><Relationship Id="rId93" Type="http://schemas.openxmlformats.org/officeDocument/2006/relationships/slide" Target="slides/slide92.xml"/><Relationship Id="rId98" Type="http://schemas.openxmlformats.org/officeDocument/2006/relationships/slide" Target="slides/slide97.xml"/><Relationship Id="rId3" Type="http://schemas.openxmlformats.org/officeDocument/2006/relationships/slide" Target="slides/slide2.xml"/><Relationship Id="rId25" Type="http://schemas.openxmlformats.org/officeDocument/2006/relationships/slide" Target="slides/slide24.xml"/><Relationship Id="rId46" Type="http://schemas.openxmlformats.org/officeDocument/2006/relationships/slide" Target="slides/slide45.xml"/><Relationship Id="rId67" Type="http://schemas.openxmlformats.org/officeDocument/2006/relationships/slide" Target="slides/slide66.xml"/><Relationship Id="rId20" Type="http://schemas.openxmlformats.org/officeDocument/2006/relationships/slide" Target="slides/slide19.xml"/><Relationship Id="rId41" Type="http://schemas.openxmlformats.org/officeDocument/2006/relationships/slide" Target="slides/slide40.xml"/><Relationship Id="rId62" Type="http://schemas.openxmlformats.org/officeDocument/2006/relationships/slide" Target="slides/slide61.xml"/><Relationship Id="rId83" Type="http://schemas.openxmlformats.org/officeDocument/2006/relationships/slide" Target="slides/slide82.xml"/><Relationship Id="rId88" Type="http://schemas.openxmlformats.org/officeDocument/2006/relationships/slide" Target="slides/slide87.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Diapositive de titre">
    <p:spTree>
      <p:nvGrpSpPr>
        <p:cNvPr id="1" name=""/>
        <p:cNvGrpSpPr/>
        <p:nvPr/>
      </p:nvGrpSpPr>
      <p:grpSpPr>
        <a:xfrm>
          <a:off x="0" y="0"/>
          <a:ext cx="0" cy="0"/>
          <a:chOff x="0" y="0"/>
          <a:chExt cx="0" cy="0"/>
        </a:xfrm>
      </p:grpSpPr>
      <p:sp>
        <p:nvSpPr>
          <p:cNvPr id="2" name="Title 1"/>
          <p:cNvSpPr>
            <a:spLocks noGrp="1"/>
          </p:cNvSpPr>
          <p:nvPr>
            <p:ph type="ctrTitle"/>
          </p:nvPr>
        </p:nvSpPr>
        <p:spPr>
          <a:xfrm>
            <a:off x="514350" y="1621191"/>
            <a:ext cx="5829300" cy="3448756"/>
          </a:xfrm>
        </p:spPr>
        <p:txBody>
          <a:bodyPr anchor="b"/>
          <a:lstStyle>
            <a:lvl1pPr algn="ctr">
              <a:defRPr sz="4500"/>
            </a:lvl1pPr>
          </a:lstStyle>
          <a:p>
            <a:r>
              <a:rPr lang="fr-FR"/>
              <a:t>Modifiez le style du titre</a:t>
            </a:r>
            <a:endParaRPr lang="en-US" dirty="0"/>
          </a:p>
        </p:txBody>
      </p:sp>
      <p:sp>
        <p:nvSpPr>
          <p:cNvPr id="3" name="Subtitle 2"/>
          <p:cNvSpPr>
            <a:spLocks noGrp="1"/>
          </p:cNvSpPr>
          <p:nvPr>
            <p:ph type="subTitle" idx="1"/>
          </p:nvPr>
        </p:nvSpPr>
        <p:spPr>
          <a:xfrm>
            <a:off x="857250" y="5202944"/>
            <a:ext cx="5143500" cy="2391656"/>
          </a:xfrm>
        </p:spPr>
        <p:txBody>
          <a:bodyPr/>
          <a:lstStyle>
            <a:lvl1pPr marL="0" indent="0" algn="ctr">
              <a:buNone/>
              <a:defRPr sz="1800"/>
            </a:lvl1pPr>
            <a:lvl2pPr marL="342900" indent="0" algn="ctr">
              <a:buNone/>
              <a:defRPr sz="1500"/>
            </a:lvl2pPr>
            <a:lvl3pPr marL="685800" indent="0" algn="ctr">
              <a:buNone/>
              <a:defRPr sz="1350"/>
            </a:lvl3pPr>
            <a:lvl4pPr marL="1028700" indent="0" algn="ctr">
              <a:buNone/>
              <a:defRPr sz="1200"/>
            </a:lvl4pPr>
            <a:lvl5pPr marL="1371600" indent="0" algn="ctr">
              <a:buNone/>
              <a:defRPr sz="1200"/>
            </a:lvl5pPr>
            <a:lvl6pPr marL="1714500" indent="0" algn="ctr">
              <a:buNone/>
              <a:defRPr sz="1200"/>
            </a:lvl6pPr>
            <a:lvl7pPr marL="2057400" indent="0" algn="ctr">
              <a:buNone/>
              <a:defRPr sz="1200"/>
            </a:lvl7pPr>
            <a:lvl8pPr marL="2400300" indent="0" algn="ctr">
              <a:buNone/>
              <a:defRPr sz="1200"/>
            </a:lvl8pPr>
            <a:lvl9pPr marL="2743200" indent="0" algn="ctr">
              <a:buNone/>
              <a:defRPr sz="1200"/>
            </a:lvl9pPr>
          </a:lstStyle>
          <a:p>
            <a:r>
              <a:rPr lang="fr-FR"/>
              <a:t>Modifiez le style des sous-titres du masque</a:t>
            </a:r>
            <a:endParaRPr lang="en-US" dirty="0"/>
          </a:p>
        </p:txBody>
      </p:sp>
      <p:sp>
        <p:nvSpPr>
          <p:cNvPr id="4" name="Date Placeholder 3"/>
          <p:cNvSpPr>
            <a:spLocks noGrp="1"/>
          </p:cNvSpPr>
          <p:nvPr>
            <p:ph type="dt" sz="half" idx="10"/>
          </p:nvPr>
        </p:nvSpPr>
        <p:spPr/>
        <p:txBody>
          <a:bodyPr/>
          <a:lstStyle/>
          <a:p>
            <a:fld id="{40BB5BB2-5467-4642-A09B-5BFA0DA40E46}" type="datetimeFigureOut">
              <a:rPr lang="fr-FR" smtClean="0"/>
              <a:t>08/10/2026</a:t>
            </a:fld>
            <a:endParaRPr lang="fr-FR"/>
          </a:p>
        </p:txBody>
      </p:sp>
      <p:sp>
        <p:nvSpPr>
          <p:cNvPr id="5" name="Footer Placeholder 4"/>
          <p:cNvSpPr>
            <a:spLocks noGrp="1"/>
          </p:cNvSpPr>
          <p:nvPr>
            <p:ph type="ftr" sz="quarter" idx="11"/>
          </p:nvPr>
        </p:nvSpPr>
        <p:spPr/>
        <p:txBody>
          <a:bodyPr/>
          <a:lstStyle/>
          <a:p>
            <a:endParaRPr lang="fr-FR"/>
          </a:p>
        </p:txBody>
      </p:sp>
      <p:sp>
        <p:nvSpPr>
          <p:cNvPr id="6" name="Slide Number Placeholder 5"/>
          <p:cNvSpPr>
            <a:spLocks noGrp="1"/>
          </p:cNvSpPr>
          <p:nvPr>
            <p:ph type="sldNum" sz="quarter" idx="12"/>
          </p:nvPr>
        </p:nvSpPr>
        <p:spPr/>
        <p:txBody>
          <a:bodyPr/>
          <a:lstStyle/>
          <a:p>
            <a:fld id="{453FD9C6-D709-4E8B-826B-FA50D64E0065}" type="slidenum">
              <a:rPr lang="fr-FR" smtClean="0"/>
              <a:t>‹N°›</a:t>
            </a:fld>
            <a:endParaRPr lang="fr-FR"/>
          </a:p>
        </p:txBody>
      </p:sp>
    </p:spTree>
    <p:extLst>
      <p:ext uri="{BB962C8B-B14F-4D97-AF65-F5344CB8AC3E}">
        <p14:creationId xmlns:p14="http://schemas.microsoft.com/office/powerpoint/2010/main" val="3024527828"/>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re et contenu">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fr-FR"/>
              <a:t>Modifiez le style du titre</a:t>
            </a:r>
            <a:endParaRPr lang="en-US" dirty="0"/>
          </a:p>
        </p:txBody>
      </p:sp>
      <p:sp>
        <p:nvSpPr>
          <p:cNvPr id="3" name="Content Placeholder 2"/>
          <p:cNvSpPr>
            <a:spLocks noGrp="1"/>
          </p:cNvSpPr>
          <p:nvPr>
            <p:ph idx="1"/>
          </p:nvPr>
        </p:nvSpPr>
        <p:spPr/>
        <p:txBody>
          <a:body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en-US" dirty="0"/>
          </a:p>
        </p:txBody>
      </p:sp>
      <p:sp>
        <p:nvSpPr>
          <p:cNvPr id="4" name="Date Placeholder 3"/>
          <p:cNvSpPr>
            <a:spLocks noGrp="1"/>
          </p:cNvSpPr>
          <p:nvPr>
            <p:ph type="dt" sz="half" idx="10"/>
          </p:nvPr>
        </p:nvSpPr>
        <p:spPr/>
        <p:txBody>
          <a:bodyPr/>
          <a:lstStyle/>
          <a:p>
            <a:fld id="{40BB5BB2-5467-4642-A09B-5BFA0DA40E46}" type="datetimeFigureOut">
              <a:rPr lang="fr-FR" smtClean="0"/>
              <a:t>08/10/2026</a:t>
            </a:fld>
            <a:endParaRPr lang="fr-FR"/>
          </a:p>
        </p:txBody>
      </p:sp>
      <p:sp>
        <p:nvSpPr>
          <p:cNvPr id="5" name="Footer Placeholder 4"/>
          <p:cNvSpPr>
            <a:spLocks noGrp="1"/>
          </p:cNvSpPr>
          <p:nvPr>
            <p:ph type="ftr" sz="quarter" idx="11"/>
          </p:nvPr>
        </p:nvSpPr>
        <p:spPr/>
        <p:txBody>
          <a:bodyPr/>
          <a:lstStyle/>
          <a:p>
            <a:endParaRPr lang="fr-FR"/>
          </a:p>
        </p:txBody>
      </p:sp>
      <p:sp>
        <p:nvSpPr>
          <p:cNvPr id="6" name="Slide Number Placeholder 5"/>
          <p:cNvSpPr>
            <a:spLocks noGrp="1"/>
          </p:cNvSpPr>
          <p:nvPr>
            <p:ph type="sldNum" sz="quarter" idx="12"/>
          </p:nvPr>
        </p:nvSpPr>
        <p:spPr/>
        <p:txBody>
          <a:bodyPr/>
          <a:lstStyle/>
          <a:p>
            <a:fld id="{453FD9C6-D709-4E8B-826B-FA50D64E0065}" type="slidenum">
              <a:rPr lang="fr-FR" smtClean="0"/>
              <a:t>‹N°›</a:t>
            </a:fld>
            <a:endParaRPr lang="fr-FR"/>
          </a:p>
        </p:txBody>
      </p:sp>
    </p:spTree>
    <p:extLst>
      <p:ext uri="{BB962C8B-B14F-4D97-AF65-F5344CB8AC3E}">
        <p14:creationId xmlns:p14="http://schemas.microsoft.com/office/powerpoint/2010/main" val="4034348526"/>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Titre de section">
    <p:spTree>
      <p:nvGrpSpPr>
        <p:cNvPr id="1" name=""/>
        <p:cNvGrpSpPr/>
        <p:nvPr/>
      </p:nvGrpSpPr>
      <p:grpSpPr>
        <a:xfrm>
          <a:off x="0" y="0"/>
          <a:ext cx="0" cy="0"/>
          <a:chOff x="0" y="0"/>
          <a:chExt cx="0" cy="0"/>
        </a:xfrm>
      </p:grpSpPr>
      <p:sp>
        <p:nvSpPr>
          <p:cNvPr id="2" name="Title 1"/>
          <p:cNvSpPr>
            <a:spLocks noGrp="1"/>
          </p:cNvSpPr>
          <p:nvPr>
            <p:ph type="title"/>
          </p:nvPr>
        </p:nvSpPr>
        <p:spPr>
          <a:xfrm>
            <a:off x="467916" y="2469624"/>
            <a:ext cx="5915025" cy="4120620"/>
          </a:xfrm>
        </p:spPr>
        <p:txBody>
          <a:bodyPr anchor="b"/>
          <a:lstStyle>
            <a:lvl1pPr>
              <a:defRPr sz="4500"/>
            </a:lvl1pPr>
          </a:lstStyle>
          <a:p>
            <a:r>
              <a:rPr lang="fr-FR"/>
              <a:t>Modifiez le style du titre</a:t>
            </a:r>
            <a:endParaRPr lang="en-US" dirty="0"/>
          </a:p>
        </p:txBody>
      </p:sp>
      <p:sp>
        <p:nvSpPr>
          <p:cNvPr id="3" name="Text Placeholder 2"/>
          <p:cNvSpPr>
            <a:spLocks noGrp="1"/>
          </p:cNvSpPr>
          <p:nvPr>
            <p:ph type="body" idx="1"/>
          </p:nvPr>
        </p:nvSpPr>
        <p:spPr>
          <a:xfrm>
            <a:off x="467916" y="6629226"/>
            <a:ext cx="5915025" cy="2166937"/>
          </a:xfrm>
        </p:spPr>
        <p:txBody>
          <a:bodyPr/>
          <a:lstStyle>
            <a:lvl1pPr marL="0" indent="0">
              <a:buNone/>
              <a:defRPr sz="1800">
                <a:solidFill>
                  <a:schemeClr val="tx1"/>
                </a:solidFill>
              </a:defRPr>
            </a:lvl1pPr>
            <a:lvl2pPr marL="342900" indent="0">
              <a:buNone/>
              <a:defRPr sz="1500">
                <a:solidFill>
                  <a:schemeClr val="tx1">
                    <a:tint val="75000"/>
                  </a:schemeClr>
                </a:solidFill>
              </a:defRPr>
            </a:lvl2pPr>
            <a:lvl3pPr marL="685800" indent="0">
              <a:buNone/>
              <a:defRPr sz="1350">
                <a:solidFill>
                  <a:schemeClr val="tx1">
                    <a:tint val="75000"/>
                  </a:schemeClr>
                </a:solidFill>
              </a:defRPr>
            </a:lvl3pPr>
            <a:lvl4pPr marL="1028700" indent="0">
              <a:buNone/>
              <a:defRPr sz="1200">
                <a:solidFill>
                  <a:schemeClr val="tx1">
                    <a:tint val="75000"/>
                  </a:schemeClr>
                </a:solidFill>
              </a:defRPr>
            </a:lvl4pPr>
            <a:lvl5pPr marL="1371600" indent="0">
              <a:buNone/>
              <a:defRPr sz="1200">
                <a:solidFill>
                  <a:schemeClr val="tx1">
                    <a:tint val="75000"/>
                  </a:schemeClr>
                </a:solidFill>
              </a:defRPr>
            </a:lvl5pPr>
            <a:lvl6pPr marL="1714500" indent="0">
              <a:buNone/>
              <a:defRPr sz="1200">
                <a:solidFill>
                  <a:schemeClr val="tx1">
                    <a:tint val="75000"/>
                  </a:schemeClr>
                </a:solidFill>
              </a:defRPr>
            </a:lvl6pPr>
            <a:lvl7pPr marL="2057400" indent="0">
              <a:buNone/>
              <a:defRPr sz="1200">
                <a:solidFill>
                  <a:schemeClr val="tx1">
                    <a:tint val="75000"/>
                  </a:schemeClr>
                </a:solidFill>
              </a:defRPr>
            </a:lvl7pPr>
            <a:lvl8pPr marL="2400300" indent="0">
              <a:buNone/>
              <a:defRPr sz="1200">
                <a:solidFill>
                  <a:schemeClr val="tx1">
                    <a:tint val="75000"/>
                  </a:schemeClr>
                </a:solidFill>
              </a:defRPr>
            </a:lvl8pPr>
            <a:lvl9pPr marL="2743200" indent="0">
              <a:buNone/>
              <a:defRPr sz="1200">
                <a:solidFill>
                  <a:schemeClr val="tx1">
                    <a:tint val="75000"/>
                  </a:schemeClr>
                </a:solidFill>
              </a:defRPr>
            </a:lvl9pPr>
          </a:lstStyle>
          <a:p>
            <a:pPr lvl="0"/>
            <a:r>
              <a:rPr lang="fr-FR"/>
              <a:t>Cliquez pour modifier les styles du texte du masque</a:t>
            </a:r>
          </a:p>
        </p:txBody>
      </p:sp>
      <p:sp>
        <p:nvSpPr>
          <p:cNvPr id="4" name="Date Placeholder 3"/>
          <p:cNvSpPr>
            <a:spLocks noGrp="1"/>
          </p:cNvSpPr>
          <p:nvPr>
            <p:ph type="dt" sz="half" idx="10"/>
          </p:nvPr>
        </p:nvSpPr>
        <p:spPr/>
        <p:txBody>
          <a:bodyPr/>
          <a:lstStyle/>
          <a:p>
            <a:fld id="{40BB5BB2-5467-4642-A09B-5BFA0DA40E46}" type="datetimeFigureOut">
              <a:rPr lang="fr-FR" smtClean="0"/>
              <a:t>08/10/2026</a:t>
            </a:fld>
            <a:endParaRPr lang="fr-FR"/>
          </a:p>
        </p:txBody>
      </p:sp>
      <p:sp>
        <p:nvSpPr>
          <p:cNvPr id="5" name="Footer Placeholder 4"/>
          <p:cNvSpPr>
            <a:spLocks noGrp="1"/>
          </p:cNvSpPr>
          <p:nvPr>
            <p:ph type="ftr" sz="quarter" idx="11"/>
          </p:nvPr>
        </p:nvSpPr>
        <p:spPr/>
        <p:txBody>
          <a:bodyPr/>
          <a:lstStyle/>
          <a:p>
            <a:endParaRPr lang="fr-FR"/>
          </a:p>
        </p:txBody>
      </p:sp>
      <p:sp>
        <p:nvSpPr>
          <p:cNvPr id="6" name="Slide Number Placeholder 5"/>
          <p:cNvSpPr>
            <a:spLocks noGrp="1"/>
          </p:cNvSpPr>
          <p:nvPr>
            <p:ph type="sldNum" sz="quarter" idx="12"/>
          </p:nvPr>
        </p:nvSpPr>
        <p:spPr/>
        <p:txBody>
          <a:bodyPr/>
          <a:lstStyle/>
          <a:p>
            <a:fld id="{453FD9C6-D709-4E8B-826B-FA50D64E0065}" type="slidenum">
              <a:rPr lang="fr-FR" smtClean="0"/>
              <a:t>‹N°›</a:t>
            </a:fld>
            <a:endParaRPr lang="fr-FR"/>
          </a:p>
        </p:txBody>
      </p:sp>
    </p:spTree>
    <p:extLst>
      <p:ext uri="{BB962C8B-B14F-4D97-AF65-F5344CB8AC3E}">
        <p14:creationId xmlns:p14="http://schemas.microsoft.com/office/powerpoint/2010/main" val="3724605900"/>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Deux contenus">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fr-FR"/>
              <a:t>Modifiez le style du titre</a:t>
            </a:r>
            <a:endParaRPr lang="en-US" dirty="0"/>
          </a:p>
        </p:txBody>
      </p:sp>
      <p:sp>
        <p:nvSpPr>
          <p:cNvPr id="3" name="Content Placeholder 2"/>
          <p:cNvSpPr>
            <a:spLocks noGrp="1"/>
          </p:cNvSpPr>
          <p:nvPr>
            <p:ph sz="half" idx="1"/>
          </p:nvPr>
        </p:nvSpPr>
        <p:spPr>
          <a:xfrm>
            <a:off x="471488" y="2637014"/>
            <a:ext cx="2914650" cy="6285266"/>
          </a:xfrm>
        </p:spPr>
        <p:txBody>
          <a:body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en-US" dirty="0"/>
          </a:p>
        </p:txBody>
      </p:sp>
      <p:sp>
        <p:nvSpPr>
          <p:cNvPr id="4" name="Content Placeholder 3"/>
          <p:cNvSpPr>
            <a:spLocks noGrp="1"/>
          </p:cNvSpPr>
          <p:nvPr>
            <p:ph sz="half" idx="2"/>
          </p:nvPr>
        </p:nvSpPr>
        <p:spPr>
          <a:xfrm>
            <a:off x="3471863" y="2637014"/>
            <a:ext cx="2914650" cy="6285266"/>
          </a:xfrm>
        </p:spPr>
        <p:txBody>
          <a:body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en-US" dirty="0"/>
          </a:p>
        </p:txBody>
      </p:sp>
      <p:sp>
        <p:nvSpPr>
          <p:cNvPr id="5" name="Date Placeholder 4"/>
          <p:cNvSpPr>
            <a:spLocks noGrp="1"/>
          </p:cNvSpPr>
          <p:nvPr>
            <p:ph type="dt" sz="half" idx="10"/>
          </p:nvPr>
        </p:nvSpPr>
        <p:spPr/>
        <p:txBody>
          <a:bodyPr/>
          <a:lstStyle/>
          <a:p>
            <a:fld id="{40BB5BB2-5467-4642-A09B-5BFA0DA40E46}" type="datetimeFigureOut">
              <a:rPr lang="fr-FR" smtClean="0"/>
              <a:t>08/10/2026</a:t>
            </a:fld>
            <a:endParaRPr lang="fr-FR"/>
          </a:p>
        </p:txBody>
      </p:sp>
      <p:sp>
        <p:nvSpPr>
          <p:cNvPr id="6" name="Footer Placeholder 5"/>
          <p:cNvSpPr>
            <a:spLocks noGrp="1"/>
          </p:cNvSpPr>
          <p:nvPr>
            <p:ph type="ftr" sz="quarter" idx="11"/>
          </p:nvPr>
        </p:nvSpPr>
        <p:spPr/>
        <p:txBody>
          <a:bodyPr/>
          <a:lstStyle/>
          <a:p>
            <a:endParaRPr lang="fr-FR"/>
          </a:p>
        </p:txBody>
      </p:sp>
      <p:sp>
        <p:nvSpPr>
          <p:cNvPr id="7" name="Slide Number Placeholder 6"/>
          <p:cNvSpPr>
            <a:spLocks noGrp="1"/>
          </p:cNvSpPr>
          <p:nvPr>
            <p:ph type="sldNum" sz="quarter" idx="12"/>
          </p:nvPr>
        </p:nvSpPr>
        <p:spPr/>
        <p:txBody>
          <a:bodyPr/>
          <a:lstStyle/>
          <a:p>
            <a:fld id="{453FD9C6-D709-4E8B-826B-FA50D64E0065}" type="slidenum">
              <a:rPr lang="fr-FR" smtClean="0"/>
              <a:t>‹N°›</a:t>
            </a:fld>
            <a:endParaRPr lang="fr-FR"/>
          </a:p>
        </p:txBody>
      </p:sp>
    </p:spTree>
    <p:extLst>
      <p:ext uri="{BB962C8B-B14F-4D97-AF65-F5344CB8AC3E}">
        <p14:creationId xmlns:p14="http://schemas.microsoft.com/office/powerpoint/2010/main" val="364030299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aison">
    <p:spTree>
      <p:nvGrpSpPr>
        <p:cNvPr id="1" name=""/>
        <p:cNvGrpSpPr/>
        <p:nvPr/>
      </p:nvGrpSpPr>
      <p:grpSpPr>
        <a:xfrm>
          <a:off x="0" y="0"/>
          <a:ext cx="0" cy="0"/>
          <a:chOff x="0" y="0"/>
          <a:chExt cx="0" cy="0"/>
        </a:xfrm>
      </p:grpSpPr>
      <p:sp>
        <p:nvSpPr>
          <p:cNvPr id="2" name="Title 1"/>
          <p:cNvSpPr>
            <a:spLocks noGrp="1"/>
          </p:cNvSpPr>
          <p:nvPr>
            <p:ph type="title"/>
          </p:nvPr>
        </p:nvSpPr>
        <p:spPr>
          <a:xfrm>
            <a:off x="472381" y="527405"/>
            <a:ext cx="5915025" cy="1914702"/>
          </a:xfrm>
        </p:spPr>
        <p:txBody>
          <a:bodyPr/>
          <a:lstStyle/>
          <a:p>
            <a:r>
              <a:rPr lang="fr-FR"/>
              <a:t>Modifiez le style du titre</a:t>
            </a:r>
            <a:endParaRPr lang="en-US" dirty="0"/>
          </a:p>
        </p:txBody>
      </p:sp>
      <p:sp>
        <p:nvSpPr>
          <p:cNvPr id="3" name="Text Placeholder 2"/>
          <p:cNvSpPr>
            <a:spLocks noGrp="1"/>
          </p:cNvSpPr>
          <p:nvPr>
            <p:ph type="body" idx="1"/>
          </p:nvPr>
        </p:nvSpPr>
        <p:spPr>
          <a:xfrm>
            <a:off x="472381" y="2428347"/>
            <a:ext cx="2901255" cy="1190095"/>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fr-FR"/>
              <a:t>Cliquez pour modifier les styles du texte du masque</a:t>
            </a:r>
          </a:p>
        </p:txBody>
      </p:sp>
      <p:sp>
        <p:nvSpPr>
          <p:cNvPr id="4" name="Content Placeholder 3"/>
          <p:cNvSpPr>
            <a:spLocks noGrp="1"/>
          </p:cNvSpPr>
          <p:nvPr>
            <p:ph sz="half" idx="2"/>
          </p:nvPr>
        </p:nvSpPr>
        <p:spPr>
          <a:xfrm>
            <a:off x="472381" y="3618442"/>
            <a:ext cx="2901255" cy="5322183"/>
          </a:xfrm>
        </p:spPr>
        <p:txBody>
          <a:body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en-US" dirty="0"/>
          </a:p>
        </p:txBody>
      </p:sp>
      <p:sp>
        <p:nvSpPr>
          <p:cNvPr id="5" name="Text Placeholder 4"/>
          <p:cNvSpPr>
            <a:spLocks noGrp="1"/>
          </p:cNvSpPr>
          <p:nvPr>
            <p:ph type="body" sz="quarter" idx="3"/>
          </p:nvPr>
        </p:nvSpPr>
        <p:spPr>
          <a:xfrm>
            <a:off x="3471863" y="2428347"/>
            <a:ext cx="2915543" cy="1190095"/>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fr-FR"/>
              <a:t>Cliquez pour modifier les styles du texte du masque</a:t>
            </a:r>
          </a:p>
        </p:txBody>
      </p:sp>
      <p:sp>
        <p:nvSpPr>
          <p:cNvPr id="6" name="Content Placeholder 5"/>
          <p:cNvSpPr>
            <a:spLocks noGrp="1"/>
          </p:cNvSpPr>
          <p:nvPr>
            <p:ph sz="quarter" idx="4"/>
          </p:nvPr>
        </p:nvSpPr>
        <p:spPr>
          <a:xfrm>
            <a:off x="3471863" y="3618442"/>
            <a:ext cx="2915543" cy="5322183"/>
          </a:xfrm>
        </p:spPr>
        <p:txBody>
          <a:body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en-US" dirty="0"/>
          </a:p>
        </p:txBody>
      </p:sp>
      <p:sp>
        <p:nvSpPr>
          <p:cNvPr id="7" name="Date Placeholder 6"/>
          <p:cNvSpPr>
            <a:spLocks noGrp="1"/>
          </p:cNvSpPr>
          <p:nvPr>
            <p:ph type="dt" sz="half" idx="10"/>
          </p:nvPr>
        </p:nvSpPr>
        <p:spPr/>
        <p:txBody>
          <a:bodyPr/>
          <a:lstStyle/>
          <a:p>
            <a:fld id="{40BB5BB2-5467-4642-A09B-5BFA0DA40E46}" type="datetimeFigureOut">
              <a:rPr lang="fr-FR" smtClean="0"/>
              <a:t>08/10/2026</a:t>
            </a:fld>
            <a:endParaRPr lang="fr-FR"/>
          </a:p>
        </p:txBody>
      </p:sp>
      <p:sp>
        <p:nvSpPr>
          <p:cNvPr id="8" name="Footer Placeholder 7"/>
          <p:cNvSpPr>
            <a:spLocks noGrp="1"/>
          </p:cNvSpPr>
          <p:nvPr>
            <p:ph type="ftr" sz="quarter" idx="11"/>
          </p:nvPr>
        </p:nvSpPr>
        <p:spPr/>
        <p:txBody>
          <a:bodyPr/>
          <a:lstStyle/>
          <a:p>
            <a:endParaRPr lang="fr-FR"/>
          </a:p>
        </p:txBody>
      </p:sp>
      <p:sp>
        <p:nvSpPr>
          <p:cNvPr id="9" name="Slide Number Placeholder 8"/>
          <p:cNvSpPr>
            <a:spLocks noGrp="1"/>
          </p:cNvSpPr>
          <p:nvPr>
            <p:ph type="sldNum" sz="quarter" idx="12"/>
          </p:nvPr>
        </p:nvSpPr>
        <p:spPr/>
        <p:txBody>
          <a:bodyPr/>
          <a:lstStyle/>
          <a:p>
            <a:fld id="{453FD9C6-D709-4E8B-826B-FA50D64E0065}" type="slidenum">
              <a:rPr lang="fr-FR" smtClean="0"/>
              <a:t>‹N°›</a:t>
            </a:fld>
            <a:endParaRPr lang="fr-FR"/>
          </a:p>
        </p:txBody>
      </p:sp>
    </p:spTree>
    <p:extLst>
      <p:ext uri="{BB962C8B-B14F-4D97-AF65-F5344CB8AC3E}">
        <p14:creationId xmlns:p14="http://schemas.microsoft.com/office/powerpoint/2010/main" val="1696237280"/>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re seul">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fr-FR"/>
              <a:t>Modifiez le style du titre</a:t>
            </a:r>
            <a:endParaRPr lang="en-US" dirty="0"/>
          </a:p>
        </p:txBody>
      </p:sp>
      <p:sp>
        <p:nvSpPr>
          <p:cNvPr id="3" name="Date Placeholder 2"/>
          <p:cNvSpPr>
            <a:spLocks noGrp="1"/>
          </p:cNvSpPr>
          <p:nvPr>
            <p:ph type="dt" sz="half" idx="10"/>
          </p:nvPr>
        </p:nvSpPr>
        <p:spPr/>
        <p:txBody>
          <a:bodyPr/>
          <a:lstStyle/>
          <a:p>
            <a:fld id="{40BB5BB2-5467-4642-A09B-5BFA0DA40E46}" type="datetimeFigureOut">
              <a:rPr lang="fr-FR" smtClean="0"/>
              <a:t>08/10/2026</a:t>
            </a:fld>
            <a:endParaRPr lang="fr-FR"/>
          </a:p>
        </p:txBody>
      </p:sp>
      <p:sp>
        <p:nvSpPr>
          <p:cNvPr id="4" name="Footer Placeholder 3"/>
          <p:cNvSpPr>
            <a:spLocks noGrp="1"/>
          </p:cNvSpPr>
          <p:nvPr>
            <p:ph type="ftr" sz="quarter" idx="11"/>
          </p:nvPr>
        </p:nvSpPr>
        <p:spPr/>
        <p:txBody>
          <a:bodyPr/>
          <a:lstStyle/>
          <a:p>
            <a:endParaRPr lang="fr-FR"/>
          </a:p>
        </p:txBody>
      </p:sp>
      <p:sp>
        <p:nvSpPr>
          <p:cNvPr id="5" name="Slide Number Placeholder 4"/>
          <p:cNvSpPr>
            <a:spLocks noGrp="1"/>
          </p:cNvSpPr>
          <p:nvPr>
            <p:ph type="sldNum" sz="quarter" idx="12"/>
          </p:nvPr>
        </p:nvSpPr>
        <p:spPr/>
        <p:txBody>
          <a:bodyPr/>
          <a:lstStyle/>
          <a:p>
            <a:fld id="{453FD9C6-D709-4E8B-826B-FA50D64E0065}" type="slidenum">
              <a:rPr lang="fr-FR" smtClean="0"/>
              <a:t>‹N°›</a:t>
            </a:fld>
            <a:endParaRPr lang="fr-FR"/>
          </a:p>
        </p:txBody>
      </p:sp>
    </p:spTree>
    <p:extLst>
      <p:ext uri="{BB962C8B-B14F-4D97-AF65-F5344CB8AC3E}">
        <p14:creationId xmlns:p14="http://schemas.microsoft.com/office/powerpoint/2010/main" val="599374726"/>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Vide">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40BB5BB2-5467-4642-A09B-5BFA0DA40E46}" type="datetimeFigureOut">
              <a:rPr lang="fr-FR" smtClean="0"/>
              <a:t>08/10/2026</a:t>
            </a:fld>
            <a:endParaRPr lang="fr-FR"/>
          </a:p>
        </p:txBody>
      </p:sp>
      <p:sp>
        <p:nvSpPr>
          <p:cNvPr id="3" name="Footer Placeholder 2"/>
          <p:cNvSpPr>
            <a:spLocks noGrp="1"/>
          </p:cNvSpPr>
          <p:nvPr>
            <p:ph type="ftr" sz="quarter" idx="11"/>
          </p:nvPr>
        </p:nvSpPr>
        <p:spPr/>
        <p:txBody>
          <a:bodyPr/>
          <a:lstStyle/>
          <a:p>
            <a:endParaRPr lang="fr-FR"/>
          </a:p>
        </p:txBody>
      </p:sp>
      <p:sp>
        <p:nvSpPr>
          <p:cNvPr id="4" name="Slide Number Placeholder 3"/>
          <p:cNvSpPr>
            <a:spLocks noGrp="1"/>
          </p:cNvSpPr>
          <p:nvPr>
            <p:ph type="sldNum" sz="quarter" idx="12"/>
          </p:nvPr>
        </p:nvSpPr>
        <p:spPr/>
        <p:txBody>
          <a:bodyPr/>
          <a:lstStyle/>
          <a:p>
            <a:fld id="{453FD9C6-D709-4E8B-826B-FA50D64E0065}" type="slidenum">
              <a:rPr lang="fr-FR" smtClean="0"/>
              <a:t>‹N°›</a:t>
            </a:fld>
            <a:endParaRPr lang="fr-FR"/>
          </a:p>
        </p:txBody>
      </p:sp>
    </p:spTree>
    <p:extLst>
      <p:ext uri="{BB962C8B-B14F-4D97-AF65-F5344CB8AC3E}">
        <p14:creationId xmlns:p14="http://schemas.microsoft.com/office/powerpoint/2010/main" val="1998869193"/>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u avec légende">
    <p:spTree>
      <p:nvGrpSpPr>
        <p:cNvPr id="1" name=""/>
        <p:cNvGrpSpPr/>
        <p:nvPr/>
      </p:nvGrpSpPr>
      <p:grpSpPr>
        <a:xfrm>
          <a:off x="0" y="0"/>
          <a:ext cx="0" cy="0"/>
          <a:chOff x="0" y="0"/>
          <a:chExt cx="0" cy="0"/>
        </a:xfrm>
      </p:grpSpPr>
      <p:sp>
        <p:nvSpPr>
          <p:cNvPr id="2" name="Title 1"/>
          <p:cNvSpPr>
            <a:spLocks noGrp="1"/>
          </p:cNvSpPr>
          <p:nvPr>
            <p:ph type="title"/>
          </p:nvPr>
        </p:nvSpPr>
        <p:spPr>
          <a:xfrm>
            <a:off x="472381" y="660400"/>
            <a:ext cx="2211884" cy="2311400"/>
          </a:xfrm>
        </p:spPr>
        <p:txBody>
          <a:bodyPr anchor="b"/>
          <a:lstStyle>
            <a:lvl1pPr>
              <a:defRPr sz="2400"/>
            </a:lvl1pPr>
          </a:lstStyle>
          <a:p>
            <a:r>
              <a:rPr lang="fr-FR"/>
              <a:t>Modifiez le style du titre</a:t>
            </a:r>
            <a:endParaRPr lang="en-US" dirty="0"/>
          </a:p>
        </p:txBody>
      </p:sp>
      <p:sp>
        <p:nvSpPr>
          <p:cNvPr id="3" name="Content Placeholder 2"/>
          <p:cNvSpPr>
            <a:spLocks noGrp="1"/>
          </p:cNvSpPr>
          <p:nvPr>
            <p:ph idx="1"/>
          </p:nvPr>
        </p:nvSpPr>
        <p:spPr>
          <a:xfrm>
            <a:off x="2915543" y="1426283"/>
            <a:ext cx="3471863" cy="7039681"/>
          </a:xfrm>
        </p:spPr>
        <p:txBody>
          <a:bodyPr/>
          <a:lstStyle>
            <a:lvl1pPr>
              <a:defRPr sz="2400"/>
            </a:lvl1pPr>
            <a:lvl2pPr>
              <a:defRPr sz="2100"/>
            </a:lvl2pPr>
            <a:lvl3pPr>
              <a:defRPr sz="1800"/>
            </a:lvl3pPr>
            <a:lvl4pPr>
              <a:defRPr sz="1500"/>
            </a:lvl4pPr>
            <a:lvl5pPr>
              <a:defRPr sz="1500"/>
            </a:lvl5pPr>
            <a:lvl6pPr>
              <a:defRPr sz="1500"/>
            </a:lvl6pPr>
            <a:lvl7pPr>
              <a:defRPr sz="1500"/>
            </a:lvl7pPr>
            <a:lvl8pPr>
              <a:defRPr sz="1500"/>
            </a:lvl8pPr>
            <a:lvl9pPr>
              <a:defRPr sz="1500"/>
            </a:lvl9p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en-US" dirty="0"/>
          </a:p>
        </p:txBody>
      </p:sp>
      <p:sp>
        <p:nvSpPr>
          <p:cNvPr id="4" name="Text Placeholder 3"/>
          <p:cNvSpPr>
            <a:spLocks noGrp="1"/>
          </p:cNvSpPr>
          <p:nvPr>
            <p:ph type="body" sz="half" idx="2"/>
          </p:nvPr>
        </p:nvSpPr>
        <p:spPr>
          <a:xfrm>
            <a:off x="472381" y="2971800"/>
            <a:ext cx="2211884" cy="5505627"/>
          </a:xfrm>
        </p:spPr>
        <p:txBody>
          <a:bodyPr/>
          <a:lstStyle>
            <a:lvl1pPr marL="0" indent="0">
              <a:buNone/>
              <a:defRPr sz="1200"/>
            </a:lvl1pPr>
            <a:lvl2pPr marL="342900" indent="0">
              <a:buNone/>
              <a:defRPr sz="1050"/>
            </a:lvl2pPr>
            <a:lvl3pPr marL="685800" indent="0">
              <a:buNone/>
              <a:defRPr sz="900"/>
            </a:lvl3pPr>
            <a:lvl4pPr marL="1028700" indent="0">
              <a:buNone/>
              <a:defRPr sz="750"/>
            </a:lvl4pPr>
            <a:lvl5pPr marL="1371600" indent="0">
              <a:buNone/>
              <a:defRPr sz="750"/>
            </a:lvl5pPr>
            <a:lvl6pPr marL="1714500" indent="0">
              <a:buNone/>
              <a:defRPr sz="750"/>
            </a:lvl6pPr>
            <a:lvl7pPr marL="2057400" indent="0">
              <a:buNone/>
              <a:defRPr sz="750"/>
            </a:lvl7pPr>
            <a:lvl8pPr marL="2400300" indent="0">
              <a:buNone/>
              <a:defRPr sz="750"/>
            </a:lvl8pPr>
            <a:lvl9pPr marL="2743200" indent="0">
              <a:buNone/>
              <a:defRPr sz="750"/>
            </a:lvl9pPr>
          </a:lstStyle>
          <a:p>
            <a:pPr lvl="0"/>
            <a:r>
              <a:rPr lang="fr-FR"/>
              <a:t>Cliquez pour modifier les styles du texte du masque</a:t>
            </a:r>
          </a:p>
        </p:txBody>
      </p:sp>
      <p:sp>
        <p:nvSpPr>
          <p:cNvPr id="5" name="Date Placeholder 4"/>
          <p:cNvSpPr>
            <a:spLocks noGrp="1"/>
          </p:cNvSpPr>
          <p:nvPr>
            <p:ph type="dt" sz="half" idx="10"/>
          </p:nvPr>
        </p:nvSpPr>
        <p:spPr/>
        <p:txBody>
          <a:bodyPr/>
          <a:lstStyle/>
          <a:p>
            <a:fld id="{40BB5BB2-5467-4642-A09B-5BFA0DA40E46}" type="datetimeFigureOut">
              <a:rPr lang="fr-FR" smtClean="0"/>
              <a:t>08/10/2026</a:t>
            </a:fld>
            <a:endParaRPr lang="fr-FR"/>
          </a:p>
        </p:txBody>
      </p:sp>
      <p:sp>
        <p:nvSpPr>
          <p:cNvPr id="6" name="Footer Placeholder 5"/>
          <p:cNvSpPr>
            <a:spLocks noGrp="1"/>
          </p:cNvSpPr>
          <p:nvPr>
            <p:ph type="ftr" sz="quarter" idx="11"/>
          </p:nvPr>
        </p:nvSpPr>
        <p:spPr/>
        <p:txBody>
          <a:bodyPr/>
          <a:lstStyle/>
          <a:p>
            <a:endParaRPr lang="fr-FR"/>
          </a:p>
        </p:txBody>
      </p:sp>
      <p:sp>
        <p:nvSpPr>
          <p:cNvPr id="7" name="Slide Number Placeholder 6"/>
          <p:cNvSpPr>
            <a:spLocks noGrp="1"/>
          </p:cNvSpPr>
          <p:nvPr>
            <p:ph type="sldNum" sz="quarter" idx="12"/>
          </p:nvPr>
        </p:nvSpPr>
        <p:spPr/>
        <p:txBody>
          <a:bodyPr/>
          <a:lstStyle/>
          <a:p>
            <a:fld id="{453FD9C6-D709-4E8B-826B-FA50D64E0065}" type="slidenum">
              <a:rPr lang="fr-FR" smtClean="0"/>
              <a:t>‹N°›</a:t>
            </a:fld>
            <a:endParaRPr lang="fr-FR"/>
          </a:p>
        </p:txBody>
      </p:sp>
    </p:spTree>
    <p:extLst>
      <p:ext uri="{BB962C8B-B14F-4D97-AF65-F5344CB8AC3E}">
        <p14:creationId xmlns:p14="http://schemas.microsoft.com/office/powerpoint/2010/main" val="1731736751"/>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Image avec légende">
    <p:spTree>
      <p:nvGrpSpPr>
        <p:cNvPr id="1" name=""/>
        <p:cNvGrpSpPr/>
        <p:nvPr/>
      </p:nvGrpSpPr>
      <p:grpSpPr>
        <a:xfrm>
          <a:off x="0" y="0"/>
          <a:ext cx="0" cy="0"/>
          <a:chOff x="0" y="0"/>
          <a:chExt cx="0" cy="0"/>
        </a:xfrm>
      </p:grpSpPr>
      <p:sp>
        <p:nvSpPr>
          <p:cNvPr id="2" name="Title 1"/>
          <p:cNvSpPr>
            <a:spLocks noGrp="1"/>
          </p:cNvSpPr>
          <p:nvPr>
            <p:ph type="title"/>
          </p:nvPr>
        </p:nvSpPr>
        <p:spPr>
          <a:xfrm>
            <a:off x="472381" y="660400"/>
            <a:ext cx="2211884" cy="2311400"/>
          </a:xfrm>
        </p:spPr>
        <p:txBody>
          <a:bodyPr anchor="b"/>
          <a:lstStyle>
            <a:lvl1pPr>
              <a:defRPr sz="2400"/>
            </a:lvl1pPr>
          </a:lstStyle>
          <a:p>
            <a:r>
              <a:rPr lang="fr-FR"/>
              <a:t>Modifiez le style du titre</a:t>
            </a:r>
            <a:endParaRPr lang="en-US" dirty="0"/>
          </a:p>
        </p:txBody>
      </p:sp>
      <p:sp>
        <p:nvSpPr>
          <p:cNvPr id="3" name="Picture Placeholder 2"/>
          <p:cNvSpPr>
            <a:spLocks noGrp="1" noChangeAspect="1"/>
          </p:cNvSpPr>
          <p:nvPr>
            <p:ph type="pic" idx="1"/>
          </p:nvPr>
        </p:nvSpPr>
        <p:spPr>
          <a:xfrm>
            <a:off x="2915543" y="1426283"/>
            <a:ext cx="3471863" cy="7039681"/>
          </a:xfrm>
        </p:spPr>
        <p:txBody>
          <a:bodyPr anchor="t"/>
          <a:lstStyle>
            <a:lvl1pPr marL="0" indent="0">
              <a:buNone/>
              <a:defRPr sz="2400"/>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r>
              <a:rPr lang="fr-FR"/>
              <a:t>Cliquez sur l'icône pour ajouter une image</a:t>
            </a:r>
            <a:endParaRPr lang="en-US" dirty="0"/>
          </a:p>
        </p:txBody>
      </p:sp>
      <p:sp>
        <p:nvSpPr>
          <p:cNvPr id="4" name="Text Placeholder 3"/>
          <p:cNvSpPr>
            <a:spLocks noGrp="1"/>
          </p:cNvSpPr>
          <p:nvPr>
            <p:ph type="body" sz="half" idx="2"/>
          </p:nvPr>
        </p:nvSpPr>
        <p:spPr>
          <a:xfrm>
            <a:off x="472381" y="2971800"/>
            <a:ext cx="2211884" cy="5505627"/>
          </a:xfrm>
        </p:spPr>
        <p:txBody>
          <a:bodyPr/>
          <a:lstStyle>
            <a:lvl1pPr marL="0" indent="0">
              <a:buNone/>
              <a:defRPr sz="1200"/>
            </a:lvl1pPr>
            <a:lvl2pPr marL="342900" indent="0">
              <a:buNone/>
              <a:defRPr sz="1050"/>
            </a:lvl2pPr>
            <a:lvl3pPr marL="685800" indent="0">
              <a:buNone/>
              <a:defRPr sz="900"/>
            </a:lvl3pPr>
            <a:lvl4pPr marL="1028700" indent="0">
              <a:buNone/>
              <a:defRPr sz="750"/>
            </a:lvl4pPr>
            <a:lvl5pPr marL="1371600" indent="0">
              <a:buNone/>
              <a:defRPr sz="750"/>
            </a:lvl5pPr>
            <a:lvl6pPr marL="1714500" indent="0">
              <a:buNone/>
              <a:defRPr sz="750"/>
            </a:lvl6pPr>
            <a:lvl7pPr marL="2057400" indent="0">
              <a:buNone/>
              <a:defRPr sz="750"/>
            </a:lvl7pPr>
            <a:lvl8pPr marL="2400300" indent="0">
              <a:buNone/>
              <a:defRPr sz="750"/>
            </a:lvl8pPr>
            <a:lvl9pPr marL="2743200" indent="0">
              <a:buNone/>
              <a:defRPr sz="750"/>
            </a:lvl9pPr>
          </a:lstStyle>
          <a:p>
            <a:pPr lvl="0"/>
            <a:r>
              <a:rPr lang="fr-FR"/>
              <a:t>Cliquez pour modifier les styles du texte du masque</a:t>
            </a:r>
          </a:p>
        </p:txBody>
      </p:sp>
      <p:sp>
        <p:nvSpPr>
          <p:cNvPr id="5" name="Date Placeholder 4"/>
          <p:cNvSpPr>
            <a:spLocks noGrp="1"/>
          </p:cNvSpPr>
          <p:nvPr>
            <p:ph type="dt" sz="half" idx="10"/>
          </p:nvPr>
        </p:nvSpPr>
        <p:spPr/>
        <p:txBody>
          <a:bodyPr/>
          <a:lstStyle/>
          <a:p>
            <a:fld id="{40BB5BB2-5467-4642-A09B-5BFA0DA40E46}" type="datetimeFigureOut">
              <a:rPr lang="fr-FR" smtClean="0"/>
              <a:t>08/10/2026</a:t>
            </a:fld>
            <a:endParaRPr lang="fr-FR"/>
          </a:p>
        </p:txBody>
      </p:sp>
      <p:sp>
        <p:nvSpPr>
          <p:cNvPr id="6" name="Footer Placeholder 5"/>
          <p:cNvSpPr>
            <a:spLocks noGrp="1"/>
          </p:cNvSpPr>
          <p:nvPr>
            <p:ph type="ftr" sz="quarter" idx="11"/>
          </p:nvPr>
        </p:nvSpPr>
        <p:spPr/>
        <p:txBody>
          <a:bodyPr/>
          <a:lstStyle/>
          <a:p>
            <a:endParaRPr lang="fr-FR"/>
          </a:p>
        </p:txBody>
      </p:sp>
      <p:sp>
        <p:nvSpPr>
          <p:cNvPr id="7" name="Slide Number Placeholder 6"/>
          <p:cNvSpPr>
            <a:spLocks noGrp="1"/>
          </p:cNvSpPr>
          <p:nvPr>
            <p:ph type="sldNum" sz="quarter" idx="12"/>
          </p:nvPr>
        </p:nvSpPr>
        <p:spPr/>
        <p:txBody>
          <a:bodyPr/>
          <a:lstStyle/>
          <a:p>
            <a:fld id="{453FD9C6-D709-4E8B-826B-FA50D64E0065}" type="slidenum">
              <a:rPr lang="fr-FR" smtClean="0"/>
              <a:t>‹N°›</a:t>
            </a:fld>
            <a:endParaRPr lang="fr-FR"/>
          </a:p>
        </p:txBody>
      </p:sp>
    </p:spTree>
    <p:extLst>
      <p:ext uri="{BB962C8B-B14F-4D97-AF65-F5344CB8AC3E}">
        <p14:creationId xmlns:p14="http://schemas.microsoft.com/office/powerpoint/2010/main" val="307230249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re et texte vertical">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fr-FR"/>
              <a:t>Modifiez le style du titre</a:t>
            </a:r>
            <a:endParaRPr lang="en-US" dirty="0"/>
          </a:p>
        </p:txBody>
      </p:sp>
      <p:sp>
        <p:nvSpPr>
          <p:cNvPr id="3" name="Vertical Text Placeholder 2"/>
          <p:cNvSpPr>
            <a:spLocks noGrp="1"/>
          </p:cNvSpPr>
          <p:nvPr>
            <p:ph type="body" orient="vert" idx="1"/>
          </p:nvPr>
        </p:nvSpPr>
        <p:spPr/>
        <p:txBody>
          <a:bodyPr vert="eaVert"/>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en-US" dirty="0"/>
          </a:p>
        </p:txBody>
      </p:sp>
      <p:sp>
        <p:nvSpPr>
          <p:cNvPr id="4" name="Date Placeholder 3"/>
          <p:cNvSpPr>
            <a:spLocks noGrp="1"/>
          </p:cNvSpPr>
          <p:nvPr>
            <p:ph type="dt" sz="half" idx="10"/>
          </p:nvPr>
        </p:nvSpPr>
        <p:spPr/>
        <p:txBody>
          <a:bodyPr/>
          <a:lstStyle/>
          <a:p>
            <a:fld id="{40BB5BB2-5467-4642-A09B-5BFA0DA40E46}" type="datetimeFigureOut">
              <a:rPr lang="fr-FR" smtClean="0"/>
              <a:t>08/10/2026</a:t>
            </a:fld>
            <a:endParaRPr lang="fr-FR"/>
          </a:p>
        </p:txBody>
      </p:sp>
      <p:sp>
        <p:nvSpPr>
          <p:cNvPr id="5" name="Footer Placeholder 4"/>
          <p:cNvSpPr>
            <a:spLocks noGrp="1"/>
          </p:cNvSpPr>
          <p:nvPr>
            <p:ph type="ftr" sz="quarter" idx="11"/>
          </p:nvPr>
        </p:nvSpPr>
        <p:spPr/>
        <p:txBody>
          <a:bodyPr/>
          <a:lstStyle/>
          <a:p>
            <a:endParaRPr lang="fr-FR"/>
          </a:p>
        </p:txBody>
      </p:sp>
      <p:sp>
        <p:nvSpPr>
          <p:cNvPr id="6" name="Slide Number Placeholder 5"/>
          <p:cNvSpPr>
            <a:spLocks noGrp="1"/>
          </p:cNvSpPr>
          <p:nvPr>
            <p:ph type="sldNum" sz="quarter" idx="12"/>
          </p:nvPr>
        </p:nvSpPr>
        <p:spPr/>
        <p:txBody>
          <a:bodyPr/>
          <a:lstStyle/>
          <a:p>
            <a:fld id="{453FD9C6-D709-4E8B-826B-FA50D64E0065}" type="slidenum">
              <a:rPr lang="fr-FR" smtClean="0"/>
              <a:t>‹N°›</a:t>
            </a:fld>
            <a:endParaRPr lang="fr-FR"/>
          </a:p>
        </p:txBody>
      </p:sp>
    </p:spTree>
    <p:extLst>
      <p:ext uri="{BB962C8B-B14F-4D97-AF65-F5344CB8AC3E}">
        <p14:creationId xmlns:p14="http://schemas.microsoft.com/office/powerpoint/2010/main" val="2238361716"/>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Titre vertical et texte">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4907757" y="527403"/>
            <a:ext cx="1478756" cy="8394877"/>
          </a:xfrm>
        </p:spPr>
        <p:txBody>
          <a:bodyPr vert="eaVert"/>
          <a:lstStyle/>
          <a:p>
            <a:r>
              <a:rPr lang="fr-FR"/>
              <a:t>Modifiez le style du titre</a:t>
            </a:r>
            <a:endParaRPr lang="en-US" dirty="0"/>
          </a:p>
        </p:txBody>
      </p:sp>
      <p:sp>
        <p:nvSpPr>
          <p:cNvPr id="3" name="Vertical Text Placeholder 2"/>
          <p:cNvSpPr>
            <a:spLocks noGrp="1"/>
          </p:cNvSpPr>
          <p:nvPr>
            <p:ph type="body" orient="vert" idx="1"/>
          </p:nvPr>
        </p:nvSpPr>
        <p:spPr>
          <a:xfrm>
            <a:off x="471488" y="527403"/>
            <a:ext cx="4350544" cy="8394877"/>
          </a:xfrm>
        </p:spPr>
        <p:txBody>
          <a:bodyPr vert="eaVert"/>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en-US" dirty="0"/>
          </a:p>
        </p:txBody>
      </p:sp>
      <p:sp>
        <p:nvSpPr>
          <p:cNvPr id="4" name="Date Placeholder 3"/>
          <p:cNvSpPr>
            <a:spLocks noGrp="1"/>
          </p:cNvSpPr>
          <p:nvPr>
            <p:ph type="dt" sz="half" idx="10"/>
          </p:nvPr>
        </p:nvSpPr>
        <p:spPr/>
        <p:txBody>
          <a:bodyPr/>
          <a:lstStyle/>
          <a:p>
            <a:fld id="{40BB5BB2-5467-4642-A09B-5BFA0DA40E46}" type="datetimeFigureOut">
              <a:rPr lang="fr-FR" smtClean="0"/>
              <a:t>08/10/2026</a:t>
            </a:fld>
            <a:endParaRPr lang="fr-FR"/>
          </a:p>
        </p:txBody>
      </p:sp>
      <p:sp>
        <p:nvSpPr>
          <p:cNvPr id="5" name="Footer Placeholder 4"/>
          <p:cNvSpPr>
            <a:spLocks noGrp="1"/>
          </p:cNvSpPr>
          <p:nvPr>
            <p:ph type="ftr" sz="quarter" idx="11"/>
          </p:nvPr>
        </p:nvSpPr>
        <p:spPr/>
        <p:txBody>
          <a:bodyPr/>
          <a:lstStyle/>
          <a:p>
            <a:endParaRPr lang="fr-FR"/>
          </a:p>
        </p:txBody>
      </p:sp>
      <p:sp>
        <p:nvSpPr>
          <p:cNvPr id="6" name="Slide Number Placeholder 5"/>
          <p:cNvSpPr>
            <a:spLocks noGrp="1"/>
          </p:cNvSpPr>
          <p:nvPr>
            <p:ph type="sldNum" sz="quarter" idx="12"/>
          </p:nvPr>
        </p:nvSpPr>
        <p:spPr/>
        <p:txBody>
          <a:bodyPr/>
          <a:lstStyle/>
          <a:p>
            <a:fld id="{453FD9C6-D709-4E8B-826B-FA50D64E0065}" type="slidenum">
              <a:rPr lang="fr-FR" smtClean="0"/>
              <a:t>‹N°›</a:t>
            </a:fld>
            <a:endParaRPr lang="fr-FR"/>
          </a:p>
        </p:txBody>
      </p:sp>
    </p:spTree>
    <p:extLst>
      <p:ext uri="{BB962C8B-B14F-4D97-AF65-F5344CB8AC3E}">
        <p14:creationId xmlns:p14="http://schemas.microsoft.com/office/powerpoint/2010/main" val="1607577631"/>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71488" y="527405"/>
            <a:ext cx="5915025" cy="1914702"/>
          </a:xfrm>
          <a:prstGeom prst="rect">
            <a:avLst/>
          </a:prstGeom>
        </p:spPr>
        <p:txBody>
          <a:bodyPr vert="horz" lIns="91440" tIns="45720" rIns="91440" bIns="45720" rtlCol="0" anchor="ctr">
            <a:normAutofit/>
          </a:bodyPr>
          <a:lstStyle/>
          <a:p>
            <a:r>
              <a:rPr lang="fr-FR"/>
              <a:t>Modifiez le style du titre</a:t>
            </a:r>
            <a:endParaRPr lang="en-US" dirty="0"/>
          </a:p>
        </p:txBody>
      </p:sp>
      <p:sp>
        <p:nvSpPr>
          <p:cNvPr id="3" name="Text Placeholder 2"/>
          <p:cNvSpPr>
            <a:spLocks noGrp="1"/>
          </p:cNvSpPr>
          <p:nvPr>
            <p:ph type="body" idx="1"/>
          </p:nvPr>
        </p:nvSpPr>
        <p:spPr>
          <a:xfrm>
            <a:off x="471488" y="2637014"/>
            <a:ext cx="5915025" cy="6285266"/>
          </a:xfrm>
          <a:prstGeom prst="rect">
            <a:avLst/>
          </a:prstGeom>
        </p:spPr>
        <p:txBody>
          <a:bodyPr vert="horz" lIns="91440" tIns="45720" rIns="91440" bIns="45720" rtlCol="0">
            <a:normAutofit/>
          </a:body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en-US" dirty="0"/>
          </a:p>
        </p:txBody>
      </p:sp>
      <p:sp>
        <p:nvSpPr>
          <p:cNvPr id="4" name="Date Placeholder 3"/>
          <p:cNvSpPr>
            <a:spLocks noGrp="1"/>
          </p:cNvSpPr>
          <p:nvPr>
            <p:ph type="dt" sz="half" idx="2"/>
          </p:nvPr>
        </p:nvSpPr>
        <p:spPr>
          <a:xfrm>
            <a:off x="471488" y="9181397"/>
            <a:ext cx="1543050" cy="527403"/>
          </a:xfrm>
          <a:prstGeom prst="rect">
            <a:avLst/>
          </a:prstGeom>
        </p:spPr>
        <p:txBody>
          <a:bodyPr vert="horz" lIns="91440" tIns="45720" rIns="91440" bIns="45720" rtlCol="0" anchor="ctr"/>
          <a:lstStyle>
            <a:lvl1pPr algn="l">
              <a:defRPr sz="900">
                <a:solidFill>
                  <a:schemeClr val="tx1">
                    <a:tint val="75000"/>
                  </a:schemeClr>
                </a:solidFill>
              </a:defRPr>
            </a:lvl1pPr>
          </a:lstStyle>
          <a:p>
            <a:fld id="{40BB5BB2-5467-4642-A09B-5BFA0DA40E46}" type="datetimeFigureOut">
              <a:rPr lang="fr-FR" smtClean="0"/>
              <a:t>08/10/2026</a:t>
            </a:fld>
            <a:endParaRPr lang="fr-FR"/>
          </a:p>
        </p:txBody>
      </p:sp>
      <p:sp>
        <p:nvSpPr>
          <p:cNvPr id="5" name="Footer Placeholder 4"/>
          <p:cNvSpPr>
            <a:spLocks noGrp="1"/>
          </p:cNvSpPr>
          <p:nvPr>
            <p:ph type="ftr" sz="quarter" idx="3"/>
          </p:nvPr>
        </p:nvSpPr>
        <p:spPr>
          <a:xfrm>
            <a:off x="2271713" y="9181397"/>
            <a:ext cx="2314575" cy="527403"/>
          </a:xfrm>
          <a:prstGeom prst="rect">
            <a:avLst/>
          </a:prstGeom>
        </p:spPr>
        <p:txBody>
          <a:bodyPr vert="horz" lIns="91440" tIns="45720" rIns="91440" bIns="45720" rtlCol="0" anchor="ctr"/>
          <a:lstStyle>
            <a:lvl1pPr algn="ctr">
              <a:defRPr sz="900">
                <a:solidFill>
                  <a:schemeClr val="tx1">
                    <a:tint val="75000"/>
                  </a:schemeClr>
                </a:solidFill>
              </a:defRPr>
            </a:lvl1pPr>
          </a:lstStyle>
          <a:p>
            <a:endParaRPr lang="fr-FR"/>
          </a:p>
        </p:txBody>
      </p:sp>
      <p:sp>
        <p:nvSpPr>
          <p:cNvPr id="6" name="Slide Number Placeholder 5"/>
          <p:cNvSpPr>
            <a:spLocks noGrp="1"/>
          </p:cNvSpPr>
          <p:nvPr>
            <p:ph type="sldNum" sz="quarter" idx="4"/>
          </p:nvPr>
        </p:nvSpPr>
        <p:spPr>
          <a:xfrm>
            <a:off x="4843463" y="9181397"/>
            <a:ext cx="1543050" cy="527403"/>
          </a:xfrm>
          <a:prstGeom prst="rect">
            <a:avLst/>
          </a:prstGeom>
        </p:spPr>
        <p:txBody>
          <a:bodyPr vert="horz" lIns="91440" tIns="45720" rIns="91440" bIns="45720" rtlCol="0" anchor="ctr"/>
          <a:lstStyle>
            <a:lvl1pPr algn="r">
              <a:defRPr sz="900">
                <a:solidFill>
                  <a:schemeClr val="tx1">
                    <a:tint val="75000"/>
                  </a:schemeClr>
                </a:solidFill>
              </a:defRPr>
            </a:lvl1pPr>
          </a:lstStyle>
          <a:p>
            <a:fld id="{453FD9C6-D709-4E8B-826B-FA50D64E0065}" type="slidenum">
              <a:rPr lang="fr-FR" smtClean="0"/>
              <a:t>‹N°›</a:t>
            </a:fld>
            <a:endParaRPr lang="fr-FR"/>
          </a:p>
        </p:txBody>
      </p:sp>
    </p:spTree>
    <p:extLst>
      <p:ext uri="{BB962C8B-B14F-4D97-AF65-F5344CB8AC3E}">
        <p14:creationId xmlns:p14="http://schemas.microsoft.com/office/powerpoint/2010/main" val="1896734324"/>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txStyles>
    <p:titleStyle>
      <a:lvl1pPr algn="l" defTabSz="685800" rtl="0" eaLnBrk="1" latinLnBrk="0" hangingPunct="1">
        <a:lnSpc>
          <a:spcPct val="90000"/>
        </a:lnSpc>
        <a:spcBef>
          <a:spcPct val="0"/>
        </a:spcBef>
        <a:buNone/>
        <a:defRPr sz="3300" kern="1200">
          <a:solidFill>
            <a:schemeClr val="tx1"/>
          </a:solidFill>
          <a:latin typeface="+mj-lt"/>
          <a:ea typeface="+mj-ea"/>
          <a:cs typeface="+mj-cs"/>
        </a:defRPr>
      </a:lvl1pPr>
    </p:titleStyle>
    <p:bodyStyle>
      <a:lvl1pPr marL="171450" indent="-171450" algn="l" defTabSz="685800" rtl="0" eaLnBrk="1" latinLnBrk="0" hangingPunct="1">
        <a:lnSpc>
          <a:spcPct val="90000"/>
        </a:lnSpc>
        <a:spcBef>
          <a:spcPts val="750"/>
        </a:spcBef>
        <a:buFont typeface="Arial" panose="020B0604020202020204" pitchFamily="34" charset="0"/>
        <a:buChar char="•"/>
        <a:defRPr sz="2100" kern="1200">
          <a:solidFill>
            <a:schemeClr val="tx1"/>
          </a:solidFill>
          <a:latin typeface="+mn-lt"/>
          <a:ea typeface="+mn-ea"/>
          <a:cs typeface="+mn-cs"/>
        </a:defRPr>
      </a:lvl1pPr>
      <a:lvl2pPr marL="514350" indent="-171450" algn="l" defTabSz="685800" rtl="0" eaLnBrk="1" latinLnBrk="0" hangingPunct="1">
        <a:lnSpc>
          <a:spcPct val="90000"/>
        </a:lnSpc>
        <a:spcBef>
          <a:spcPts val="375"/>
        </a:spcBef>
        <a:buFont typeface="Arial" panose="020B0604020202020204" pitchFamily="34" charset="0"/>
        <a:buChar char="•"/>
        <a:defRPr sz="1800" kern="1200">
          <a:solidFill>
            <a:schemeClr val="tx1"/>
          </a:solidFill>
          <a:latin typeface="+mn-lt"/>
          <a:ea typeface="+mn-ea"/>
          <a:cs typeface="+mn-cs"/>
        </a:defRPr>
      </a:lvl2pPr>
      <a:lvl3pPr marL="857250" indent="-171450" algn="l" defTabSz="685800" rtl="0" eaLnBrk="1" latinLnBrk="0" hangingPunct="1">
        <a:lnSpc>
          <a:spcPct val="90000"/>
        </a:lnSpc>
        <a:spcBef>
          <a:spcPts val="375"/>
        </a:spcBef>
        <a:buFont typeface="Arial" panose="020B0604020202020204" pitchFamily="34" charset="0"/>
        <a:buChar char="•"/>
        <a:defRPr sz="1500" kern="1200">
          <a:solidFill>
            <a:schemeClr val="tx1"/>
          </a:solidFill>
          <a:latin typeface="+mn-lt"/>
          <a:ea typeface="+mn-ea"/>
          <a:cs typeface="+mn-cs"/>
        </a:defRPr>
      </a:lvl3pPr>
      <a:lvl4pPr marL="12001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4pPr>
      <a:lvl5pPr marL="15430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p:bodyStyle>
    <p:otherStyle>
      <a:defPPr>
        <a:defRPr lang="en-US"/>
      </a:defPPr>
      <a:lvl1pPr marL="0" algn="l" defTabSz="685800" rtl="0" eaLnBrk="1" latinLnBrk="0" hangingPunct="1">
        <a:defRPr sz="1350" kern="1200">
          <a:solidFill>
            <a:schemeClr val="tx1"/>
          </a:solidFill>
          <a:latin typeface="+mn-lt"/>
          <a:ea typeface="+mn-ea"/>
          <a:cs typeface="+mn-cs"/>
        </a:defRPr>
      </a:lvl1pPr>
      <a:lvl2pPr marL="342900" algn="l" defTabSz="685800" rtl="0" eaLnBrk="1" latinLnBrk="0" hangingPunct="1">
        <a:defRPr sz="1350" kern="1200">
          <a:solidFill>
            <a:schemeClr val="tx1"/>
          </a:solidFill>
          <a:latin typeface="+mn-lt"/>
          <a:ea typeface="+mn-ea"/>
          <a:cs typeface="+mn-cs"/>
        </a:defRPr>
      </a:lvl2pPr>
      <a:lvl3pPr marL="685800" algn="l" defTabSz="685800" rtl="0" eaLnBrk="1" latinLnBrk="0" hangingPunct="1">
        <a:defRPr sz="1350" kern="1200">
          <a:solidFill>
            <a:schemeClr val="tx1"/>
          </a:solidFill>
          <a:latin typeface="+mn-lt"/>
          <a:ea typeface="+mn-ea"/>
          <a:cs typeface="+mn-cs"/>
        </a:defRPr>
      </a:lvl3pPr>
      <a:lvl4pPr marL="1028700" algn="l" defTabSz="685800" rtl="0" eaLnBrk="1" latinLnBrk="0" hangingPunct="1">
        <a:defRPr sz="1350" kern="1200">
          <a:solidFill>
            <a:schemeClr val="tx1"/>
          </a:solidFill>
          <a:latin typeface="+mn-lt"/>
          <a:ea typeface="+mn-ea"/>
          <a:cs typeface="+mn-cs"/>
        </a:defRPr>
      </a:lvl4pPr>
      <a:lvl5pPr marL="1371600" algn="l" defTabSz="685800" rtl="0" eaLnBrk="1" latinLnBrk="0" hangingPunct="1">
        <a:defRPr sz="1350" kern="1200">
          <a:solidFill>
            <a:schemeClr val="tx1"/>
          </a:solidFill>
          <a:latin typeface="+mn-lt"/>
          <a:ea typeface="+mn-ea"/>
          <a:cs typeface="+mn-cs"/>
        </a:defRPr>
      </a:lvl5pPr>
      <a:lvl6pPr marL="1714500" algn="l" defTabSz="685800" rtl="0" eaLnBrk="1" latinLnBrk="0" hangingPunct="1">
        <a:defRPr sz="1350" kern="1200">
          <a:solidFill>
            <a:schemeClr val="tx1"/>
          </a:solidFill>
          <a:latin typeface="+mn-lt"/>
          <a:ea typeface="+mn-ea"/>
          <a:cs typeface="+mn-cs"/>
        </a:defRPr>
      </a:lvl6pPr>
      <a:lvl7pPr marL="2057400" algn="l" defTabSz="685800" rtl="0" eaLnBrk="1" latinLnBrk="0" hangingPunct="1">
        <a:defRPr sz="1350" kern="1200">
          <a:solidFill>
            <a:schemeClr val="tx1"/>
          </a:solidFill>
          <a:latin typeface="+mn-lt"/>
          <a:ea typeface="+mn-ea"/>
          <a:cs typeface="+mn-cs"/>
        </a:defRPr>
      </a:lvl7pPr>
      <a:lvl8pPr marL="2400300" algn="l" defTabSz="685800" rtl="0" eaLnBrk="1" latinLnBrk="0" hangingPunct="1">
        <a:defRPr sz="1350" kern="1200">
          <a:solidFill>
            <a:schemeClr val="tx1"/>
          </a:solidFill>
          <a:latin typeface="+mn-lt"/>
          <a:ea typeface="+mn-ea"/>
          <a:cs typeface="+mn-cs"/>
        </a:defRPr>
      </a:lvl8pPr>
      <a:lvl9pPr marL="2743200" algn="l" defTabSz="685800" rtl="0" eaLnBrk="1" latinLnBrk="0" hangingPunct="1">
        <a:defRPr sz="135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emf"/><Relationship Id="rId1" Type="http://schemas.openxmlformats.org/officeDocument/2006/relationships/slideLayout" Target="../slideLayouts/slideLayout2.xml"/><Relationship Id="rId4" Type="http://schemas.openxmlformats.org/officeDocument/2006/relationships/image" Target="../media/image4.png"/></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4.xml.rels><?xml version="1.0" encoding="UTF-8" standalone="yes"?>
<Relationships xmlns="http://schemas.openxmlformats.org/package/2006/relationships"><Relationship Id="rId3" Type="http://schemas.openxmlformats.org/officeDocument/2006/relationships/image" Target="../media/image6.svg"/><Relationship Id="rId7" Type="http://schemas.openxmlformats.org/officeDocument/2006/relationships/image" Target="../media/image10.png"/><Relationship Id="rId2" Type="http://schemas.openxmlformats.org/officeDocument/2006/relationships/image" Target="../media/image5.png"/><Relationship Id="rId1" Type="http://schemas.openxmlformats.org/officeDocument/2006/relationships/slideLayout" Target="../slideLayouts/slideLayout1.xml"/><Relationship Id="rId6" Type="http://schemas.openxmlformats.org/officeDocument/2006/relationships/image" Target="../media/image9.png"/><Relationship Id="rId5" Type="http://schemas.openxmlformats.org/officeDocument/2006/relationships/image" Target="../media/image8.png"/><Relationship Id="rId4" Type="http://schemas.openxmlformats.org/officeDocument/2006/relationships/image" Target="../media/image7.png"/></Relationships>
</file>

<file path=ppt/slides/_rels/slide5.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image" Target="../media/image11.png"/><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image" Target="../media/image13.png"/><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3" Type="http://schemas.openxmlformats.org/officeDocument/2006/relationships/image" Target="../media/image6.svg"/><Relationship Id="rId7" Type="http://schemas.openxmlformats.org/officeDocument/2006/relationships/image" Target="../media/image18.png"/><Relationship Id="rId2" Type="http://schemas.openxmlformats.org/officeDocument/2006/relationships/image" Target="../media/image5.png"/><Relationship Id="rId1" Type="http://schemas.openxmlformats.org/officeDocument/2006/relationships/slideLayout" Target="../slideLayouts/slideLayout1.xml"/><Relationship Id="rId6" Type="http://schemas.openxmlformats.org/officeDocument/2006/relationships/image" Target="../media/image17.png"/><Relationship Id="rId5" Type="http://schemas.openxmlformats.org/officeDocument/2006/relationships/image" Target="../media/image16.png"/><Relationship Id="rId4" Type="http://schemas.openxmlformats.org/officeDocument/2006/relationships/image" Target="../media/image15.png"/></Relationships>
</file>

<file path=ppt/slides/_rels/slide8.xml.rels><?xml version="1.0" encoding="UTF-8" standalone="yes"?>
<Relationships xmlns="http://schemas.openxmlformats.org/package/2006/relationships"><Relationship Id="rId3" Type="http://schemas.openxmlformats.org/officeDocument/2006/relationships/image" Target="../media/image20.png"/><Relationship Id="rId2" Type="http://schemas.openxmlformats.org/officeDocument/2006/relationships/image" Target="../media/image19.png"/><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3" Type="http://schemas.openxmlformats.org/officeDocument/2006/relationships/image" Target="../media/image22.png"/><Relationship Id="rId2" Type="http://schemas.openxmlformats.org/officeDocument/2006/relationships/image" Target="../media/image21.png"/><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3" Type="http://schemas.openxmlformats.org/officeDocument/2006/relationships/image" Target="../media/image6.svg"/><Relationship Id="rId7" Type="http://schemas.openxmlformats.org/officeDocument/2006/relationships/image" Target="../media/image26.png"/><Relationship Id="rId2" Type="http://schemas.openxmlformats.org/officeDocument/2006/relationships/image" Target="../media/image5.png"/><Relationship Id="rId1" Type="http://schemas.openxmlformats.org/officeDocument/2006/relationships/slideLayout" Target="../slideLayouts/slideLayout1.xml"/><Relationship Id="rId6" Type="http://schemas.openxmlformats.org/officeDocument/2006/relationships/image" Target="../media/image25.png"/><Relationship Id="rId5" Type="http://schemas.openxmlformats.org/officeDocument/2006/relationships/image" Target="../media/image24.png"/><Relationship Id="rId4" Type="http://schemas.openxmlformats.org/officeDocument/2006/relationships/image" Target="../media/image23.png"/></Relationships>
</file>

<file path=ppt/slides/_rels/slide11.xml.rels><?xml version="1.0" encoding="UTF-8" standalone="yes"?>
<Relationships xmlns="http://schemas.openxmlformats.org/package/2006/relationships"><Relationship Id="rId3" Type="http://schemas.openxmlformats.org/officeDocument/2006/relationships/image" Target="../media/image28.png"/><Relationship Id="rId2" Type="http://schemas.openxmlformats.org/officeDocument/2006/relationships/image" Target="../media/image27.png"/><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3" Type="http://schemas.openxmlformats.org/officeDocument/2006/relationships/image" Target="../media/image30.png"/><Relationship Id="rId2" Type="http://schemas.openxmlformats.org/officeDocument/2006/relationships/image" Target="../media/image29.png"/><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3" Type="http://schemas.openxmlformats.org/officeDocument/2006/relationships/image" Target="../media/image6.svg"/><Relationship Id="rId7" Type="http://schemas.openxmlformats.org/officeDocument/2006/relationships/image" Target="../media/image34.png"/><Relationship Id="rId2" Type="http://schemas.openxmlformats.org/officeDocument/2006/relationships/image" Target="../media/image5.png"/><Relationship Id="rId1" Type="http://schemas.openxmlformats.org/officeDocument/2006/relationships/slideLayout" Target="../slideLayouts/slideLayout1.xml"/><Relationship Id="rId6" Type="http://schemas.openxmlformats.org/officeDocument/2006/relationships/image" Target="../media/image33.png"/><Relationship Id="rId5" Type="http://schemas.openxmlformats.org/officeDocument/2006/relationships/image" Target="../media/image32.png"/><Relationship Id="rId4" Type="http://schemas.openxmlformats.org/officeDocument/2006/relationships/image" Target="../media/image31.png"/></Relationships>
</file>

<file path=ppt/slides/_rels/slide14.xml.rels><?xml version="1.0" encoding="UTF-8" standalone="yes"?>
<Relationships xmlns="http://schemas.openxmlformats.org/package/2006/relationships"><Relationship Id="rId3" Type="http://schemas.openxmlformats.org/officeDocument/2006/relationships/image" Target="../media/image36.png"/><Relationship Id="rId2" Type="http://schemas.openxmlformats.org/officeDocument/2006/relationships/image" Target="../media/image35.png"/><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3" Type="http://schemas.openxmlformats.org/officeDocument/2006/relationships/image" Target="../media/image38.png"/><Relationship Id="rId2" Type="http://schemas.openxmlformats.org/officeDocument/2006/relationships/image" Target="../media/image37.png"/><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3" Type="http://schemas.openxmlformats.org/officeDocument/2006/relationships/image" Target="../media/image6.svg"/><Relationship Id="rId7" Type="http://schemas.openxmlformats.org/officeDocument/2006/relationships/image" Target="../media/image42.png"/><Relationship Id="rId2" Type="http://schemas.openxmlformats.org/officeDocument/2006/relationships/image" Target="../media/image5.png"/><Relationship Id="rId1" Type="http://schemas.openxmlformats.org/officeDocument/2006/relationships/slideLayout" Target="../slideLayouts/slideLayout1.xml"/><Relationship Id="rId6" Type="http://schemas.openxmlformats.org/officeDocument/2006/relationships/image" Target="../media/image41.png"/><Relationship Id="rId5" Type="http://schemas.openxmlformats.org/officeDocument/2006/relationships/image" Target="../media/image40.png"/><Relationship Id="rId4" Type="http://schemas.openxmlformats.org/officeDocument/2006/relationships/image" Target="../media/image39.png"/></Relationships>
</file>

<file path=ppt/slides/_rels/slide17.xml.rels><?xml version="1.0" encoding="UTF-8" standalone="yes"?>
<Relationships xmlns="http://schemas.openxmlformats.org/package/2006/relationships"><Relationship Id="rId3" Type="http://schemas.openxmlformats.org/officeDocument/2006/relationships/image" Target="../media/image44.png"/><Relationship Id="rId2" Type="http://schemas.openxmlformats.org/officeDocument/2006/relationships/image" Target="../media/image43.png"/><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3" Type="http://schemas.openxmlformats.org/officeDocument/2006/relationships/image" Target="../media/image46.png"/><Relationship Id="rId2" Type="http://schemas.openxmlformats.org/officeDocument/2006/relationships/image" Target="../media/image45.png"/><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3" Type="http://schemas.openxmlformats.org/officeDocument/2006/relationships/image" Target="../media/image6.svg"/><Relationship Id="rId7" Type="http://schemas.openxmlformats.org/officeDocument/2006/relationships/image" Target="../media/image50.png"/><Relationship Id="rId2" Type="http://schemas.openxmlformats.org/officeDocument/2006/relationships/image" Target="../media/image5.png"/><Relationship Id="rId1" Type="http://schemas.openxmlformats.org/officeDocument/2006/relationships/slideLayout" Target="../slideLayouts/slideLayout1.xml"/><Relationship Id="rId6" Type="http://schemas.openxmlformats.org/officeDocument/2006/relationships/image" Target="../media/image49.png"/><Relationship Id="rId5" Type="http://schemas.openxmlformats.org/officeDocument/2006/relationships/image" Target="../media/image48.png"/><Relationship Id="rId4" Type="http://schemas.openxmlformats.org/officeDocument/2006/relationships/image" Target="../media/image47.png"/></Relationships>
</file>

<file path=ppt/slides/_rels/slide20.xml.rels><?xml version="1.0" encoding="UTF-8" standalone="yes"?>
<Relationships xmlns="http://schemas.openxmlformats.org/package/2006/relationships"><Relationship Id="rId3" Type="http://schemas.openxmlformats.org/officeDocument/2006/relationships/image" Target="../media/image52.png"/><Relationship Id="rId2" Type="http://schemas.openxmlformats.org/officeDocument/2006/relationships/image" Target="../media/image51.png"/><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3" Type="http://schemas.openxmlformats.org/officeDocument/2006/relationships/image" Target="../media/image54.png"/><Relationship Id="rId2" Type="http://schemas.openxmlformats.org/officeDocument/2006/relationships/image" Target="../media/image53.png"/><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3" Type="http://schemas.openxmlformats.org/officeDocument/2006/relationships/image" Target="../media/image6.svg"/><Relationship Id="rId7" Type="http://schemas.openxmlformats.org/officeDocument/2006/relationships/image" Target="../media/image58.png"/><Relationship Id="rId2" Type="http://schemas.openxmlformats.org/officeDocument/2006/relationships/image" Target="../media/image5.png"/><Relationship Id="rId1" Type="http://schemas.openxmlformats.org/officeDocument/2006/relationships/slideLayout" Target="../slideLayouts/slideLayout1.xml"/><Relationship Id="rId6" Type="http://schemas.openxmlformats.org/officeDocument/2006/relationships/image" Target="../media/image57.png"/><Relationship Id="rId5" Type="http://schemas.openxmlformats.org/officeDocument/2006/relationships/image" Target="../media/image56.png"/><Relationship Id="rId4" Type="http://schemas.openxmlformats.org/officeDocument/2006/relationships/image" Target="../media/image55.png"/></Relationships>
</file>

<file path=ppt/slides/_rels/slide23.xml.rels><?xml version="1.0" encoding="UTF-8" standalone="yes"?>
<Relationships xmlns="http://schemas.openxmlformats.org/package/2006/relationships"><Relationship Id="rId3" Type="http://schemas.openxmlformats.org/officeDocument/2006/relationships/image" Target="../media/image60.png"/><Relationship Id="rId2" Type="http://schemas.openxmlformats.org/officeDocument/2006/relationships/image" Target="../media/image59.png"/><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3" Type="http://schemas.openxmlformats.org/officeDocument/2006/relationships/image" Target="../media/image62.png"/><Relationship Id="rId2" Type="http://schemas.openxmlformats.org/officeDocument/2006/relationships/image" Target="../media/image61.png"/><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3" Type="http://schemas.openxmlformats.org/officeDocument/2006/relationships/image" Target="../media/image6.svg"/><Relationship Id="rId7" Type="http://schemas.openxmlformats.org/officeDocument/2006/relationships/image" Target="../media/image66.png"/><Relationship Id="rId2" Type="http://schemas.openxmlformats.org/officeDocument/2006/relationships/image" Target="../media/image5.png"/><Relationship Id="rId1" Type="http://schemas.openxmlformats.org/officeDocument/2006/relationships/slideLayout" Target="../slideLayouts/slideLayout1.xml"/><Relationship Id="rId6" Type="http://schemas.openxmlformats.org/officeDocument/2006/relationships/image" Target="../media/image65.png"/><Relationship Id="rId5" Type="http://schemas.openxmlformats.org/officeDocument/2006/relationships/image" Target="../media/image64.png"/><Relationship Id="rId4" Type="http://schemas.openxmlformats.org/officeDocument/2006/relationships/image" Target="../media/image63.png"/></Relationships>
</file>

<file path=ppt/slides/_rels/slide26.xml.rels><?xml version="1.0" encoding="UTF-8" standalone="yes"?>
<Relationships xmlns="http://schemas.openxmlformats.org/package/2006/relationships"><Relationship Id="rId3" Type="http://schemas.openxmlformats.org/officeDocument/2006/relationships/image" Target="../media/image68.png"/><Relationship Id="rId2" Type="http://schemas.openxmlformats.org/officeDocument/2006/relationships/image" Target="../media/image67.png"/><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3" Type="http://schemas.openxmlformats.org/officeDocument/2006/relationships/image" Target="../media/image70.png"/><Relationship Id="rId2" Type="http://schemas.openxmlformats.org/officeDocument/2006/relationships/image" Target="../media/image69.png"/><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3" Type="http://schemas.openxmlformats.org/officeDocument/2006/relationships/image" Target="../media/image6.svg"/><Relationship Id="rId7" Type="http://schemas.openxmlformats.org/officeDocument/2006/relationships/image" Target="../media/image74.png"/><Relationship Id="rId2" Type="http://schemas.openxmlformats.org/officeDocument/2006/relationships/image" Target="../media/image5.png"/><Relationship Id="rId1" Type="http://schemas.openxmlformats.org/officeDocument/2006/relationships/slideLayout" Target="../slideLayouts/slideLayout1.xml"/><Relationship Id="rId6" Type="http://schemas.openxmlformats.org/officeDocument/2006/relationships/image" Target="../media/image73.png"/><Relationship Id="rId5" Type="http://schemas.openxmlformats.org/officeDocument/2006/relationships/image" Target="../media/image72.png"/><Relationship Id="rId4" Type="http://schemas.openxmlformats.org/officeDocument/2006/relationships/image" Target="../media/image71.png"/></Relationships>
</file>

<file path=ppt/slides/_rels/slide29.xml.rels><?xml version="1.0" encoding="UTF-8" standalone="yes"?>
<Relationships xmlns="http://schemas.openxmlformats.org/package/2006/relationships"><Relationship Id="rId3" Type="http://schemas.openxmlformats.org/officeDocument/2006/relationships/image" Target="../media/image76.png"/><Relationship Id="rId2" Type="http://schemas.openxmlformats.org/officeDocument/2006/relationships/image" Target="../media/image75.png"/><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3" Type="http://schemas.openxmlformats.org/officeDocument/2006/relationships/image" Target="../media/image78.png"/><Relationship Id="rId2" Type="http://schemas.openxmlformats.org/officeDocument/2006/relationships/image" Target="../media/image77.png"/><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3" Type="http://schemas.openxmlformats.org/officeDocument/2006/relationships/image" Target="../media/image6.svg"/><Relationship Id="rId7" Type="http://schemas.openxmlformats.org/officeDocument/2006/relationships/image" Target="../media/image82.png"/><Relationship Id="rId2" Type="http://schemas.openxmlformats.org/officeDocument/2006/relationships/image" Target="../media/image5.png"/><Relationship Id="rId1" Type="http://schemas.openxmlformats.org/officeDocument/2006/relationships/slideLayout" Target="../slideLayouts/slideLayout1.xml"/><Relationship Id="rId6" Type="http://schemas.openxmlformats.org/officeDocument/2006/relationships/image" Target="../media/image81.png"/><Relationship Id="rId5" Type="http://schemas.openxmlformats.org/officeDocument/2006/relationships/image" Target="../media/image80.png"/><Relationship Id="rId4" Type="http://schemas.openxmlformats.org/officeDocument/2006/relationships/image" Target="../media/image79.png"/></Relationships>
</file>

<file path=ppt/slides/_rels/slide32.xml.rels><?xml version="1.0" encoding="UTF-8" standalone="yes"?>
<Relationships xmlns="http://schemas.openxmlformats.org/package/2006/relationships"><Relationship Id="rId3" Type="http://schemas.openxmlformats.org/officeDocument/2006/relationships/image" Target="../media/image84.png"/><Relationship Id="rId2" Type="http://schemas.openxmlformats.org/officeDocument/2006/relationships/image" Target="../media/image83.png"/><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3" Type="http://schemas.openxmlformats.org/officeDocument/2006/relationships/image" Target="../media/image86.png"/><Relationship Id="rId2" Type="http://schemas.openxmlformats.org/officeDocument/2006/relationships/image" Target="../media/image85.png"/><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3" Type="http://schemas.openxmlformats.org/officeDocument/2006/relationships/image" Target="../media/image6.svg"/><Relationship Id="rId7" Type="http://schemas.openxmlformats.org/officeDocument/2006/relationships/image" Target="../media/image90.png"/><Relationship Id="rId2" Type="http://schemas.openxmlformats.org/officeDocument/2006/relationships/image" Target="../media/image5.png"/><Relationship Id="rId1" Type="http://schemas.openxmlformats.org/officeDocument/2006/relationships/slideLayout" Target="../slideLayouts/slideLayout1.xml"/><Relationship Id="rId6" Type="http://schemas.openxmlformats.org/officeDocument/2006/relationships/image" Target="../media/image89.png"/><Relationship Id="rId5" Type="http://schemas.openxmlformats.org/officeDocument/2006/relationships/image" Target="../media/image88.png"/><Relationship Id="rId4" Type="http://schemas.openxmlformats.org/officeDocument/2006/relationships/image" Target="../media/image87.png"/></Relationships>
</file>

<file path=ppt/slides/_rels/slide35.xml.rels><?xml version="1.0" encoding="UTF-8" standalone="yes"?>
<Relationships xmlns="http://schemas.openxmlformats.org/package/2006/relationships"><Relationship Id="rId3" Type="http://schemas.openxmlformats.org/officeDocument/2006/relationships/image" Target="../media/image92.png"/><Relationship Id="rId2" Type="http://schemas.openxmlformats.org/officeDocument/2006/relationships/image" Target="../media/image91.png"/><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3" Type="http://schemas.openxmlformats.org/officeDocument/2006/relationships/image" Target="../media/image94.png"/><Relationship Id="rId2" Type="http://schemas.openxmlformats.org/officeDocument/2006/relationships/image" Target="../media/image93.png"/><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3" Type="http://schemas.openxmlformats.org/officeDocument/2006/relationships/image" Target="../media/image6.svg"/><Relationship Id="rId7" Type="http://schemas.openxmlformats.org/officeDocument/2006/relationships/image" Target="../media/image98.png"/><Relationship Id="rId2" Type="http://schemas.openxmlformats.org/officeDocument/2006/relationships/image" Target="../media/image5.png"/><Relationship Id="rId1" Type="http://schemas.openxmlformats.org/officeDocument/2006/relationships/slideLayout" Target="../slideLayouts/slideLayout1.xml"/><Relationship Id="rId6" Type="http://schemas.openxmlformats.org/officeDocument/2006/relationships/image" Target="../media/image97.png"/><Relationship Id="rId5" Type="http://schemas.openxmlformats.org/officeDocument/2006/relationships/image" Target="../media/image96.png"/><Relationship Id="rId4" Type="http://schemas.openxmlformats.org/officeDocument/2006/relationships/image" Target="../media/image95.png"/></Relationships>
</file>

<file path=ppt/slides/_rels/slide38.xml.rels><?xml version="1.0" encoding="UTF-8" standalone="yes"?>
<Relationships xmlns="http://schemas.openxmlformats.org/package/2006/relationships"><Relationship Id="rId3" Type="http://schemas.openxmlformats.org/officeDocument/2006/relationships/image" Target="../media/image100.png"/><Relationship Id="rId2" Type="http://schemas.openxmlformats.org/officeDocument/2006/relationships/image" Target="../media/image99.png"/><Relationship Id="rId1" Type="http://schemas.openxmlformats.org/officeDocument/2006/relationships/slideLayout" Target="../slideLayouts/slideLayout2.xml"/></Relationships>
</file>

<file path=ppt/slides/_rels/slide39.xml.rels><?xml version="1.0" encoding="UTF-8" standalone="yes"?>
<Relationships xmlns="http://schemas.openxmlformats.org/package/2006/relationships"><Relationship Id="rId3" Type="http://schemas.openxmlformats.org/officeDocument/2006/relationships/image" Target="../media/image102.png"/><Relationship Id="rId2" Type="http://schemas.openxmlformats.org/officeDocument/2006/relationships/image" Target="../media/image101.png"/><Relationship Id="rId1" Type="http://schemas.openxmlformats.org/officeDocument/2006/relationships/slideLayout" Target="../slideLayouts/slideLayout2.xml"/></Relationships>
</file>

<file path=ppt/slides/_rels/slide40.xml.rels><?xml version="1.0" encoding="UTF-8" standalone="yes"?>
<Relationships xmlns="http://schemas.openxmlformats.org/package/2006/relationships"><Relationship Id="rId3" Type="http://schemas.openxmlformats.org/officeDocument/2006/relationships/image" Target="../media/image6.svg"/><Relationship Id="rId7" Type="http://schemas.openxmlformats.org/officeDocument/2006/relationships/image" Target="../media/image106.png"/><Relationship Id="rId2" Type="http://schemas.openxmlformats.org/officeDocument/2006/relationships/image" Target="../media/image5.png"/><Relationship Id="rId1" Type="http://schemas.openxmlformats.org/officeDocument/2006/relationships/slideLayout" Target="../slideLayouts/slideLayout1.xml"/><Relationship Id="rId6" Type="http://schemas.openxmlformats.org/officeDocument/2006/relationships/image" Target="../media/image105.png"/><Relationship Id="rId5" Type="http://schemas.openxmlformats.org/officeDocument/2006/relationships/image" Target="../media/image104.png"/><Relationship Id="rId4" Type="http://schemas.openxmlformats.org/officeDocument/2006/relationships/image" Target="../media/image103.png"/></Relationships>
</file>

<file path=ppt/slides/_rels/slide41.xml.rels><?xml version="1.0" encoding="UTF-8" standalone="yes"?>
<Relationships xmlns="http://schemas.openxmlformats.org/package/2006/relationships"><Relationship Id="rId3" Type="http://schemas.openxmlformats.org/officeDocument/2006/relationships/image" Target="../media/image108.png"/><Relationship Id="rId2" Type="http://schemas.openxmlformats.org/officeDocument/2006/relationships/image" Target="../media/image107.png"/><Relationship Id="rId1" Type="http://schemas.openxmlformats.org/officeDocument/2006/relationships/slideLayout" Target="../slideLayouts/slideLayout2.xml"/></Relationships>
</file>

<file path=ppt/slides/_rels/slide42.xml.rels><?xml version="1.0" encoding="UTF-8" standalone="yes"?>
<Relationships xmlns="http://schemas.openxmlformats.org/package/2006/relationships"><Relationship Id="rId3" Type="http://schemas.openxmlformats.org/officeDocument/2006/relationships/image" Target="../media/image110.png"/><Relationship Id="rId2" Type="http://schemas.openxmlformats.org/officeDocument/2006/relationships/image" Target="../media/image109.png"/><Relationship Id="rId1" Type="http://schemas.openxmlformats.org/officeDocument/2006/relationships/slideLayout" Target="../slideLayouts/slideLayout2.xml"/></Relationships>
</file>

<file path=ppt/slides/_rels/slide43.xml.rels><?xml version="1.0" encoding="UTF-8" standalone="yes"?>
<Relationships xmlns="http://schemas.openxmlformats.org/package/2006/relationships"><Relationship Id="rId3" Type="http://schemas.openxmlformats.org/officeDocument/2006/relationships/image" Target="../media/image6.svg"/><Relationship Id="rId7" Type="http://schemas.openxmlformats.org/officeDocument/2006/relationships/image" Target="../media/image114.png"/><Relationship Id="rId2" Type="http://schemas.openxmlformats.org/officeDocument/2006/relationships/image" Target="../media/image5.png"/><Relationship Id="rId1" Type="http://schemas.openxmlformats.org/officeDocument/2006/relationships/slideLayout" Target="../slideLayouts/slideLayout1.xml"/><Relationship Id="rId6" Type="http://schemas.openxmlformats.org/officeDocument/2006/relationships/image" Target="../media/image113.png"/><Relationship Id="rId5" Type="http://schemas.openxmlformats.org/officeDocument/2006/relationships/image" Target="../media/image112.png"/><Relationship Id="rId4" Type="http://schemas.openxmlformats.org/officeDocument/2006/relationships/image" Target="../media/image111.png"/></Relationships>
</file>

<file path=ppt/slides/_rels/slide44.xml.rels><?xml version="1.0" encoding="UTF-8" standalone="yes"?>
<Relationships xmlns="http://schemas.openxmlformats.org/package/2006/relationships"><Relationship Id="rId3" Type="http://schemas.openxmlformats.org/officeDocument/2006/relationships/image" Target="../media/image116.png"/><Relationship Id="rId2" Type="http://schemas.openxmlformats.org/officeDocument/2006/relationships/image" Target="../media/image115.png"/><Relationship Id="rId1" Type="http://schemas.openxmlformats.org/officeDocument/2006/relationships/slideLayout" Target="../slideLayouts/slideLayout2.xml"/></Relationships>
</file>

<file path=ppt/slides/_rels/slide45.xml.rels><?xml version="1.0" encoding="UTF-8" standalone="yes"?>
<Relationships xmlns="http://schemas.openxmlformats.org/package/2006/relationships"><Relationship Id="rId3" Type="http://schemas.openxmlformats.org/officeDocument/2006/relationships/image" Target="../media/image118.png"/><Relationship Id="rId2" Type="http://schemas.openxmlformats.org/officeDocument/2006/relationships/image" Target="../media/image117.png"/><Relationship Id="rId1" Type="http://schemas.openxmlformats.org/officeDocument/2006/relationships/slideLayout" Target="../slideLayouts/slideLayout2.xml"/></Relationships>
</file>

<file path=ppt/slides/_rels/slide46.xml.rels><?xml version="1.0" encoding="UTF-8" standalone="yes"?>
<Relationships xmlns="http://schemas.openxmlformats.org/package/2006/relationships"><Relationship Id="rId3" Type="http://schemas.openxmlformats.org/officeDocument/2006/relationships/image" Target="../media/image6.svg"/><Relationship Id="rId7" Type="http://schemas.openxmlformats.org/officeDocument/2006/relationships/image" Target="../media/image122.png"/><Relationship Id="rId2" Type="http://schemas.openxmlformats.org/officeDocument/2006/relationships/image" Target="../media/image5.png"/><Relationship Id="rId1" Type="http://schemas.openxmlformats.org/officeDocument/2006/relationships/slideLayout" Target="../slideLayouts/slideLayout1.xml"/><Relationship Id="rId6" Type="http://schemas.openxmlformats.org/officeDocument/2006/relationships/image" Target="../media/image121.png"/><Relationship Id="rId5" Type="http://schemas.openxmlformats.org/officeDocument/2006/relationships/image" Target="../media/image120.png"/><Relationship Id="rId4" Type="http://schemas.openxmlformats.org/officeDocument/2006/relationships/image" Target="../media/image119.png"/></Relationships>
</file>

<file path=ppt/slides/_rels/slide47.xml.rels><?xml version="1.0" encoding="UTF-8" standalone="yes"?>
<Relationships xmlns="http://schemas.openxmlformats.org/package/2006/relationships"><Relationship Id="rId3" Type="http://schemas.openxmlformats.org/officeDocument/2006/relationships/image" Target="../media/image124.png"/><Relationship Id="rId2" Type="http://schemas.openxmlformats.org/officeDocument/2006/relationships/image" Target="../media/image123.png"/><Relationship Id="rId1" Type="http://schemas.openxmlformats.org/officeDocument/2006/relationships/slideLayout" Target="../slideLayouts/slideLayout2.xml"/></Relationships>
</file>

<file path=ppt/slides/_rels/slide48.xml.rels><?xml version="1.0" encoding="UTF-8" standalone="yes"?>
<Relationships xmlns="http://schemas.openxmlformats.org/package/2006/relationships"><Relationship Id="rId3" Type="http://schemas.openxmlformats.org/officeDocument/2006/relationships/image" Target="../media/image126.png"/><Relationship Id="rId2" Type="http://schemas.openxmlformats.org/officeDocument/2006/relationships/image" Target="../media/image125.png"/><Relationship Id="rId1" Type="http://schemas.openxmlformats.org/officeDocument/2006/relationships/slideLayout" Target="../slideLayouts/slideLayout2.xml"/></Relationships>
</file>

<file path=ppt/slides/_rels/slide49.xml.rels><?xml version="1.0" encoding="UTF-8" standalone="yes"?>
<Relationships xmlns="http://schemas.openxmlformats.org/package/2006/relationships"><Relationship Id="rId3" Type="http://schemas.openxmlformats.org/officeDocument/2006/relationships/image" Target="../media/image6.svg"/><Relationship Id="rId7" Type="http://schemas.openxmlformats.org/officeDocument/2006/relationships/image" Target="../media/image130.png"/><Relationship Id="rId2" Type="http://schemas.openxmlformats.org/officeDocument/2006/relationships/image" Target="../media/image5.png"/><Relationship Id="rId1" Type="http://schemas.openxmlformats.org/officeDocument/2006/relationships/slideLayout" Target="../slideLayouts/slideLayout1.xml"/><Relationship Id="rId6" Type="http://schemas.openxmlformats.org/officeDocument/2006/relationships/image" Target="../media/image129.png"/><Relationship Id="rId5" Type="http://schemas.openxmlformats.org/officeDocument/2006/relationships/image" Target="../media/image128.png"/><Relationship Id="rId4" Type="http://schemas.openxmlformats.org/officeDocument/2006/relationships/image" Target="../media/image127.png"/></Relationships>
</file>

<file path=ppt/slides/_rels/slide50.xml.rels><?xml version="1.0" encoding="UTF-8" standalone="yes"?>
<Relationships xmlns="http://schemas.openxmlformats.org/package/2006/relationships"><Relationship Id="rId3" Type="http://schemas.openxmlformats.org/officeDocument/2006/relationships/image" Target="../media/image132.png"/><Relationship Id="rId2" Type="http://schemas.openxmlformats.org/officeDocument/2006/relationships/image" Target="../media/image131.png"/><Relationship Id="rId1" Type="http://schemas.openxmlformats.org/officeDocument/2006/relationships/slideLayout" Target="../slideLayouts/slideLayout2.xml"/></Relationships>
</file>

<file path=ppt/slides/_rels/slide51.xml.rels><?xml version="1.0" encoding="UTF-8" standalone="yes"?>
<Relationships xmlns="http://schemas.openxmlformats.org/package/2006/relationships"><Relationship Id="rId3" Type="http://schemas.openxmlformats.org/officeDocument/2006/relationships/image" Target="../media/image134.png"/><Relationship Id="rId2" Type="http://schemas.openxmlformats.org/officeDocument/2006/relationships/image" Target="../media/image133.png"/><Relationship Id="rId1" Type="http://schemas.openxmlformats.org/officeDocument/2006/relationships/slideLayout" Target="../slideLayouts/slideLayout2.xml"/></Relationships>
</file>

<file path=ppt/slides/_rels/slide52.xml.rels><?xml version="1.0" encoding="UTF-8" standalone="yes"?>
<Relationships xmlns="http://schemas.openxmlformats.org/package/2006/relationships"><Relationship Id="rId3" Type="http://schemas.openxmlformats.org/officeDocument/2006/relationships/image" Target="../media/image6.svg"/><Relationship Id="rId7" Type="http://schemas.openxmlformats.org/officeDocument/2006/relationships/image" Target="../media/image138.png"/><Relationship Id="rId2" Type="http://schemas.openxmlformats.org/officeDocument/2006/relationships/image" Target="../media/image5.png"/><Relationship Id="rId1" Type="http://schemas.openxmlformats.org/officeDocument/2006/relationships/slideLayout" Target="../slideLayouts/slideLayout1.xml"/><Relationship Id="rId6" Type="http://schemas.openxmlformats.org/officeDocument/2006/relationships/image" Target="../media/image137.png"/><Relationship Id="rId5" Type="http://schemas.openxmlformats.org/officeDocument/2006/relationships/image" Target="../media/image136.png"/><Relationship Id="rId4" Type="http://schemas.openxmlformats.org/officeDocument/2006/relationships/image" Target="../media/image135.png"/></Relationships>
</file>

<file path=ppt/slides/_rels/slide53.xml.rels><?xml version="1.0" encoding="UTF-8" standalone="yes"?>
<Relationships xmlns="http://schemas.openxmlformats.org/package/2006/relationships"><Relationship Id="rId3" Type="http://schemas.openxmlformats.org/officeDocument/2006/relationships/image" Target="../media/image140.png"/><Relationship Id="rId2" Type="http://schemas.openxmlformats.org/officeDocument/2006/relationships/image" Target="../media/image139.png"/><Relationship Id="rId1" Type="http://schemas.openxmlformats.org/officeDocument/2006/relationships/slideLayout" Target="../slideLayouts/slideLayout2.xml"/></Relationships>
</file>

<file path=ppt/slides/_rels/slide54.xml.rels><?xml version="1.0" encoding="UTF-8" standalone="yes"?>
<Relationships xmlns="http://schemas.openxmlformats.org/package/2006/relationships"><Relationship Id="rId3" Type="http://schemas.openxmlformats.org/officeDocument/2006/relationships/image" Target="../media/image142.png"/><Relationship Id="rId2" Type="http://schemas.openxmlformats.org/officeDocument/2006/relationships/image" Target="../media/image141.png"/><Relationship Id="rId1" Type="http://schemas.openxmlformats.org/officeDocument/2006/relationships/slideLayout" Target="../slideLayouts/slideLayout2.xml"/></Relationships>
</file>

<file path=ppt/slides/_rels/slide55.xml.rels><?xml version="1.0" encoding="UTF-8" standalone="yes"?>
<Relationships xmlns="http://schemas.openxmlformats.org/package/2006/relationships"><Relationship Id="rId3" Type="http://schemas.openxmlformats.org/officeDocument/2006/relationships/image" Target="../media/image6.svg"/><Relationship Id="rId7" Type="http://schemas.openxmlformats.org/officeDocument/2006/relationships/image" Target="../media/image146.png"/><Relationship Id="rId2" Type="http://schemas.openxmlformats.org/officeDocument/2006/relationships/image" Target="../media/image5.png"/><Relationship Id="rId1" Type="http://schemas.openxmlformats.org/officeDocument/2006/relationships/slideLayout" Target="../slideLayouts/slideLayout1.xml"/><Relationship Id="rId6" Type="http://schemas.openxmlformats.org/officeDocument/2006/relationships/image" Target="../media/image145.png"/><Relationship Id="rId5" Type="http://schemas.openxmlformats.org/officeDocument/2006/relationships/image" Target="../media/image144.png"/><Relationship Id="rId4" Type="http://schemas.openxmlformats.org/officeDocument/2006/relationships/image" Target="../media/image143.png"/></Relationships>
</file>

<file path=ppt/slides/_rels/slide56.xml.rels><?xml version="1.0" encoding="UTF-8" standalone="yes"?>
<Relationships xmlns="http://schemas.openxmlformats.org/package/2006/relationships"><Relationship Id="rId3" Type="http://schemas.openxmlformats.org/officeDocument/2006/relationships/image" Target="../media/image148.png"/><Relationship Id="rId2" Type="http://schemas.openxmlformats.org/officeDocument/2006/relationships/image" Target="../media/image147.png"/><Relationship Id="rId1" Type="http://schemas.openxmlformats.org/officeDocument/2006/relationships/slideLayout" Target="../slideLayouts/slideLayout2.xml"/></Relationships>
</file>

<file path=ppt/slides/_rels/slide57.xml.rels><?xml version="1.0" encoding="UTF-8" standalone="yes"?>
<Relationships xmlns="http://schemas.openxmlformats.org/package/2006/relationships"><Relationship Id="rId3" Type="http://schemas.openxmlformats.org/officeDocument/2006/relationships/image" Target="../media/image150.png"/><Relationship Id="rId2" Type="http://schemas.openxmlformats.org/officeDocument/2006/relationships/image" Target="../media/image149.png"/><Relationship Id="rId1" Type="http://schemas.openxmlformats.org/officeDocument/2006/relationships/slideLayout" Target="../slideLayouts/slideLayout2.xml"/></Relationships>
</file>

<file path=ppt/slides/_rels/slide58.xml.rels><?xml version="1.0" encoding="UTF-8" standalone="yes"?>
<Relationships xmlns="http://schemas.openxmlformats.org/package/2006/relationships"><Relationship Id="rId3" Type="http://schemas.openxmlformats.org/officeDocument/2006/relationships/image" Target="../media/image6.svg"/><Relationship Id="rId7" Type="http://schemas.openxmlformats.org/officeDocument/2006/relationships/image" Target="../media/image154.png"/><Relationship Id="rId2" Type="http://schemas.openxmlformats.org/officeDocument/2006/relationships/image" Target="../media/image5.png"/><Relationship Id="rId1" Type="http://schemas.openxmlformats.org/officeDocument/2006/relationships/slideLayout" Target="../slideLayouts/slideLayout1.xml"/><Relationship Id="rId6" Type="http://schemas.openxmlformats.org/officeDocument/2006/relationships/image" Target="../media/image153.png"/><Relationship Id="rId5" Type="http://schemas.openxmlformats.org/officeDocument/2006/relationships/image" Target="../media/image152.png"/><Relationship Id="rId4" Type="http://schemas.openxmlformats.org/officeDocument/2006/relationships/image" Target="../media/image151.png"/></Relationships>
</file>

<file path=ppt/slides/_rels/slide59.xml.rels><?xml version="1.0" encoding="UTF-8" standalone="yes"?>
<Relationships xmlns="http://schemas.openxmlformats.org/package/2006/relationships"><Relationship Id="rId3" Type="http://schemas.openxmlformats.org/officeDocument/2006/relationships/image" Target="../media/image156.png"/><Relationship Id="rId2" Type="http://schemas.openxmlformats.org/officeDocument/2006/relationships/image" Target="../media/image155.png"/><Relationship Id="rId1" Type="http://schemas.openxmlformats.org/officeDocument/2006/relationships/slideLayout" Target="../slideLayouts/slideLayout2.xml"/></Relationships>
</file>

<file path=ppt/slides/_rels/slide60.xml.rels><?xml version="1.0" encoding="UTF-8" standalone="yes"?>
<Relationships xmlns="http://schemas.openxmlformats.org/package/2006/relationships"><Relationship Id="rId3" Type="http://schemas.openxmlformats.org/officeDocument/2006/relationships/image" Target="../media/image158.png"/><Relationship Id="rId2" Type="http://schemas.openxmlformats.org/officeDocument/2006/relationships/image" Target="../media/image157.png"/><Relationship Id="rId1" Type="http://schemas.openxmlformats.org/officeDocument/2006/relationships/slideLayout" Target="../slideLayouts/slideLayout2.xml"/></Relationships>
</file>

<file path=ppt/slides/_rels/slide61.xml.rels><?xml version="1.0" encoding="UTF-8" standalone="yes"?>
<Relationships xmlns="http://schemas.openxmlformats.org/package/2006/relationships"><Relationship Id="rId3" Type="http://schemas.openxmlformats.org/officeDocument/2006/relationships/image" Target="../media/image6.svg"/><Relationship Id="rId7" Type="http://schemas.openxmlformats.org/officeDocument/2006/relationships/image" Target="../media/image162.png"/><Relationship Id="rId2" Type="http://schemas.openxmlformats.org/officeDocument/2006/relationships/image" Target="../media/image5.png"/><Relationship Id="rId1" Type="http://schemas.openxmlformats.org/officeDocument/2006/relationships/slideLayout" Target="../slideLayouts/slideLayout1.xml"/><Relationship Id="rId6" Type="http://schemas.openxmlformats.org/officeDocument/2006/relationships/image" Target="../media/image161.png"/><Relationship Id="rId5" Type="http://schemas.openxmlformats.org/officeDocument/2006/relationships/image" Target="../media/image160.png"/><Relationship Id="rId4" Type="http://schemas.openxmlformats.org/officeDocument/2006/relationships/image" Target="../media/image159.png"/></Relationships>
</file>

<file path=ppt/slides/_rels/slide62.xml.rels><?xml version="1.0" encoding="UTF-8" standalone="yes"?>
<Relationships xmlns="http://schemas.openxmlformats.org/package/2006/relationships"><Relationship Id="rId3" Type="http://schemas.openxmlformats.org/officeDocument/2006/relationships/image" Target="../media/image164.png"/><Relationship Id="rId2" Type="http://schemas.openxmlformats.org/officeDocument/2006/relationships/image" Target="../media/image163.png"/><Relationship Id="rId1" Type="http://schemas.openxmlformats.org/officeDocument/2006/relationships/slideLayout" Target="../slideLayouts/slideLayout2.xml"/></Relationships>
</file>

<file path=ppt/slides/_rels/slide63.xml.rels><?xml version="1.0" encoding="UTF-8" standalone="yes"?>
<Relationships xmlns="http://schemas.openxmlformats.org/package/2006/relationships"><Relationship Id="rId3" Type="http://schemas.openxmlformats.org/officeDocument/2006/relationships/image" Target="../media/image166.png"/><Relationship Id="rId2" Type="http://schemas.openxmlformats.org/officeDocument/2006/relationships/image" Target="../media/image165.png"/><Relationship Id="rId1" Type="http://schemas.openxmlformats.org/officeDocument/2006/relationships/slideLayout" Target="../slideLayouts/slideLayout2.xml"/></Relationships>
</file>

<file path=ppt/slides/_rels/slide64.xml.rels><?xml version="1.0" encoding="UTF-8" standalone="yes"?>
<Relationships xmlns="http://schemas.openxmlformats.org/package/2006/relationships"><Relationship Id="rId3" Type="http://schemas.openxmlformats.org/officeDocument/2006/relationships/image" Target="../media/image6.svg"/><Relationship Id="rId7" Type="http://schemas.openxmlformats.org/officeDocument/2006/relationships/image" Target="../media/image170.png"/><Relationship Id="rId2" Type="http://schemas.openxmlformats.org/officeDocument/2006/relationships/image" Target="../media/image5.png"/><Relationship Id="rId1" Type="http://schemas.openxmlformats.org/officeDocument/2006/relationships/slideLayout" Target="../slideLayouts/slideLayout1.xml"/><Relationship Id="rId6" Type="http://schemas.openxmlformats.org/officeDocument/2006/relationships/image" Target="../media/image169.png"/><Relationship Id="rId5" Type="http://schemas.openxmlformats.org/officeDocument/2006/relationships/image" Target="../media/image168.png"/><Relationship Id="rId4" Type="http://schemas.openxmlformats.org/officeDocument/2006/relationships/image" Target="../media/image167.png"/></Relationships>
</file>

<file path=ppt/slides/_rels/slide65.xml.rels><?xml version="1.0" encoding="UTF-8" standalone="yes"?>
<Relationships xmlns="http://schemas.openxmlformats.org/package/2006/relationships"><Relationship Id="rId3" Type="http://schemas.openxmlformats.org/officeDocument/2006/relationships/image" Target="../media/image172.png"/><Relationship Id="rId2" Type="http://schemas.openxmlformats.org/officeDocument/2006/relationships/image" Target="../media/image171.png"/><Relationship Id="rId1" Type="http://schemas.openxmlformats.org/officeDocument/2006/relationships/slideLayout" Target="../slideLayouts/slideLayout2.xml"/></Relationships>
</file>

<file path=ppt/slides/_rels/slide66.xml.rels><?xml version="1.0" encoding="UTF-8" standalone="yes"?>
<Relationships xmlns="http://schemas.openxmlformats.org/package/2006/relationships"><Relationship Id="rId3" Type="http://schemas.openxmlformats.org/officeDocument/2006/relationships/image" Target="../media/image174.png"/><Relationship Id="rId2" Type="http://schemas.openxmlformats.org/officeDocument/2006/relationships/image" Target="../media/image173.png"/><Relationship Id="rId1" Type="http://schemas.openxmlformats.org/officeDocument/2006/relationships/slideLayout" Target="../slideLayouts/slideLayout2.xml"/></Relationships>
</file>

<file path=ppt/slides/_rels/slide67.xml.rels><?xml version="1.0" encoding="UTF-8" standalone="yes"?>
<Relationships xmlns="http://schemas.openxmlformats.org/package/2006/relationships"><Relationship Id="rId3" Type="http://schemas.openxmlformats.org/officeDocument/2006/relationships/image" Target="../media/image6.svg"/><Relationship Id="rId7" Type="http://schemas.openxmlformats.org/officeDocument/2006/relationships/image" Target="../media/image178.png"/><Relationship Id="rId2" Type="http://schemas.openxmlformats.org/officeDocument/2006/relationships/image" Target="../media/image5.png"/><Relationship Id="rId1" Type="http://schemas.openxmlformats.org/officeDocument/2006/relationships/slideLayout" Target="../slideLayouts/slideLayout1.xml"/><Relationship Id="rId6" Type="http://schemas.openxmlformats.org/officeDocument/2006/relationships/image" Target="../media/image177.png"/><Relationship Id="rId5" Type="http://schemas.openxmlformats.org/officeDocument/2006/relationships/image" Target="../media/image176.png"/><Relationship Id="rId4" Type="http://schemas.openxmlformats.org/officeDocument/2006/relationships/image" Target="../media/image175.png"/></Relationships>
</file>

<file path=ppt/slides/_rels/slide68.xml.rels><?xml version="1.0" encoding="UTF-8" standalone="yes"?>
<Relationships xmlns="http://schemas.openxmlformats.org/package/2006/relationships"><Relationship Id="rId3" Type="http://schemas.openxmlformats.org/officeDocument/2006/relationships/image" Target="../media/image180.png"/><Relationship Id="rId2" Type="http://schemas.openxmlformats.org/officeDocument/2006/relationships/image" Target="../media/image179.png"/><Relationship Id="rId1" Type="http://schemas.openxmlformats.org/officeDocument/2006/relationships/slideLayout" Target="../slideLayouts/slideLayout2.xml"/></Relationships>
</file>

<file path=ppt/slides/_rels/slide69.xml.rels><?xml version="1.0" encoding="UTF-8" standalone="yes"?>
<Relationships xmlns="http://schemas.openxmlformats.org/package/2006/relationships"><Relationship Id="rId3" Type="http://schemas.openxmlformats.org/officeDocument/2006/relationships/image" Target="../media/image182.png"/><Relationship Id="rId2" Type="http://schemas.openxmlformats.org/officeDocument/2006/relationships/image" Target="../media/image181.png"/><Relationship Id="rId1" Type="http://schemas.openxmlformats.org/officeDocument/2006/relationships/slideLayout" Target="../slideLayouts/slideLayout2.xml"/></Relationships>
</file>

<file path=ppt/slides/_rels/slide70.xml.rels><?xml version="1.0" encoding="UTF-8" standalone="yes"?>
<Relationships xmlns="http://schemas.openxmlformats.org/package/2006/relationships"><Relationship Id="rId3" Type="http://schemas.openxmlformats.org/officeDocument/2006/relationships/image" Target="../media/image6.svg"/><Relationship Id="rId7" Type="http://schemas.openxmlformats.org/officeDocument/2006/relationships/image" Target="../media/image186.png"/><Relationship Id="rId2" Type="http://schemas.openxmlformats.org/officeDocument/2006/relationships/image" Target="../media/image5.png"/><Relationship Id="rId1" Type="http://schemas.openxmlformats.org/officeDocument/2006/relationships/slideLayout" Target="../slideLayouts/slideLayout1.xml"/><Relationship Id="rId6" Type="http://schemas.openxmlformats.org/officeDocument/2006/relationships/image" Target="../media/image185.png"/><Relationship Id="rId5" Type="http://schemas.openxmlformats.org/officeDocument/2006/relationships/image" Target="../media/image184.png"/><Relationship Id="rId4" Type="http://schemas.openxmlformats.org/officeDocument/2006/relationships/image" Target="../media/image183.png"/></Relationships>
</file>

<file path=ppt/slides/_rels/slide71.xml.rels><?xml version="1.0" encoding="UTF-8" standalone="yes"?>
<Relationships xmlns="http://schemas.openxmlformats.org/package/2006/relationships"><Relationship Id="rId3" Type="http://schemas.openxmlformats.org/officeDocument/2006/relationships/image" Target="../media/image188.png"/><Relationship Id="rId2" Type="http://schemas.openxmlformats.org/officeDocument/2006/relationships/image" Target="../media/image187.png"/><Relationship Id="rId1" Type="http://schemas.openxmlformats.org/officeDocument/2006/relationships/slideLayout" Target="../slideLayouts/slideLayout2.xml"/></Relationships>
</file>

<file path=ppt/slides/_rels/slide72.xml.rels><?xml version="1.0" encoding="UTF-8" standalone="yes"?>
<Relationships xmlns="http://schemas.openxmlformats.org/package/2006/relationships"><Relationship Id="rId3" Type="http://schemas.openxmlformats.org/officeDocument/2006/relationships/image" Target="../media/image190.png"/><Relationship Id="rId2" Type="http://schemas.openxmlformats.org/officeDocument/2006/relationships/image" Target="../media/image189.png"/><Relationship Id="rId1" Type="http://schemas.openxmlformats.org/officeDocument/2006/relationships/slideLayout" Target="../slideLayouts/slideLayout2.xml"/></Relationships>
</file>

<file path=ppt/slides/_rels/slide73.xml.rels><?xml version="1.0" encoding="UTF-8" standalone="yes"?>
<Relationships xmlns="http://schemas.openxmlformats.org/package/2006/relationships"><Relationship Id="rId3" Type="http://schemas.openxmlformats.org/officeDocument/2006/relationships/image" Target="../media/image6.svg"/><Relationship Id="rId7" Type="http://schemas.openxmlformats.org/officeDocument/2006/relationships/image" Target="../media/image194.png"/><Relationship Id="rId2" Type="http://schemas.openxmlformats.org/officeDocument/2006/relationships/image" Target="../media/image5.png"/><Relationship Id="rId1" Type="http://schemas.openxmlformats.org/officeDocument/2006/relationships/slideLayout" Target="../slideLayouts/slideLayout1.xml"/><Relationship Id="rId6" Type="http://schemas.openxmlformats.org/officeDocument/2006/relationships/image" Target="../media/image193.png"/><Relationship Id="rId5" Type="http://schemas.openxmlformats.org/officeDocument/2006/relationships/image" Target="../media/image192.png"/><Relationship Id="rId4" Type="http://schemas.openxmlformats.org/officeDocument/2006/relationships/image" Target="../media/image191.png"/></Relationships>
</file>

<file path=ppt/slides/_rels/slide74.xml.rels><?xml version="1.0" encoding="UTF-8" standalone="yes"?>
<Relationships xmlns="http://schemas.openxmlformats.org/package/2006/relationships"><Relationship Id="rId3" Type="http://schemas.openxmlformats.org/officeDocument/2006/relationships/image" Target="../media/image196.png"/><Relationship Id="rId2" Type="http://schemas.openxmlformats.org/officeDocument/2006/relationships/image" Target="../media/image195.png"/><Relationship Id="rId1" Type="http://schemas.openxmlformats.org/officeDocument/2006/relationships/slideLayout" Target="../slideLayouts/slideLayout2.xml"/></Relationships>
</file>

<file path=ppt/slides/_rels/slide75.xml.rels><?xml version="1.0" encoding="UTF-8" standalone="yes"?>
<Relationships xmlns="http://schemas.openxmlformats.org/package/2006/relationships"><Relationship Id="rId3" Type="http://schemas.openxmlformats.org/officeDocument/2006/relationships/image" Target="../media/image198.png"/><Relationship Id="rId2" Type="http://schemas.openxmlformats.org/officeDocument/2006/relationships/image" Target="../media/image197.png"/><Relationship Id="rId1" Type="http://schemas.openxmlformats.org/officeDocument/2006/relationships/slideLayout" Target="../slideLayouts/slideLayout2.xml"/></Relationships>
</file>

<file path=ppt/slides/_rels/slide76.xml.rels><?xml version="1.0" encoding="UTF-8" standalone="yes"?>
<Relationships xmlns="http://schemas.openxmlformats.org/package/2006/relationships"><Relationship Id="rId3" Type="http://schemas.openxmlformats.org/officeDocument/2006/relationships/image" Target="../media/image6.svg"/><Relationship Id="rId7" Type="http://schemas.openxmlformats.org/officeDocument/2006/relationships/image" Target="../media/image202.png"/><Relationship Id="rId2" Type="http://schemas.openxmlformats.org/officeDocument/2006/relationships/image" Target="../media/image5.png"/><Relationship Id="rId1" Type="http://schemas.openxmlformats.org/officeDocument/2006/relationships/slideLayout" Target="../slideLayouts/slideLayout1.xml"/><Relationship Id="rId6" Type="http://schemas.openxmlformats.org/officeDocument/2006/relationships/image" Target="../media/image201.png"/><Relationship Id="rId5" Type="http://schemas.openxmlformats.org/officeDocument/2006/relationships/image" Target="../media/image200.png"/><Relationship Id="rId4" Type="http://schemas.openxmlformats.org/officeDocument/2006/relationships/image" Target="../media/image199.png"/></Relationships>
</file>

<file path=ppt/slides/_rels/slide77.xml.rels><?xml version="1.0" encoding="UTF-8" standalone="yes"?>
<Relationships xmlns="http://schemas.openxmlformats.org/package/2006/relationships"><Relationship Id="rId3" Type="http://schemas.openxmlformats.org/officeDocument/2006/relationships/image" Target="../media/image204.png"/><Relationship Id="rId2" Type="http://schemas.openxmlformats.org/officeDocument/2006/relationships/image" Target="../media/image203.png"/><Relationship Id="rId1" Type="http://schemas.openxmlformats.org/officeDocument/2006/relationships/slideLayout" Target="../slideLayouts/slideLayout2.xml"/></Relationships>
</file>

<file path=ppt/slides/_rels/slide78.xml.rels><?xml version="1.0" encoding="UTF-8" standalone="yes"?>
<Relationships xmlns="http://schemas.openxmlformats.org/package/2006/relationships"><Relationship Id="rId3" Type="http://schemas.openxmlformats.org/officeDocument/2006/relationships/image" Target="../media/image206.png"/><Relationship Id="rId2" Type="http://schemas.openxmlformats.org/officeDocument/2006/relationships/image" Target="../media/image205.png"/><Relationship Id="rId1" Type="http://schemas.openxmlformats.org/officeDocument/2006/relationships/slideLayout" Target="../slideLayouts/slideLayout2.xml"/></Relationships>
</file>

<file path=ppt/slides/_rels/slide79.xml.rels><?xml version="1.0" encoding="UTF-8" standalone="yes"?>
<Relationships xmlns="http://schemas.openxmlformats.org/package/2006/relationships"><Relationship Id="rId3" Type="http://schemas.openxmlformats.org/officeDocument/2006/relationships/image" Target="../media/image6.svg"/><Relationship Id="rId7" Type="http://schemas.openxmlformats.org/officeDocument/2006/relationships/image" Target="../media/image210.png"/><Relationship Id="rId2" Type="http://schemas.openxmlformats.org/officeDocument/2006/relationships/image" Target="../media/image5.png"/><Relationship Id="rId1" Type="http://schemas.openxmlformats.org/officeDocument/2006/relationships/slideLayout" Target="../slideLayouts/slideLayout1.xml"/><Relationship Id="rId6" Type="http://schemas.openxmlformats.org/officeDocument/2006/relationships/image" Target="../media/image209.png"/><Relationship Id="rId5" Type="http://schemas.openxmlformats.org/officeDocument/2006/relationships/image" Target="../media/image208.png"/><Relationship Id="rId4" Type="http://schemas.openxmlformats.org/officeDocument/2006/relationships/image" Target="../media/image207.png"/></Relationships>
</file>

<file path=ppt/slides/_rels/slide80.xml.rels><?xml version="1.0" encoding="UTF-8" standalone="yes"?>
<Relationships xmlns="http://schemas.openxmlformats.org/package/2006/relationships"><Relationship Id="rId3" Type="http://schemas.openxmlformats.org/officeDocument/2006/relationships/image" Target="../media/image212.png"/><Relationship Id="rId2" Type="http://schemas.openxmlformats.org/officeDocument/2006/relationships/image" Target="../media/image211.png"/><Relationship Id="rId1" Type="http://schemas.openxmlformats.org/officeDocument/2006/relationships/slideLayout" Target="../slideLayouts/slideLayout2.xml"/></Relationships>
</file>

<file path=ppt/slides/_rels/slide81.xml.rels><?xml version="1.0" encoding="UTF-8" standalone="yes"?>
<Relationships xmlns="http://schemas.openxmlformats.org/package/2006/relationships"><Relationship Id="rId3" Type="http://schemas.openxmlformats.org/officeDocument/2006/relationships/image" Target="../media/image214.png"/><Relationship Id="rId2" Type="http://schemas.openxmlformats.org/officeDocument/2006/relationships/image" Target="../media/image213.png"/><Relationship Id="rId1" Type="http://schemas.openxmlformats.org/officeDocument/2006/relationships/slideLayout" Target="../slideLayouts/slideLayout2.xml"/></Relationships>
</file>

<file path=ppt/slides/_rels/slide82.xml.rels><?xml version="1.0" encoding="UTF-8" standalone="yes"?>
<Relationships xmlns="http://schemas.openxmlformats.org/package/2006/relationships"><Relationship Id="rId3" Type="http://schemas.openxmlformats.org/officeDocument/2006/relationships/image" Target="../media/image6.svg"/><Relationship Id="rId7" Type="http://schemas.openxmlformats.org/officeDocument/2006/relationships/image" Target="../media/image218.png"/><Relationship Id="rId2" Type="http://schemas.openxmlformats.org/officeDocument/2006/relationships/image" Target="../media/image5.png"/><Relationship Id="rId1" Type="http://schemas.openxmlformats.org/officeDocument/2006/relationships/slideLayout" Target="../slideLayouts/slideLayout1.xml"/><Relationship Id="rId6" Type="http://schemas.openxmlformats.org/officeDocument/2006/relationships/image" Target="../media/image217.png"/><Relationship Id="rId5" Type="http://schemas.openxmlformats.org/officeDocument/2006/relationships/image" Target="../media/image216.png"/><Relationship Id="rId4" Type="http://schemas.openxmlformats.org/officeDocument/2006/relationships/image" Target="../media/image215.png"/></Relationships>
</file>

<file path=ppt/slides/_rels/slide83.xml.rels><?xml version="1.0" encoding="UTF-8" standalone="yes"?>
<Relationships xmlns="http://schemas.openxmlformats.org/package/2006/relationships"><Relationship Id="rId3" Type="http://schemas.openxmlformats.org/officeDocument/2006/relationships/image" Target="../media/image220.png"/><Relationship Id="rId2" Type="http://schemas.openxmlformats.org/officeDocument/2006/relationships/image" Target="../media/image219.png"/><Relationship Id="rId1" Type="http://schemas.openxmlformats.org/officeDocument/2006/relationships/slideLayout" Target="../slideLayouts/slideLayout2.xml"/></Relationships>
</file>

<file path=ppt/slides/_rels/slide84.xml.rels><?xml version="1.0" encoding="UTF-8" standalone="yes"?>
<Relationships xmlns="http://schemas.openxmlformats.org/package/2006/relationships"><Relationship Id="rId3" Type="http://schemas.openxmlformats.org/officeDocument/2006/relationships/image" Target="../media/image222.png"/><Relationship Id="rId2" Type="http://schemas.openxmlformats.org/officeDocument/2006/relationships/image" Target="../media/image221.png"/><Relationship Id="rId1" Type="http://schemas.openxmlformats.org/officeDocument/2006/relationships/slideLayout" Target="../slideLayouts/slideLayout2.xml"/></Relationships>
</file>

<file path=ppt/slides/_rels/slide85.xml.rels><?xml version="1.0" encoding="UTF-8" standalone="yes"?>
<Relationships xmlns="http://schemas.openxmlformats.org/package/2006/relationships"><Relationship Id="rId3" Type="http://schemas.openxmlformats.org/officeDocument/2006/relationships/image" Target="../media/image6.svg"/><Relationship Id="rId7" Type="http://schemas.openxmlformats.org/officeDocument/2006/relationships/image" Target="../media/image226.png"/><Relationship Id="rId2" Type="http://schemas.openxmlformats.org/officeDocument/2006/relationships/image" Target="../media/image5.png"/><Relationship Id="rId1" Type="http://schemas.openxmlformats.org/officeDocument/2006/relationships/slideLayout" Target="../slideLayouts/slideLayout1.xml"/><Relationship Id="rId6" Type="http://schemas.openxmlformats.org/officeDocument/2006/relationships/image" Target="../media/image225.png"/><Relationship Id="rId5" Type="http://schemas.openxmlformats.org/officeDocument/2006/relationships/image" Target="../media/image224.png"/><Relationship Id="rId4" Type="http://schemas.openxmlformats.org/officeDocument/2006/relationships/image" Target="../media/image223.png"/></Relationships>
</file>

<file path=ppt/slides/_rels/slide86.xml.rels><?xml version="1.0" encoding="UTF-8" standalone="yes"?>
<Relationships xmlns="http://schemas.openxmlformats.org/package/2006/relationships"><Relationship Id="rId3" Type="http://schemas.openxmlformats.org/officeDocument/2006/relationships/image" Target="../media/image228.png"/><Relationship Id="rId2" Type="http://schemas.openxmlformats.org/officeDocument/2006/relationships/image" Target="../media/image227.png"/><Relationship Id="rId1" Type="http://schemas.openxmlformats.org/officeDocument/2006/relationships/slideLayout" Target="../slideLayouts/slideLayout2.xml"/></Relationships>
</file>

<file path=ppt/slides/_rels/slide87.xml.rels><?xml version="1.0" encoding="UTF-8" standalone="yes"?>
<Relationships xmlns="http://schemas.openxmlformats.org/package/2006/relationships"><Relationship Id="rId3" Type="http://schemas.openxmlformats.org/officeDocument/2006/relationships/image" Target="../media/image230.png"/><Relationship Id="rId2" Type="http://schemas.openxmlformats.org/officeDocument/2006/relationships/image" Target="../media/image229.png"/><Relationship Id="rId1" Type="http://schemas.openxmlformats.org/officeDocument/2006/relationships/slideLayout" Target="../slideLayouts/slideLayout2.xml"/></Relationships>
</file>

<file path=ppt/slides/_rels/slide88.xml.rels><?xml version="1.0" encoding="UTF-8" standalone="yes"?>
<Relationships xmlns="http://schemas.openxmlformats.org/package/2006/relationships"><Relationship Id="rId3" Type="http://schemas.openxmlformats.org/officeDocument/2006/relationships/image" Target="../media/image6.svg"/><Relationship Id="rId7" Type="http://schemas.openxmlformats.org/officeDocument/2006/relationships/image" Target="../media/image234.png"/><Relationship Id="rId2" Type="http://schemas.openxmlformats.org/officeDocument/2006/relationships/image" Target="../media/image5.png"/><Relationship Id="rId1" Type="http://schemas.openxmlformats.org/officeDocument/2006/relationships/slideLayout" Target="../slideLayouts/slideLayout1.xml"/><Relationship Id="rId6" Type="http://schemas.openxmlformats.org/officeDocument/2006/relationships/image" Target="../media/image233.png"/><Relationship Id="rId5" Type="http://schemas.openxmlformats.org/officeDocument/2006/relationships/image" Target="../media/image232.png"/><Relationship Id="rId4" Type="http://schemas.openxmlformats.org/officeDocument/2006/relationships/image" Target="../media/image231.png"/></Relationships>
</file>

<file path=ppt/slides/_rels/slide89.xml.rels><?xml version="1.0" encoding="UTF-8" standalone="yes"?>
<Relationships xmlns="http://schemas.openxmlformats.org/package/2006/relationships"><Relationship Id="rId3" Type="http://schemas.openxmlformats.org/officeDocument/2006/relationships/image" Target="../media/image236.png"/><Relationship Id="rId2" Type="http://schemas.openxmlformats.org/officeDocument/2006/relationships/image" Target="../media/image235.png"/><Relationship Id="rId1" Type="http://schemas.openxmlformats.org/officeDocument/2006/relationships/slideLayout" Target="../slideLayouts/slideLayout2.xml"/></Relationships>
</file>

<file path=ppt/slides/_rels/slide90.xml.rels><?xml version="1.0" encoding="UTF-8" standalone="yes"?>
<Relationships xmlns="http://schemas.openxmlformats.org/package/2006/relationships"><Relationship Id="rId3" Type="http://schemas.openxmlformats.org/officeDocument/2006/relationships/image" Target="../media/image238.png"/><Relationship Id="rId2" Type="http://schemas.openxmlformats.org/officeDocument/2006/relationships/image" Target="../media/image237.png"/><Relationship Id="rId1" Type="http://schemas.openxmlformats.org/officeDocument/2006/relationships/slideLayout" Target="../slideLayouts/slideLayout2.xml"/></Relationships>
</file>

<file path=ppt/slides/_rels/slide91.xml.rels><?xml version="1.0" encoding="UTF-8" standalone="yes"?>
<Relationships xmlns="http://schemas.openxmlformats.org/package/2006/relationships"><Relationship Id="rId3" Type="http://schemas.openxmlformats.org/officeDocument/2006/relationships/image" Target="../media/image6.svg"/><Relationship Id="rId7" Type="http://schemas.openxmlformats.org/officeDocument/2006/relationships/image" Target="../media/image242.png"/><Relationship Id="rId2" Type="http://schemas.openxmlformats.org/officeDocument/2006/relationships/image" Target="../media/image5.png"/><Relationship Id="rId1" Type="http://schemas.openxmlformats.org/officeDocument/2006/relationships/slideLayout" Target="../slideLayouts/slideLayout1.xml"/><Relationship Id="rId6" Type="http://schemas.openxmlformats.org/officeDocument/2006/relationships/image" Target="../media/image241.png"/><Relationship Id="rId5" Type="http://schemas.openxmlformats.org/officeDocument/2006/relationships/image" Target="../media/image240.png"/><Relationship Id="rId4" Type="http://schemas.openxmlformats.org/officeDocument/2006/relationships/image" Target="../media/image239.png"/></Relationships>
</file>

<file path=ppt/slides/_rels/slide92.xml.rels><?xml version="1.0" encoding="UTF-8" standalone="yes"?>
<Relationships xmlns="http://schemas.openxmlformats.org/package/2006/relationships"><Relationship Id="rId3" Type="http://schemas.openxmlformats.org/officeDocument/2006/relationships/image" Target="../media/image244.png"/><Relationship Id="rId2" Type="http://schemas.openxmlformats.org/officeDocument/2006/relationships/image" Target="../media/image243.png"/><Relationship Id="rId1" Type="http://schemas.openxmlformats.org/officeDocument/2006/relationships/slideLayout" Target="../slideLayouts/slideLayout2.xml"/></Relationships>
</file>

<file path=ppt/slides/_rels/slide93.xml.rels><?xml version="1.0" encoding="UTF-8" standalone="yes"?>
<Relationships xmlns="http://schemas.openxmlformats.org/package/2006/relationships"><Relationship Id="rId3" Type="http://schemas.openxmlformats.org/officeDocument/2006/relationships/image" Target="../media/image246.png"/><Relationship Id="rId2" Type="http://schemas.openxmlformats.org/officeDocument/2006/relationships/image" Target="../media/image245.png"/><Relationship Id="rId1" Type="http://schemas.openxmlformats.org/officeDocument/2006/relationships/slideLayout" Target="../slideLayouts/slideLayout2.xml"/></Relationships>
</file>

<file path=ppt/slides/_rels/slide94.xml.rels><?xml version="1.0" encoding="UTF-8" standalone="yes"?>
<Relationships xmlns="http://schemas.openxmlformats.org/package/2006/relationships"><Relationship Id="rId3" Type="http://schemas.openxmlformats.org/officeDocument/2006/relationships/image" Target="../media/image6.svg"/><Relationship Id="rId7" Type="http://schemas.openxmlformats.org/officeDocument/2006/relationships/image" Target="../media/image250.png"/><Relationship Id="rId2" Type="http://schemas.openxmlformats.org/officeDocument/2006/relationships/image" Target="../media/image5.png"/><Relationship Id="rId1" Type="http://schemas.openxmlformats.org/officeDocument/2006/relationships/slideLayout" Target="../slideLayouts/slideLayout1.xml"/><Relationship Id="rId6" Type="http://schemas.openxmlformats.org/officeDocument/2006/relationships/image" Target="../media/image249.png"/><Relationship Id="rId5" Type="http://schemas.openxmlformats.org/officeDocument/2006/relationships/image" Target="../media/image248.png"/><Relationship Id="rId4" Type="http://schemas.openxmlformats.org/officeDocument/2006/relationships/image" Target="../media/image247.png"/></Relationships>
</file>

<file path=ppt/slides/_rels/slide95.xml.rels><?xml version="1.0" encoding="UTF-8" standalone="yes"?>
<Relationships xmlns="http://schemas.openxmlformats.org/package/2006/relationships"><Relationship Id="rId3" Type="http://schemas.openxmlformats.org/officeDocument/2006/relationships/image" Target="../media/image252.png"/><Relationship Id="rId2" Type="http://schemas.openxmlformats.org/officeDocument/2006/relationships/image" Target="../media/image251.png"/><Relationship Id="rId1" Type="http://schemas.openxmlformats.org/officeDocument/2006/relationships/slideLayout" Target="../slideLayouts/slideLayout2.xml"/></Relationships>
</file>

<file path=ppt/slides/_rels/slide96.xml.rels><?xml version="1.0" encoding="UTF-8" standalone="yes"?>
<Relationships xmlns="http://schemas.openxmlformats.org/package/2006/relationships"><Relationship Id="rId3" Type="http://schemas.openxmlformats.org/officeDocument/2006/relationships/image" Target="../media/image254.png"/><Relationship Id="rId2" Type="http://schemas.openxmlformats.org/officeDocument/2006/relationships/image" Target="../media/image253.png"/><Relationship Id="rId1" Type="http://schemas.openxmlformats.org/officeDocument/2006/relationships/slideLayout" Target="../slideLayouts/slideLayout2.xml"/></Relationships>
</file>

<file path=ppt/slides/_rels/slide97.xml.rels><?xml version="1.0" encoding="UTF-8" standalone="yes"?>
<Relationships xmlns="http://schemas.openxmlformats.org/package/2006/relationships"><Relationship Id="rId3" Type="http://schemas.openxmlformats.org/officeDocument/2006/relationships/image" Target="../media/image6.svg"/><Relationship Id="rId7" Type="http://schemas.openxmlformats.org/officeDocument/2006/relationships/image" Target="../media/image258.png"/><Relationship Id="rId2" Type="http://schemas.openxmlformats.org/officeDocument/2006/relationships/image" Target="../media/image5.png"/><Relationship Id="rId1" Type="http://schemas.openxmlformats.org/officeDocument/2006/relationships/slideLayout" Target="../slideLayouts/slideLayout1.xml"/><Relationship Id="rId6" Type="http://schemas.openxmlformats.org/officeDocument/2006/relationships/image" Target="../media/image257.png"/><Relationship Id="rId5" Type="http://schemas.openxmlformats.org/officeDocument/2006/relationships/image" Target="../media/image256.png"/><Relationship Id="rId4" Type="http://schemas.openxmlformats.org/officeDocument/2006/relationships/image" Target="../media/image255.png"/></Relationships>
</file>

<file path=ppt/slides/_rels/slide98.xml.rels><?xml version="1.0" encoding="UTF-8" standalone="yes"?>
<Relationships xmlns="http://schemas.openxmlformats.org/package/2006/relationships"><Relationship Id="rId3" Type="http://schemas.openxmlformats.org/officeDocument/2006/relationships/image" Target="../media/image260.png"/><Relationship Id="rId2" Type="http://schemas.openxmlformats.org/officeDocument/2006/relationships/image" Target="../media/image259.png"/><Relationship Id="rId1" Type="http://schemas.openxmlformats.org/officeDocument/2006/relationships/slideLayout" Target="../slideLayouts/slideLayout2.xml"/></Relationships>
</file>

<file path=ppt/slides/_rels/slide99.xml.rels><?xml version="1.0" encoding="UTF-8" standalone="yes"?>
<Relationships xmlns="http://schemas.openxmlformats.org/package/2006/relationships"><Relationship Id="rId3" Type="http://schemas.openxmlformats.org/officeDocument/2006/relationships/image" Target="../media/image262.png"/><Relationship Id="rId2" Type="http://schemas.openxmlformats.org/officeDocument/2006/relationships/image" Target="../media/image261.png"/><Relationship Id="rId1" Type="http://schemas.openxmlformats.org/officeDocument/2006/relationships/slideLayout" Target="../slideLayouts/slideLayout2.xml"/></Relationships>
</file>

<file path=ppt/slides/_rels/slide100.xml.rels><?xml version="1.0" encoding="UTF-8" standalone="yes"?>
<Relationships xmlns="http://schemas.openxmlformats.org/package/2006/relationships"><Relationship Id="rId3" Type="http://schemas.openxmlformats.org/officeDocument/2006/relationships/image" Target="../media/image6.svg"/><Relationship Id="rId7" Type="http://schemas.openxmlformats.org/officeDocument/2006/relationships/image" Target="../media/image266.png"/><Relationship Id="rId2" Type="http://schemas.openxmlformats.org/officeDocument/2006/relationships/image" Target="../media/image5.png"/><Relationship Id="rId1" Type="http://schemas.openxmlformats.org/officeDocument/2006/relationships/slideLayout" Target="../slideLayouts/slideLayout1.xml"/><Relationship Id="rId6" Type="http://schemas.openxmlformats.org/officeDocument/2006/relationships/image" Target="../media/image265.png"/><Relationship Id="rId5" Type="http://schemas.openxmlformats.org/officeDocument/2006/relationships/image" Target="../media/image264.png"/><Relationship Id="rId4" Type="http://schemas.openxmlformats.org/officeDocument/2006/relationships/image" Target="../media/image263.png"/></Relationships>
</file>

<file path=ppt/slides/_rels/slide101.xml.rels><?xml version="1.0" encoding="UTF-8" standalone="yes"?>
<Relationships xmlns="http://schemas.openxmlformats.org/package/2006/relationships"><Relationship Id="rId3" Type="http://schemas.openxmlformats.org/officeDocument/2006/relationships/image" Target="../media/image268.png"/><Relationship Id="rId2" Type="http://schemas.openxmlformats.org/officeDocument/2006/relationships/image" Target="../media/image267.png"/><Relationship Id="rId1" Type="http://schemas.openxmlformats.org/officeDocument/2006/relationships/slideLayout" Target="../slideLayouts/slideLayout2.xml"/></Relationships>
</file>

<file path=ppt/slides/_rels/slide102.xml.rels><?xml version="1.0" encoding="UTF-8" standalone="yes"?>
<Relationships xmlns="http://schemas.openxmlformats.org/package/2006/relationships"><Relationship Id="rId3" Type="http://schemas.openxmlformats.org/officeDocument/2006/relationships/image" Target="../media/image270.png"/><Relationship Id="rId2" Type="http://schemas.openxmlformats.org/officeDocument/2006/relationships/image" Target="../media/image269.png"/><Relationship Id="rId1" Type="http://schemas.openxmlformats.org/officeDocument/2006/relationships/slideLayout" Target="../slideLayouts/slideLayout2.xml"/></Relationships>
</file>

<file path=ppt/slides/_rels/slide103.xml.rels><?xml version="1.0" encoding="UTF-8" standalone="yes"?>
<Relationships xmlns="http://schemas.openxmlformats.org/package/2006/relationships"><Relationship Id="rId3" Type="http://schemas.openxmlformats.org/officeDocument/2006/relationships/image" Target="../media/image6.svg"/><Relationship Id="rId7" Type="http://schemas.openxmlformats.org/officeDocument/2006/relationships/image" Target="../media/image274.png"/><Relationship Id="rId2" Type="http://schemas.openxmlformats.org/officeDocument/2006/relationships/image" Target="../media/image5.png"/><Relationship Id="rId1" Type="http://schemas.openxmlformats.org/officeDocument/2006/relationships/slideLayout" Target="../slideLayouts/slideLayout1.xml"/><Relationship Id="rId6" Type="http://schemas.openxmlformats.org/officeDocument/2006/relationships/image" Target="../media/image273.png"/><Relationship Id="rId5" Type="http://schemas.openxmlformats.org/officeDocument/2006/relationships/image" Target="../media/image272.png"/><Relationship Id="rId4" Type="http://schemas.openxmlformats.org/officeDocument/2006/relationships/image" Target="../media/image271.png"/></Relationships>
</file>

<file path=ppt/slides/_rels/slide104.xml.rels><?xml version="1.0" encoding="UTF-8" standalone="yes"?>
<Relationships xmlns="http://schemas.openxmlformats.org/package/2006/relationships"><Relationship Id="rId3" Type="http://schemas.openxmlformats.org/officeDocument/2006/relationships/image" Target="../media/image276.png"/><Relationship Id="rId2" Type="http://schemas.openxmlformats.org/officeDocument/2006/relationships/image" Target="../media/image275.png"/><Relationship Id="rId1" Type="http://schemas.openxmlformats.org/officeDocument/2006/relationships/slideLayout" Target="../slideLayouts/slideLayout2.xml"/></Relationships>
</file>

<file path=ppt/slides/_rels/slide105.xml.rels><?xml version="1.0" encoding="UTF-8" standalone="yes"?>
<Relationships xmlns="http://schemas.openxmlformats.org/package/2006/relationships"><Relationship Id="rId3" Type="http://schemas.openxmlformats.org/officeDocument/2006/relationships/image" Target="../media/image278.png"/><Relationship Id="rId2" Type="http://schemas.openxmlformats.org/officeDocument/2006/relationships/image" Target="../media/image277.png"/><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ZoneTexte 2">
            <a:extLst>
              <a:ext uri="{FF2B5EF4-FFF2-40B4-BE49-F238E27FC236}">
                <a16:creationId xmlns:a16="http://schemas.microsoft.com/office/drawing/2014/main" id="{5137B70A-1670-4A8E-93FC-8C8FBA14D43C}"/>
              </a:ext>
            </a:extLst>
          </p:cNvPr>
          <p:cNvSpPr txBox="1"/>
          <p:nvPr/>
        </p:nvSpPr>
        <p:spPr>
          <a:xfrm>
            <a:off x="1354540" y="3683758"/>
            <a:ext cx="4148920" cy="1569660"/>
          </a:xfrm>
          <a:prstGeom prst="rect">
            <a:avLst/>
          </a:prstGeom>
          <a:noFill/>
        </p:spPr>
        <p:txBody>
          <a:bodyPr wrap="square" rtlCol="0">
            <a:spAutoFit/>
          </a:bodyPr>
          <a:lstStyle/>
          <a:p>
            <a:pPr algn="ctr"/>
            <a:r>
              <a:rPr lang="fr-FR" sz="2400" dirty="0"/>
              <a:t>Outil Conjoncturel </a:t>
            </a:r>
          </a:p>
          <a:p>
            <a:pPr algn="ctr"/>
            <a:r>
              <a:rPr lang="fr-FR" sz="2400" dirty="0"/>
              <a:t>- </a:t>
            </a:r>
          </a:p>
          <a:p>
            <a:pPr algn="ctr"/>
            <a:r>
              <a:rPr lang="fr-FR" sz="2400" dirty="0"/>
              <a:t>Situation de la première mise marché par Façade</a:t>
            </a:r>
          </a:p>
        </p:txBody>
      </p:sp>
      <p:pic>
        <p:nvPicPr>
          <p:cNvPr id="2" name="Image 1">
            <a:extLst>
              <a:ext uri="{FF2B5EF4-FFF2-40B4-BE49-F238E27FC236}">
                <a16:creationId xmlns:a16="http://schemas.microsoft.com/office/drawing/2014/main" id="{07E66A5D-2261-D5B6-ECC7-2EFE5348B015}"/>
              </a:ext>
            </a:extLst>
          </p:cNvPr>
          <p:cNvPicPr>
            <a:picLocks noChangeAspect="1"/>
          </p:cNvPicPr>
          <p:nvPr/>
        </p:nvPicPr>
        <p:blipFill>
          <a:blip r:embed="rId2"/>
          <a:stretch>
            <a:fillRect/>
          </a:stretch>
        </p:blipFill>
        <p:spPr>
          <a:xfrm>
            <a:off x="253837" y="97770"/>
            <a:ext cx="6350326" cy="749339"/>
          </a:xfrm>
          <a:prstGeom prst="rect">
            <a:avLst/>
          </a:prstGeom>
        </p:spPr>
      </p:pic>
      <p:sp>
        <p:nvSpPr>
          <p:cNvPr id="4" name="ZoneTexte 3">
            <a:extLst>
              <a:ext uri="{FF2B5EF4-FFF2-40B4-BE49-F238E27FC236}">
                <a16:creationId xmlns:a16="http://schemas.microsoft.com/office/drawing/2014/main" id="{D97865D1-EF4C-0AB4-7B4C-074C83F4FA42}"/>
              </a:ext>
            </a:extLst>
          </p:cNvPr>
          <p:cNvSpPr txBox="1"/>
          <p:nvPr/>
        </p:nvSpPr>
        <p:spPr>
          <a:xfrm>
            <a:off x="0" y="9259669"/>
            <a:ext cx="6858000" cy="646331"/>
          </a:xfrm>
          <a:prstGeom prst="rect">
            <a:avLst/>
          </a:prstGeom>
          <a:noFill/>
        </p:spPr>
        <p:txBody>
          <a:bodyPr wrap="square" rtlCol="0">
            <a:spAutoFit/>
          </a:bodyPr>
          <a:lstStyle/>
          <a:p>
            <a:r>
              <a:rPr lang="fr-FR" dirty="0"/>
              <a:t>Outil conjoncturel basé sur les données des premières ventes de pêche issues de l’application </a:t>
            </a:r>
            <a:r>
              <a:rPr lang="fr-FR" dirty="0" err="1"/>
              <a:t>VISIOMer</a:t>
            </a:r>
            <a:r>
              <a:rPr lang="fr-FR" dirty="0"/>
              <a:t> FranceAgriMer.</a:t>
            </a:r>
          </a:p>
        </p:txBody>
      </p:sp>
    </p:spTree>
    <p:extLst>
      <p:ext uri="{BB962C8B-B14F-4D97-AF65-F5344CB8AC3E}">
        <p14:creationId xmlns:p14="http://schemas.microsoft.com/office/powerpoint/2010/main" val="1908266778"/>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ZoneTexte 1">
            <a:extLst>
              <a:ext uri="{FF2B5EF4-FFF2-40B4-BE49-F238E27FC236}">
                <a16:creationId xmlns:a16="http://schemas.microsoft.com/office/drawing/2014/main" id="{D46610A7-7C41-4C8F-8F7D-12E9ED124551}"/>
              </a:ext>
            </a:extLst>
          </p:cNvPr>
          <p:cNvSpPr txBox="1"/>
          <p:nvPr/>
        </p:nvSpPr>
        <p:spPr>
          <a:xfrm>
            <a:off x="0" y="0"/>
            <a:ext cx="6858000" cy="400110"/>
          </a:xfrm>
          <a:prstGeom prst="rect">
            <a:avLst/>
          </a:prstGeom>
          <a:solidFill>
            <a:schemeClr val="bg2"/>
          </a:solidFill>
        </p:spPr>
        <p:txBody>
          <a:bodyPr wrap="square" rtlCol="0">
            <a:spAutoFit/>
          </a:bodyPr>
          <a:lstStyle/>
          <a:p>
            <a:pPr algn="ctr"/>
            <a:endParaRPr lang="fr-FR" sz="2000" b="1" dirty="0"/>
          </a:p>
        </p:txBody>
      </p:sp>
      <p:sp>
        <p:nvSpPr>
          <p:cNvPr id="3" name="ZoneTexte 2">
            <a:extLst>
              <a:ext uri="{FF2B5EF4-FFF2-40B4-BE49-F238E27FC236}">
                <a16:creationId xmlns:a16="http://schemas.microsoft.com/office/drawing/2014/main" id="{351E8DBA-BEE1-481B-B9A5-79A99D96995A}"/>
              </a:ext>
            </a:extLst>
          </p:cNvPr>
          <p:cNvSpPr txBox="1"/>
          <p:nvPr/>
        </p:nvSpPr>
        <p:spPr>
          <a:xfrm>
            <a:off x="1473200" y="-30778"/>
            <a:ext cx="3911600" cy="461665"/>
          </a:xfrm>
          <a:prstGeom prst="rect">
            <a:avLst/>
          </a:prstGeom>
          <a:noFill/>
        </p:spPr>
        <p:txBody>
          <a:bodyPr wrap="square" rtlCol="0">
            <a:spAutoFit/>
          </a:bodyPr>
          <a:lstStyle/>
          <a:p>
            <a:pPr algn="ctr"/>
            <a:r>
              <a:rPr lang="fr-FR" sz="2400" dirty="0"/>
              <a:t>Synthèse</a:t>
            </a:r>
          </a:p>
        </p:txBody>
      </p:sp>
      <p:pic>
        <p:nvPicPr>
          <p:cNvPr id="5" name="Image 4">
            <a:extLst>
              <a:ext uri="{FF2B5EF4-FFF2-40B4-BE49-F238E27FC236}">
                <a16:creationId xmlns:a16="http://schemas.microsoft.com/office/drawing/2014/main" id="{B70A5268-40B8-43DA-9E9D-3BD77FF1DD30}"/>
              </a:ext>
            </a:extLst>
          </p:cNvPr>
          <p:cNvPicPr>
            <a:picLocks noChangeAspect="1"/>
          </p:cNvPicPr>
          <p:nvPr/>
        </p:nvPicPr>
        <p:blipFill>
          <a:blip r:embed="rId2"/>
          <a:stretch>
            <a:fillRect/>
          </a:stretch>
        </p:blipFill>
        <p:spPr bwMode="auto">
          <a:xfrm>
            <a:off x="4802658" y="8686283"/>
            <a:ext cx="2055342" cy="1102740"/>
          </a:xfrm>
          <a:prstGeom prst="rect">
            <a:avLst/>
          </a:prstGeom>
        </p:spPr>
      </p:pic>
      <p:sp>
        <p:nvSpPr>
          <p:cNvPr id="6" name="Rectangle 5">
            <a:extLst>
              <a:ext uri="{FF2B5EF4-FFF2-40B4-BE49-F238E27FC236}">
                <a16:creationId xmlns:a16="http://schemas.microsoft.com/office/drawing/2014/main" id="{72ACFF33-A1E9-4553-BC78-69FA09B98D46}"/>
              </a:ext>
            </a:extLst>
          </p:cNvPr>
          <p:cNvSpPr/>
          <p:nvPr/>
        </p:nvSpPr>
        <p:spPr>
          <a:xfrm>
            <a:off x="278409" y="469062"/>
            <a:ext cx="6192000" cy="1815882"/>
          </a:xfrm>
          <a:prstGeom prst="rect">
            <a:avLst/>
          </a:prstGeom>
          <a:noFill/>
          <a:ln w="28575">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457200" rtl="0" eaLnBrk="1" latinLnBrk="0" hangingPunct="1">
              <a:defRPr sz="1800" kern="1200">
                <a:solidFill>
                  <a:schemeClr val="lt1"/>
                </a:solidFill>
                <a:latin typeface="+mn-lt"/>
                <a:ea typeface="+mn-ea"/>
                <a:cs typeface="+mn-cs"/>
              </a:defRPr>
            </a:lvl1pPr>
            <a:lvl2pPr marL="457200" algn="l" defTabSz="457200" rtl="0" eaLnBrk="1" latinLnBrk="0" hangingPunct="1">
              <a:defRPr sz="1800" kern="1200">
                <a:solidFill>
                  <a:schemeClr val="lt1"/>
                </a:solidFill>
                <a:latin typeface="+mn-lt"/>
                <a:ea typeface="+mn-ea"/>
                <a:cs typeface="+mn-cs"/>
              </a:defRPr>
            </a:lvl2pPr>
            <a:lvl3pPr marL="914400" algn="l" defTabSz="457200" rtl="0" eaLnBrk="1" latinLnBrk="0" hangingPunct="1">
              <a:defRPr sz="1800" kern="1200">
                <a:solidFill>
                  <a:schemeClr val="lt1"/>
                </a:solidFill>
                <a:latin typeface="+mn-lt"/>
                <a:ea typeface="+mn-ea"/>
                <a:cs typeface="+mn-cs"/>
              </a:defRPr>
            </a:lvl3pPr>
            <a:lvl4pPr marL="1371600" algn="l" defTabSz="457200" rtl="0" eaLnBrk="1" latinLnBrk="0" hangingPunct="1">
              <a:defRPr sz="1800" kern="1200">
                <a:solidFill>
                  <a:schemeClr val="lt1"/>
                </a:solidFill>
                <a:latin typeface="+mn-lt"/>
                <a:ea typeface="+mn-ea"/>
                <a:cs typeface="+mn-cs"/>
              </a:defRPr>
            </a:lvl4pPr>
            <a:lvl5pPr marL="1828800" algn="l" defTabSz="457200" rtl="0" eaLnBrk="1" latinLnBrk="0" hangingPunct="1">
              <a:defRPr sz="1800" kern="1200">
                <a:solidFill>
                  <a:schemeClr val="lt1"/>
                </a:solidFill>
                <a:latin typeface="+mn-lt"/>
                <a:ea typeface="+mn-ea"/>
                <a:cs typeface="+mn-cs"/>
              </a:defRPr>
            </a:lvl5pPr>
            <a:lvl6pPr marL="2286000" algn="l" defTabSz="457200" rtl="0" eaLnBrk="1" latinLnBrk="0" hangingPunct="1">
              <a:defRPr sz="1800" kern="1200">
                <a:solidFill>
                  <a:schemeClr val="lt1"/>
                </a:solidFill>
                <a:latin typeface="+mn-lt"/>
                <a:ea typeface="+mn-ea"/>
                <a:cs typeface="+mn-cs"/>
              </a:defRPr>
            </a:lvl6pPr>
            <a:lvl7pPr marL="2743200" algn="l" defTabSz="457200" rtl="0" eaLnBrk="1" latinLnBrk="0" hangingPunct="1">
              <a:defRPr sz="1800" kern="1200">
                <a:solidFill>
                  <a:schemeClr val="lt1"/>
                </a:solidFill>
                <a:latin typeface="+mn-lt"/>
                <a:ea typeface="+mn-ea"/>
                <a:cs typeface="+mn-cs"/>
              </a:defRPr>
            </a:lvl7pPr>
            <a:lvl8pPr marL="3200400" algn="l" defTabSz="457200" rtl="0" eaLnBrk="1" latinLnBrk="0" hangingPunct="1">
              <a:defRPr sz="1800" kern="1200">
                <a:solidFill>
                  <a:schemeClr val="lt1"/>
                </a:solidFill>
                <a:latin typeface="+mn-lt"/>
                <a:ea typeface="+mn-ea"/>
                <a:cs typeface="+mn-cs"/>
              </a:defRPr>
            </a:lvl8pPr>
            <a:lvl9pPr marL="3657600" algn="l" defTabSz="457200" rtl="0" eaLnBrk="1" latinLnBrk="0" hangingPunct="1">
              <a:defRPr sz="1800" kern="1200">
                <a:solidFill>
                  <a:schemeClr val="lt1"/>
                </a:solidFill>
                <a:latin typeface="+mn-lt"/>
                <a:ea typeface="+mn-ea"/>
                <a:cs typeface="+mn-cs"/>
              </a:defRPr>
            </a:lvl9pPr>
          </a:lstStyle>
          <a:p>
            <a:pPr algn="ctr"/>
            <a:endParaRPr lang="fr-FR"/>
          </a:p>
        </p:txBody>
      </p:sp>
      <p:sp>
        <p:nvSpPr>
          <p:cNvPr id="7" name="ZoneTexte 7">
            <a:extLst>
              <a:ext uri="{FF2B5EF4-FFF2-40B4-BE49-F238E27FC236}">
                <a16:creationId xmlns:a16="http://schemas.microsoft.com/office/drawing/2014/main" id="{D527B190-523F-4C5F-BD9E-E938B55BD2A9}"/>
              </a:ext>
            </a:extLst>
          </p:cNvPr>
          <p:cNvSpPr txBox="1"/>
          <p:nvPr/>
        </p:nvSpPr>
        <p:spPr>
          <a:xfrm>
            <a:off x="333000" y="469062"/>
            <a:ext cx="6192000" cy="2062103"/>
          </a:xfrm>
          <a:prstGeom prst="rect">
            <a:avLst/>
          </a:prstGeom>
          <a:noFill/>
        </p:spPr>
        <p:txBody>
          <a:bodyPr wrap="square" rtlCol="0">
            <a:spAutoFit/>
          </a:bodyPr>
          <a:ls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r>
              <a:rPr lang="fr-FR" sz="1600" dirty="0"/>
              <a:t>En plus de la moyenne, l’indice tient compte de deux éléments:</a:t>
            </a:r>
          </a:p>
          <a:p>
            <a:endParaRPr lang="fr-FR" sz="1600" dirty="0"/>
          </a:p>
          <a:p>
            <a:pPr marL="285750" indent="-285750">
              <a:buFontTx/>
              <a:buChar char="-"/>
            </a:pPr>
            <a:r>
              <a:rPr lang="fr-FR" sz="1600" dirty="0"/>
              <a:t>Effet de composition : l’indice tient compte des volumes échangés et de la modification de la composition des espèces vendues dans le temps </a:t>
            </a:r>
          </a:p>
          <a:p>
            <a:pPr marL="285750" indent="-285750">
              <a:buFontTx/>
              <a:buChar char="-"/>
            </a:pPr>
            <a:r>
              <a:rPr lang="fr-FR" sz="1600" dirty="0"/>
              <a:t>Saisonnalité : l’indice doit tenir compte de la forte saisonnalité des produits de la mer</a:t>
            </a:r>
          </a:p>
          <a:p>
            <a:r>
              <a:rPr lang="fr-FR" sz="1600" dirty="0"/>
              <a:t> </a:t>
            </a:r>
          </a:p>
        </p:txBody>
      </p:sp>
      <p:pic>
        <p:nvPicPr>
          <p:cNvPr id="8" name="Picture 7" descr="table_stylized.png"/>
          <p:cNvPicPr>
            <a:picLocks noChangeAspect="1"/>
          </p:cNvPicPr>
          <p:nvPr/>
        </p:nvPicPr>
        <p:blipFill>
          <a:blip r:embed="rId3"/>
          <a:srcRect t="25000" b="25000"/>
          <a:stretch>
            <a:fillRect/>
          </a:stretch>
        </p:blipFill>
        <p:spPr>
          <a:xfrm>
            <a:off x="0" y="3154960"/>
            <a:ext cx="4802400" cy="1461599"/>
          </a:xfrm>
          <a:prstGeom prst="rect">
            <a:avLst/>
          </a:prstGeom>
        </p:spPr>
      </p:pic>
      <p:sp>
        <p:nvSpPr>
          <p:cNvPr id="9" name="TextBox 8"/>
          <p:cNvSpPr txBox="1"/>
          <p:nvPr/>
        </p:nvSpPr>
        <p:spPr>
          <a:xfrm>
            <a:off x="333000" y="2334710"/>
            <a:ext cx="6192000" cy="522000"/>
          </a:xfrm>
          <a:prstGeom prst="rect">
            <a:avLst/>
          </a:prstGeom>
          <a:noFill/>
        </p:spPr>
        <p:txBody>
          <a:bodyPr wrap="square">
            <a:spAutoFit/>
          </a:bodyPr>
          <a:lstStyle/>
          <a:p>
            <a:pPr>
              <a:defRPr sz="1700"/>
            </a:pPr>
            <a:r>
              <a:rPr dirty="0" err="1"/>
              <a:t>Comparaison</a:t>
            </a:r>
            <a:r>
              <a:rPr dirty="0"/>
              <a:t> de </a:t>
            </a:r>
            <a:r>
              <a:rPr dirty="0" err="1"/>
              <a:t>l’indice</a:t>
            </a:r>
            <a:r>
              <a:rPr dirty="0"/>
              <a:t> de ventes </a:t>
            </a:r>
            <a:r>
              <a:rPr dirty="0" err="1"/>
              <a:t>en</a:t>
            </a:r>
            <a:r>
              <a:rPr dirty="0"/>
              <a:t> </a:t>
            </a:r>
            <a:r>
              <a:rPr dirty="0" err="1"/>
              <a:t>valeur</a:t>
            </a:r>
            <a:r>
              <a:rPr dirty="0"/>
              <a:t> à la fin du </a:t>
            </a:r>
            <a:r>
              <a:rPr dirty="0" err="1"/>
              <a:t>mois</a:t>
            </a:r>
            <a:r>
              <a:rPr dirty="0"/>
              <a:t> de </a:t>
            </a:r>
            <a:r>
              <a:rPr dirty="0" err="1"/>
              <a:t>Septembre</a:t>
            </a:r>
            <a:r>
              <a:rPr dirty="0"/>
              <a:t> 2026, par rapport à </a:t>
            </a:r>
            <a:r>
              <a:rPr dirty="0" err="1"/>
              <a:t>celui</a:t>
            </a:r>
            <a:r>
              <a:rPr dirty="0"/>
              <a:t> de la </a:t>
            </a:r>
            <a:r>
              <a:rPr dirty="0" err="1"/>
              <a:t>période</a:t>
            </a:r>
            <a:r>
              <a:rPr dirty="0"/>
              <a:t> de </a:t>
            </a:r>
            <a:r>
              <a:rPr dirty="0" err="1"/>
              <a:t>référence</a:t>
            </a:r>
            <a:r>
              <a:rPr dirty="0"/>
              <a:t> (2023) </a:t>
            </a:r>
            <a:r>
              <a:rPr dirty="0" err="1"/>
              <a:t>selon</a:t>
            </a:r>
            <a:r>
              <a:rPr dirty="0"/>
              <a:t> les </a:t>
            </a:r>
            <a:r>
              <a:rPr dirty="0" err="1"/>
              <a:t>strates</a:t>
            </a:r>
            <a:endParaRPr dirty="0"/>
          </a:p>
        </p:txBody>
      </p:sp>
      <p:pic>
        <p:nvPicPr>
          <p:cNvPr id="10" name="Picture 9" descr="table_stylized.png"/>
          <p:cNvPicPr>
            <a:picLocks noChangeAspect="1"/>
          </p:cNvPicPr>
          <p:nvPr/>
        </p:nvPicPr>
        <p:blipFill>
          <a:blip r:embed="rId4"/>
          <a:stretch>
            <a:fillRect/>
          </a:stretch>
        </p:blipFill>
        <p:spPr>
          <a:xfrm>
            <a:off x="0" y="4473315"/>
            <a:ext cx="4802400" cy="5432685"/>
          </a:xfrm>
          <a:prstGeom prst="rect">
            <a:avLst/>
          </a:prstGeom>
        </p:spPr>
      </p:pic>
    </p:spTree>
    <p:extLst>
      <p:ext uri="{BB962C8B-B14F-4D97-AF65-F5344CB8AC3E}">
        <p14:creationId xmlns:p14="http://schemas.microsoft.com/office/powerpoint/2010/main" val="4200780485"/>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ZoneTexte 2">
            <a:extLst>
              <a:ext uri="{FF2B5EF4-FFF2-40B4-BE49-F238E27FC236}">
                <a16:creationId xmlns:a16="http://schemas.microsoft.com/office/drawing/2014/main" id="{BC4710F0-EAEC-4213-96F5-9014FE8FF695}"/>
              </a:ext>
            </a:extLst>
          </p:cNvPr>
          <p:cNvSpPr txBox="1"/>
          <p:nvPr/>
        </p:nvSpPr>
        <p:spPr>
          <a:xfrm>
            <a:off x="0" y="0"/>
            <a:ext cx="6858000" cy="441659"/>
          </a:xfrm>
          <a:prstGeom prst="rect">
            <a:avLst/>
          </a:prstGeom>
          <a:solidFill>
            <a:schemeClr val="tx2">
              <a:lumMod val="20000"/>
              <a:lumOff val="80000"/>
            </a:schemeClr>
          </a:solidFill>
        </p:spPr>
        <p:txBody>
          <a:bodyPr wrap="square" rtlCol="0">
            <a:spAutoFit/>
          </a:bodyPr>
          <a:lstStyle/>
          <a:p>
            <a:pPr algn="ctr"/>
            <a:r>
              <a:rPr lang="fr-FR" sz="2270" dirty="0"/>
              <a:t>Interprétation des indicateurs de marché</a:t>
            </a:r>
          </a:p>
        </p:txBody>
      </p:sp>
      <p:sp>
        <p:nvSpPr>
          <p:cNvPr id="2" name="ZoneTexte 1">
            <a:extLst>
              <a:ext uri="{FF2B5EF4-FFF2-40B4-BE49-F238E27FC236}">
                <a16:creationId xmlns:a16="http://schemas.microsoft.com/office/drawing/2014/main" id="{109CD248-805E-4313-A5BC-A2FF5B1822DE}"/>
              </a:ext>
            </a:extLst>
          </p:cNvPr>
          <p:cNvSpPr txBox="1"/>
          <p:nvPr/>
        </p:nvSpPr>
        <p:spPr>
          <a:xfrm>
            <a:off x="395785" y="955343"/>
            <a:ext cx="2838734" cy="369332"/>
          </a:xfrm>
          <a:prstGeom prst="rect">
            <a:avLst/>
          </a:prstGeom>
          <a:noFill/>
        </p:spPr>
        <p:txBody>
          <a:bodyPr wrap="square" rtlCol="0">
            <a:spAutoFit/>
          </a:bodyPr>
          <a:lstStyle/>
          <a:p>
            <a:r>
              <a:rPr lang="fr-FR" u="sng" dirty="0"/>
              <a:t>Instabilité prix : </a:t>
            </a:r>
          </a:p>
        </p:txBody>
      </p:sp>
      <p:sp>
        <p:nvSpPr>
          <p:cNvPr id="5" name="ZoneTexte 4">
            <a:extLst>
              <a:ext uri="{FF2B5EF4-FFF2-40B4-BE49-F238E27FC236}">
                <a16:creationId xmlns:a16="http://schemas.microsoft.com/office/drawing/2014/main" id="{3AFAF57F-9CD3-4F0C-8E0D-272F0116AA31}"/>
              </a:ext>
            </a:extLst>
          </p:cNvPr>
          <p:cNvSpPr txBox="1"/>
          <p:nvPr/>
        </p:nvSpPr>
        <p:spPr>
          <a:xfrm>
            <a:off x="143302" y="1396331"/>
            <a:ext cx="6571398" cy="2817759"/>
          </a:xfrm>
          <a:prstGeom prst="rect">
            <a:avLst/>
          </a:prstGeom>
          <a:noFill/>
        </p:spPr>
        <p:txBody>
          <a:bodyPr wrap="square" rtlCol="0">
            <a:spAutoFit/>
          </a:bodyPr>
          <a:lstStyle/>
          <a:p>
            <a:pPr algn="just">
              <a:lnSpc>
                <a:spcPct val="107000"/>
              </a:lnSpc>
              <a:spcAft>
                <a:spcPts val="800"/>
              </a:spcAft>
            </a:pPr>
            <a:r>
              <a:rPr lang="fr-FR" sz="1600" b="1" dirty="0">
                <a:effectLst/>
                <a:latin typeface="Calibri" panose="020F0502020204030204" pitchFamily="34" charset="0"/>
                <a:ea typeface="Times New Roman" panose="02020603050405020304" pitchFamily="18" charset="0"/>
                <a:cs typeface="Times New Roman" panose="02020603050405020304" pitchFamily="18" charset="0"/>
              </a:rPr>
              <a:t>Instabilité des prix pour les producteurs =&gt; incertitude supplémentaire</a:t>
            </a:r>
          </a:p>
          <a:p>
            <a:pPr algn="just">
              <a:lnSpc>
                <a:spcPct val="107000"/>
              </a:lnSpc>
              <a:spcAft>
                <a:spcPts val="800"/>
              </a:spcAft>
            </a:pPr>
            <a:endParaRPr lang="fr-FR" sz="1800" dirty="0">
              <a:effectLst/>
              <a:latin typeface="Calibri" panose="020F0502020204030204" pitchFamily="34" charset="0"/>
              <a:ea typeface="Times New Roman" panose="02020603050405020304" pitchFamily="18" charset="0"/>
              <a:cs typeface="Times New Roman" panose="02020603050405020304" pitchFamily="18" charset="0"/>
            </a:endParaRPr>
          </a:p>
          <a:p>
            <a:pPr algn="just">
              <a:lnSpc>
                <a:spcPct val="107000"/>
              </a:lnSpc>
              <a:spcAft>
                <a:spcPts val="800"/>
              </a:spcAft>
            </a:pPr>
            <a:r>
              <a:rPr lang="fr-FR" sz="1600" dirty="0">
                <a:effectLst/>
                <a:latin typeface="Calibri" panose="020F0502020204030204" pitchFamily="34" charset="0"/>
                <a:ea typeface="Times New Roman" panose="02020603050405020304" pitchFamily="18" charset="0"/>
                <a:cs typeface="Times New Roman" panose="02020603050405020304" pitchFamily="18" charset="0"/>
              </a:rPr>
              <a:t>Sur un marché ouvert le lundi et le mardi, le prix moyen est le lundi de 5 € et le mardi de 15 €. La semaine suivante, le prix moyen est de 10 € le lundi et le mardi. La moyenne par semaine est la même (10 €) mais la volatilité est plus importante la première semaine. Dans l’ensemble, cette instabilité peut engendrer une incertitude pour le producteur sur son chiffre d’affaires (qui sera plus faible s’il vend principalement le lundi de la première semaine).</a:t>
            </a:r>
            <a:r>
              <a:rPr lang="fr-FR" sz="1600" strike="sngStrike" dirty="0">
                <a:effectLst/>
                <a:latin typeface="Calibri" panose="020F0502020204030204" pitchFamily="34" charset="0"/>
                <a:ea typeface="Times New Roman" panose="02020603050405020304" pitchFamily="18" charset="0"/>
                <a:cs typeface="Times New Roman" panose="02020603050405020304" pitchFamily="18" charset="0"/>
              </a:rPr>
              <a:t> </a:t>
            </a:r>
            <a:endParaRPr lang="fr-FR" sz="1600" dirty="0">
              <a:effectLst/>
              <a:latin typeface="Calibri" panose="020F0502020204030204" pitchFamily="34" charset="0"/>
              <a:ea typeface="Times New Roman" panose="02020603050405020304" pitchFamily="18" charset="0"/>
              <a:cs typeface="Times New Roman" panose="02020603050405020304" pitchFamily="18" charset="0"/>
            </a:endParaRPr>
          </a:p>
          <a:p>
            <a:endParaRPr lang="fr-FR" dirty="0"/>
          </a:p>
        </p:txBody>
      </p:sp>
      <p:sp>
        <p:nvSpPr>
          <p:cNvPr id="7" name="ZoneTexte 6">
            <a:extLst>
              <a:ext uri="{FF2B5EF4-FFF2-40B4-BE49-F238E27FC236}">
                <a16:creationId xmlns:a16="http://schemas.microsoft.com/office/drawing/2014/main" id="{8C48888F-AB07-4495-A5B4-DADF8634AEE6}"/>
              </a:ext>
            </a:extLst>
          </p:cNvPr>
          <p:cNvSpPr txBox="1"/>
          <p:nvPr/>
        </p:nvSpPr>
        <p:spPr>
          <a:xfrm>
            <a:off x="269543" y="4192433"/>
            <a:ext cx="2838734" cy="369332"/>
          </a:xfrm>
          <a:prstGeom prst="rect">
            <a:avLst/>
          </a:prstGeom>
          <a:noFill/>
        </p:spPr>
        <p:txBody>
          <a:bodyPr wrap="square" rtlCol="0">
            <a:spAutoFit/>
          </a:bodyPr>
          <a:lstStyle/>
          <a:p>
            <a:r>
              <a:rPr lang="fr-FR" u="sng" dirty="0"/>
              <a:t>Instabilité volume : </a:t>
            </a:r>
          </a:p>
        </p:txBody>
      </p:sp>
      <p:sp>
        <p:nvSpPr>
          <p:cNvPr id="8" name="ZoneTexte 7">
            <a:extLst>
              <a:ext uri="{FF2B5EF4-FFF2-40B4-BE49-F238E27FC236}">
                <a16:creationId xmlns:a16="http://schemas.microsoft.com/office/drawing/2014/main" id="{1B3DD3C2-6BDF-45BE-ACFD-B586B2A3826D}"/>
              </a:ext>
            </a:extLst>
          </p:cNvPr>
          <p:cNvSpPr txBox="1"/>
          <p:nvPr/>
        </p:nvSpPr>
        <p:spPr>
          <a:xfrm>
            <a:off x="143301" y="4589470"/>
            <a:ext cx="6571398" cy="3048335"/>
          </a:xfrm>
          <a:prstGeom prst="rect">
            <a:avLst/>
          </a:prstGeom>
          <a:noFill/>
        </p:spPr>
        <p:txBody>
          <a:bodyPr wrap="square" rtlCol="0">
            <a:spAutoFit/>
          </a:bodyPr>
          <a:lstStyle/>
          <a:p>
            <a:pPr algn="just">
              <a:lnSpc>
                <a:spcPct val="107000"/>
              </a:lnSpc>
              <a:spcAft>
                <a:spcPts val="800"/>
              </a:spcAft>
            </a:pPr>
            <a:r>
              <a:rPr lang="fr-FR" sz="1600" b="1" dirty="0">
                <a:effectLst/>
                <a:latin typeface="Calibri" panose="020F0502020204030204" pitchFamily="34" charset="0"/>
                <a:ea typeface="Times New Roman" panose="02020603050405020304" pitchFamily="18" charset="0"/>
                <a:cs typeface="Times New Roman" panose="02020603050405020304" pitchFamily="18" charset="0"/>
              </a:rPr>
              <a:t>Instabilité des volumes pour les acheteurs =&gt; incertitude supplémentaire</a:t>
            </a:r>
          </a:p>
          <a:p>
            <a:pPr algn="just">
              <a:lnSpc>
                <a:spcPct val="107000"/>
              </a:lnSpc>
              <a:spcAft>
                <a:spcPts val="800"/>
              </a:spcAft>
            </a:pPr>
            <a:endParaRPr lang="fr-FR" sz="1600" dirty="0">
              <a:effectLst/>
              <a:latin typeface="Calibri" panose="020F0502020204030204" pitchFamily="34" charset="0"/>
              <a:ea typeface="Times New Roman" panose="02020603050405020304" pitchFamily="18" charset="0"/>
              <a:cs typeface="Times New Roman" panose="02020603050405020304" pitchFamily="18" charset="0"/>
            </a:endParaRPr>
          </a:p>
          <a:p>
            <a:pPr algn="just">
              <a:lnSpc>
                <a:spcPct val="107000"/>
              </a:lnSpc>
              <a:spcAft>
                <a:spcPts val="800"/>
              </a:spcAft>
            </a:pPr>
            <a:r>
              <a:rPr lang="fr-FR" sz="1600" dirty="0">
                <a:effectLst/>
                <a:latin typeface="Calibri" panose="020F0502020204030204" pitchFamily="34" charset="0"/>
                <a:ea typeface="Times New Roman" panose="02020603050405020304" pitchFamily="18" charset="0"/>
                <a:cs typeface="Times New Roman" panose="02020603050405020304" pitchFamily="18" charset="0"/>
              </a:rPr>
              <a:t>Sur un marché ouvert le lundi et le mardi, la quantité moyenne est le lundi de 5 kg et le mardi de 10 kg. La semaine suivante, la quantité moyenne est de 10 kg le lundi et le mardi. La moyenne par semaine est la même (10 kg) mais la volatilité est plus importante la première semaine. Dans l’ensemble, cette instabilité peut engendrer une incertitude pour l’acheteur sur son volume (qui sera plus faible s’il achète principalement le lundi de la première semaine).</a:t>
            </a:r>
            <a:r>
              <a:rPr lang="fr-FR" sz="1600" strike="sngStrike" dirty="0">
                <a:effectLst/>
                <a:latin typeface="Calibri" panose="020F0502020204030204" pitchFamily="34" charset="0"/>
                <a:ea typeface="Times New Roman" panose="02020603050405020304" pitchFamily="18" charset="0"/>
                <a:cs typeface="Times New Roman" panose="02020603050405020304" pitchFamily="18" charset="0"/>
              </a:rPr>
              <a:t> </a:t>
            </a:r>
            <a:endParaRPr lang="fr-FR" sz="1600" dirty="0">
              <a:effectLst/>
              <a:latin typeface="Calibri" panose="020F0502020204030204" pitchFamily="34" charset="0"/>
              <a:ea typeface="Times New Roman" panose="02020603050405020304" pitchFamily="18" charset="0"/>
              <a:cs typeface="Times New Roman" panose="02020603050405020304" pitchFamily="18" charset="0"/>
            </a:endParaRPr>
          </a:p>
          <a:p>
            <a:endParaRPr lang="fr-FR" dirty="0"/>
          </a:p>
        </p:txBody>
      </p:sp>
      <p:sp>
        <p:nvSpPr>
          <p:cNvPr id="9" name="ZoneTexte 8">
            <a:extLst>
              <a:ext uri="{FF2B5EF4-FFF2-40B4-BE49-F238E27FC236}">
                <a16:creationId xmlns:a16="http://schemas.microsoft.com/office/drawing/2014/main" id="{123110B6-6F5C-4180-8B99-EDE3F31F1E4D}"/>
              </a:ext>
            </a:extLst>
          </p:cNvPr>
          <p:cNvSpPr txBox="1"/>
          <p:nvPr/>
        </p:nvSpPr>
        <p:spPr>
          <a:xfrm>
            <a:off x="395785" y="7704405"/>
            <a:ext cx="2838734" cy="369332"/>
          </a:xfrm>
          <a:prstGeom prst="rect">
            <a:avLst/>
          </a:prstGeom>
          <a:noFill/>
        </p:spPr>
        <p:txBody>
          <a:bodyPr wrap="square" rtlCol="0">
            <a:spAutoFit/>
          </a:bodyPr>
          <a:lstStyle/>
          <a:p>
            <a:r>
              <a:rPr lang="fr-FR" u="sng" dirty="0"/>
              <a:t>Degré de concurrence: </a:t>
            </a:r>
          </a:p>
        </p:txBody>
      </p:sp>
      <p:sp>
        <p:nvSpPr>
          <p:cNvPr id="10" name="ZoneTexte 9">
            <a:extLst>
              <a:ext uri="{FF2B5EF4-FFF2-40B4-BE49-F238E27FC236}">
                <a16:creationId xmlns:a16="http://schemas.microsoft.com/office/drawing/2014/main" id="{9CE7882E-5A63-4F3B-8E29-5CDE0C5DDEE2}"/>
              </a:ext>
            </a:extLst>
          </p:cNvPr>
          <p:cNvSpPr txBox="1"/>
          <p:nvPr/>
        </p:nvSpPr>
        <p:spPr>
          <a:xfrm>
            <a:off x="143301" y="8147451"/>
            <a:ext cx="6571398" cy="1107996"/>
          </a:xfrm>
          <a:prstGeom prst="rect">
            <a:avLst/>
          </a:prstGeom>
          <a:noFill/>
        </p:spPr>
        <p:txBody>
          <a:bodyPr wrap="square" rtlCol="0">
            <a:spAutoFit/>
          </a:bodyPr>
          <a:lstStyle/>
          <a:p>
            <a:r>
              <a:rPr lang="fr-FR" sz="1600" dirty="0">
                <a:effectLst/>
                <a:latin typeface="Calibri" panose="020F0502020204030204" pitchFamily="34" charset="0"/>
                <a:ea typeface="Times New Roman" panose="02020603050405020304" pitchFamily="18" charset="0"/>
                <a:cs typeface="Times New Roman" panose="02020603050405020304" pitchFamily="18" charset="0"/>
              </a:rPr>
              <a:t>Le degré de concurrence permet de savoir si un marché est concentré sur un petit nombre d’acheteurs qui disposent de parts de marché élevées. Plus cet indicateur s’élève, plus le marché est concurrentiel. </a:t>
            </a:r>
          </a:p>
          <a:p>
            <a:endParaRPr lang="fr-FR" dirty="0"/>
          </a:p>
        </p:txBody>
      </p:sp>
    </p:spTree>
    <p:extLst>
      <p:ext uri="{BB962C8B-B14F-4D97-AF65-F5344CB8AC3E}">
        <p14:creationId xmlns:p14="http://schemas.microsoft.com/office/powerpoint/2010/main" val="166695866"/>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ZoneTexte 2">
            <a:extLst>
              <a:ext uri="{FF2B5EF4-FFF2-40B4-BE49-F238E27FC236}">
                <a16:creationId xmlns:a16="http://schemas.microsoft.com/office/drawing/2014/main" id="{BC4710F0-EAEC-4213-96F5-9014FE8FF695}"/>
              </a:ext>
            </a:extLst>
          </p:cNvPr>
          <p:cNvSpPr txBox="1"/>
          <p:nvPr/>
        </p:nvSpPr>
        <p:spPr>
          <a:xfrm>
            <a:off x="0" y="0"/>
            <a:ext cx="6858000" cy="400110"/>
          </a:xfrm>
          <a:prstGeom prst="rect">
            <a:avLst/>
          </a:prstGeom>
          <a:solidFill>
            <a:schemeClr val="accent1">
              <a:lumMod val="20000"/>
              <a:lumOff val="80000"/>
            </a:schemeClr>
          </a:solidFill>
        </p:spPr>
        <p:txBody>
          <a:bodyPr wrap="square" rtlCol="0">
            <a:spAutoFit/>
          </a:bodyPr>
          <a:lstStyle/>
          <a:p>
            <a:pPr algn="ctr"/>
            <a:endParaRPr lang="fr-FR" sz="2000" b="1" dirty="0"/>
          </a:p>
        </p:txBody>
      </p:sp>
      <p:pic>
        <p:nvPicPr>
          <p:cNvPr id="4" name="Image 3">
            <a:extLst>
              <a:ext uri="{FF2B5EF4-FFF2-40B4-BE49-F238E27FC236}">
                <a16:creationId xmlns:a16="http://schemas.microsoft.com/office/drawing/2014/main" id="{37A59D5A-1D62-41C7-B3CD-68F39FBC0D43}"/>
              </a:ext>
            </a:extLst>
          </p:cNvPr>
          <p:cNvPicPr>
            <a:picLocks noChangeAspect="1"/>
          </p:cNvPicPr>
          <p:nvPr/>
        </p:nvPicPr>
        <p:blipFill>
          <a:blip r:embed="rId2">
            <a:extLst>
              <a:ext uri="{96DAC541-7B7A-43D3-8B79-37D633B846F1}">
                <asvg:svgBlip xmlns:asvg="http://schemas.microsoft.com/office/drawing/2016/SVG/main" r:embed="rId3"/>
              </a:ext>
            </a:extLst>
          </a:blip>
          <a:srcRect/>
          <a:stretch/>
        </p:blipFill>
        <p:spPr>
          <a:xfrm>
            <a:off x="199533" y="8359337"/>
            <a:ext cx="2335636" cy="1170385"/>
          </a:xfrm>
          <a:prstGeom prst="rect">
            <a:avLst/>
          </a:prstGeom>
        </p:spPr>
      </p:pic>
      <p:sp>
        <p:nvSpPr>
          <p:cNvPr id="6" name="Rectangle 5">
            <a:extLst>
              <a:ext uri="{FF2B5EF4-FFF2-40B4-BE49-F238E27FC236}">
                <a16:creationId xmlns:a16="http://schemas.microsoft.com/office/drawing/2014/main" id="{0E6F1EE9-3921-49B2-BCC9-C859EB64BD96}"/>
              </a:ext>
            </a:extLst>
          </p:cNvPr>
          <p:cNvSpPr/>
          <p:nvPr/>
        </p:nvSpPr>
        <p:spPr>
          <a:xfrm>
            <a:off x="194400" y="4118960"/>
            <a:ext cx="2342266" cy="3913283"/>
          </a:xfrm>
          <a:prstGeom prst="rect">
            <a:avLst/>
          </a:prstGeom>
          <a:solidFill>
            <a:schemeClr val="bg1">
              <a:lumMod val="95000"/>
            </a:schemeClr>
          </a:solidFill>
          <a:ln>
            <a:solidFill>
              <a:schemeClr val="bg2">
                <a:lumMod val="9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pic>
        <p:nvPicPr>
          <p:cNvPr id="7" name="Picture 6" descr="Resultat 2026_09_Golfe de Gascogne.png"/>
          <p:cNvPicPr>
            <a:picLocks noChangeAspect="1"/>
          </p:cNvPicPr>
          <p:nvPr/>
        </p:nvPicPr>
        <p:blipFill>
          <a:blip r:embed="rId4"/>
          <a:srcRect t="12000" r="5000" b="5000"/>
          <a:stretch>
            <a:fillRect/>
          </a:stretch>
        </p:blipFill>
        <p:spPr>
          <a:xfrm>
            <a:off x="295200" y="410399"/>
            <a:ext cx="6271200" cy="3420000"/>
          </a:xfrm>
          <a:prstGeom prst="rect">
            <a:avLst/>
          </a:prstGeom>
        </p:spPr>
      </p:pic>
      <p:pic>
        <p:nvPicPr>
          <p:cNvPr id="8" name="Picture 7" descr="Resultat 2026_09_Golfe de Gascogne_Indices de ventes en valeur.png"/>
          <p:cNvPicPr>
            <a:picLocks noChangeAspect="1"/>
          </p:cNvPicPr>
          <p:nvPr/>
        </p:nvPicPr>
        <p:blipFill>
          <a:blip r:embed="rId5"/>
          <a:srcRect t="12000" r="5000" b="5000"/>
          <a:stretch>
            <a:fillRect/>
          </a:stretch>
        </p:blipFill>
        <p:spPr>
          <a:xfrm>
            <a:off x="2937600" y="3848400"/>
            <a:ext cx="3873600" cy="1980000"/>
          </a:xfrm>
          <a:prstGeom prst="rect">
            <a:avLst/>
          </a:prstGeom>
        </p:spPr>
      </p:pic>
      <p:pic>
        <p:nvPicPr>
          <p:cNvPr id="9" name="Picture 8" descr="Resultat 2026_09_Golfe de Gascogne_Indices de prix de vente.png"/>
          <p:cNvPicPr>
            <a:picLocks noChangeAspect="1"/>
          </p:cNvPicPr>
          <p:nvPr/>
        </p:nvPicPr>
        <p:blipFill>
          <a:blip r:embed="rId6"/>
          <a:srcRect t="12000" r="5000" b="5000"/>
          <a:stretch>
            <a:fillRect/>
          </a:stretch>
        </p:blipFill>
        <p:spPr>
          <a:xfrm>
            <a:off x="2937600" y="5846399"/>
            <a:ext cx="3873600" cy="1980000"/>
          </a:xfrm>
          <a:prstGeom prst="rect">
            <a:avLst/>
          </a:prstGeom>
        </p:spPr>
      </p:pic>
      <p:pic>
        <p:nvPicPr>
          <p:cNvPr id="10" name="Picture 9" descr="Resultat 2026_09_Golfe de Gascogne_Indices de ventes en volume.png"/>
          <p:cNvPicPr>
            <a:picLocks noChangeAspect="1"/>
          </p:cNvPicPr>
          <p:nvPr/>
        </p:nvPicPr>
        <p:blipFill>
          <a:blip r:embed="rId7"/>
          <a:srcRect t="12000" r="5000" b="5000"/>
          <a:stretch>
            <a:fillRect/>
          </a:stretch>
        </p:blipFill>
        <p:spPr>
          <a:xfrm>
            <a:off x="2937600" y="7826399"/>
            <a:ext cx="3873600" cy="1980000"/>
          </a:xfrm>
          <a:prstGeom prst="rect">
            <a:avLst/>
          </a:prstGeom>
        </p:spPr>
      </p:pic>
      <p:sp>
        <p:nvSpPr>
          <p:cNvPr id="11" name="TextBox 10"/>
          <p:cNvSpPr txBox="1"/>
          <p:nvPr/>
        </p:nvSpPr>
        <p:spPr>
          <a:xfrm>
            <a:off x="0" y="-288000"/>
            <a:ext cx="6858000" cy="720000"/>
          </a:xfrm>
          <a:prstGeom prst="rect">
            <a:avLst/>
          </a:prstGeom>
          <a:noFill/>
        </p:spPr>
        <p:txBody>
          <a:bodyPr wrap="none">
            <a:spAutoFit/>
          </a:bodyPr>
          <a:lstStyle/>
          <a:p>
            <a:endParaRPr/>
          </a:p>
          <a:p>
            <a:pPr algn="ctr">
              <a:defRPr sz="2267"/>
            </a:pPr>
            <a:r>
              <a:t>Golfe de Gascogne</a:t>
            </a:r>
          </a:p>
        </p:txBody>
      </p:sp>
      <p:sp>
        <p:nvSpPr>
          <p:cNvPr id="12" name="TextBox 11"/>
          <p:cNvSpPr txBox="1"/>
          <p:nvPr/>
        </p:nvSpPr>
        <p:spPr>
          <a:xfrm>
            <a:off x="687600" y="8445600"/>
            <a:ext cx="1803600" cy="288000"/>
          </a:xfrm>
          <a:prstGeom prst="rect">
            <a:avLst/>
          </a:prstGeom>
          <a:noFill/>
        </p:spPr>
        <p:txBody>
          <a:bodyPr wrap="none">
            <a:spAutoFit/>
          </a:bodyPr>
          <a:lstStyle/>
          <a:p>
            <a:pPr>
              <a:defRPr sz="850"/>
            </a:pPr>
            <a:r>
              <a:t>Indice de prix de vente</a:t>
            </a:r>
          </a:p>
        </p:txBody>
      </p:sp>
      <p:sp>
        <p:nvSpPr>
          <p:cNvPr id="13" name="TextBox 12"/>
          <p:cNvSpPr txBox="1"/>
          <p:nvPr/>
        </p:nvSpPr>
        <p:spPr>
          <a:xfrm>
            <a:off x="687600" y="8632800"/>
            <a:ext cx="1803600" cy="288000"/>
          </a:xfrm>
          <a:prstGeom prst="rect">
            <a:avLst/>
          </a:prstGeom>
          <a:noFill/>
        </p:spPr>
        <p:txBody>
          <a:bodyPr wrap="none">
            <a:spAutoFit/>
          </a:bodyPr>
          <a:lstStyle/>
          <a:p>
            <a:pPr>
              <a:defRPr sz="850"/>
            </a:pPr>
            <a:r>
              <a:t>Indice de ventes en volume</a:t>
            </a:r>
          </a:p>
        </p:txBody>
      </p:sp>
      <p:sp>
        <p:nvSpPr>
          <p:cNvPr id="14" name="TextBox 13"/>
          <p:cNvSpPr txBox="1"/>
          <p:nvPr/>
        </p:nvSpPr>
        <p:spPr>
          <a:xfrm>
            <a:off x="687600" y="8838000"/>
            <a:ext cx="1803600" cy="288000"/>
          </a:xfrm>
          <a:prstGeom prst="rect">
            <a:avLst/>
          </a:prstGeom>
          <a:noFill/>
        </p:spPr>
        <p:txBody>
          <a:bodyPr wrap="none">
            <a:spAutoFit/>
          </a:bodyPr>
          <a:lstStyle/>
          <a:p>
            <a:pPr>
              <a:defRPr sz="850"/>
            </a:pPr>
            <a:r>
              <a:t>Indice de ventes en valeur</a:t>
            </a:r>
          </a:p>
        </p:txBody>
      </p:sp>
      <p:sp>
        <p:nvSpPr>
          <p:cNvPr id="15" name="TextBox 14"/>
          <p:cNvSpPr txBox="1"/>
          <p:nvPr/>
        </p:nvSpPr>
        <p:spPr>
          <a:xfrm>
            <a:off x="687600" y="9021600"/>
            <a:ext cx="1803600" cy="288000"/>
          </a:xfrm>
          <a:prstGeom prst="rect">
            <a:avLst/>
          </a:prstGeom>
          <a:noFill/>
        </p:spPr>
        <p:txBody>
          <a:bodyPr wrap="none">
            <a:spAutoFit/>
          </a:bodyPr>
          <a:lstStyle/>
          <a:p>
            <a:pPr>
              <a:defRPr sz="850"/>
            </a:pPr>
            <a:r>
              <a:t>Indice national</a:t>
            </a:r>
          </a:p>
        </p:txBody>
      </p:sp>
      <p:sp>
        <p:nvSpPr>
          <p:cNvPr id="16" name="TextBox 15"/>
          <p:cNvSpPr txBox="1"/>
          <p:nvPr/>
        </p:nvSpPr>
        <p:spPr>
          <a:xfrm>
            <a:off x="687600" y="9223200"/>
            <a:ext cx="1803600" cy="288000"/>
          </a:xfrm>
          <a:prstGeom prst="rect">
            <a:avLst/>
          </a:prstGeom>
          <a:noFill/>
        </p:spPr>
        <p:txBody>
          <a:bodyPr wrap="none">
            <a:spAutoFit/>
          </a:bodyPr>
          <a:lstStyle/>
          <a:p>
            <a:pPr>
              <a:defRPr sz="850"/>
            </a:pPr>
            <a:r>
              <a:t>Septembre</a:t>
            </a:r>
          </a:p>
        </p:txBody>
      </p:sp>
      <p:sp>
        <p:nvSpPr>
          <p:cNvPr id="17" name="TextBox 16"/>
          <p:cNvSpPr txBox="1"/>
          <p:nvPr/>
        </p:nvSpPr>
        <p:spPr>
          <a:xfrm>
            <a:off x="194400" y="4179600"/>
            <a:ext cx="2343600" cy="1436400"/>
          </a:xfrm>
          <a:prstGeom prst="rect">
            <a:avLst/>
          </a:prstGeom>
          <a:noFill/>
        </p:spPr>
        <p:txBody>
          <a:bodyPr wrap="square">
            <a:spAutoFit/>
          </a:bodyPr>
          <a:lstStyle/>
          <a:p>
            <a:pPr>
              <a:defRPr sz="1275"/>
            </a:pPr>
            <a:r>
              <a:t>• À la fin du mois de septembre 2026, l'indice de ventes en valeur  de l’ensemble des criées du Golfe de Gascogne est supérieur à celui de la période de référence (2023).</a:t>
            </a:r>
          </a:p>
        </p:txBody>
      </p:sp>
      <p:sp>
        <p:nvSpPr>
          <p:cNvPr id="18" name="TextBox 17"/>
          <p:cNvSpPr txBox="1"/>
          <p:nvPr/>
        </p:nvSpPr>
        <p:spPr>
          <a:xfrm>
            <a:off x="194400" y="5619600"/>
            <a:ext cx="2343600" cy="1436400"/>
          </a:xfrm>
          <a:prstGeom prst="rect">
            <a:avLst/>
          </a:prstGeom>
          <a:noFill/>
        </p:spPr>
        <p:txBody>
          <a:bodyPr wrap="square">
            <a:spAutoFit/>
          </a:bodyPr>
          <a:lstStyle/>
          <a:p>
            <a:pPr>
              <a:defRPr sz="1275"/>
            </a:pPr>
            <a:r>
              <a:t>• L'indice de prix de ventes est supérieur à celui de la période de référence mais proche de celui de la moyenne nationale.</a:t>
            </a:r>
          </a:p>
        </p:txBody>
      </p:sp>
      <p:sp>
        <p:nvSpPr>
          <p:cNvPr id="19" name="TextBox 18"/>
          <p:cNvSpPr txBox="1"/>
          <p:nvPr/>
        </p:nvSpPr>
        <p:spPr>
          <a:xfrm>
            <a:off x="194400" y="6840000"/>
            <a:ext cx="2343600" cy="1436400"/>
          </a:xfrm>
          <a:prstGeom prst="rect">
            <a:avLst/>
          </a:prstGeom>
          <a:noFill/>
        </p:spPr>
        <p:txBody>
          <a:bodyPr wrap="square">
            <a:spAutoFit/>
          </a:bodyPr>
          <a:lstStyle/>
          <a:p>
            <a:pPr>
              <a:defRPr sz="1275"/>
            </a:pPr>
            <a:r>
              <a:t>• Pour finir, l'indice de ventes en volume est inférieur à ceux de la période de référence et de la moyenne nationale.</a:t>
            </a:r>
          </a:p>
        </p:txBody>
      </p:sp>
    </p:spTree>
    <p:extLst>
      <p:ext uri="{BB962C8B-B14F-4D97-AF65-F5344CB8AC3E}">
        <p14:creationId xmlns:p14="http://schemas.microsoft.com/office/powerpoint/2010/main" val="1740093068"/>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ZoneTexte 1">
            <a:extLst>
              <a:ext uri="{FF2B5EF4-FFF2-40B4-BE49-F238E27FC236}">
                <a16:creationId xmlns:a16="http://schemas.microsoft.com/office/drawing/2014/main" id="{204BEB31-20F5-463B-A2D4-62D6A608FD1C}"/>
              </a:ext>
            </a:extLst>
          </p:cNvPr>
          <p:cNvSpPr txBox="1"/>
          <p:nvPr/>
        </p:nvSpPr>
        <p:spPr>
          <a:xfrm>
            <a:off x="0" y="0"/>
            <a:ext cx="6858000" cy="400110"/>
          </a:xfrm>
          <a:prstGeom prst="rect">
            <a:avLst/>
          </a:prstGeom>
          <a:solidFill>
            <a:schemeClr val="accent1">
              <a:lumMod val="20000"/>
              <a:lumOff val="80000"/>
            </a:schemeClr>
          </a:solidFill>
        </p:spPr>
        <p:txBody>
          <a:bodyPr wrap="square" rtlCol="0">
            <a:spAutoFit/>
          </a:bodyPr>
          <a:lstStyle/>
          <a:p>
            <a:pPr algn="ctr"/>
            <a:endParaRPr lang="fr-FR" sz="2000" b="1" dirty="0"/>
          </a:p>
        </p:txBody>
      </p:sp>
      <p:sp>
        <p:nvSpPr>
          <p:cNvPr id="4" name="Rectangle 3">
            <a:extLst>
              <a:ext uri="{FF2B5EF4-FFF2-40B4-BE49-F238E27FC236}">
                <a16:creationId xmlns:a16="http://schemas.microsoft.com/office/drawing/2014/main" id="{9B1D2FCF-6CCF-4540-AB28-71FBEF948086}"/>
              </a:ext>
            </a:extLst>
          </p:cNvPr>
          <p:cNvSpPr/>
          <p:nvPr/>
        </p:nvSpPr>
        <p:spPr>
          <a:xfrm>
            <a:off x="201304" y="5944548"/>
            <a:ext cx="6455391" cy="2450152"/>
          </a:xfrm>
          <a:prstGeom prst="rect">
            <a:avLst/>
          </a:prstGeom>
          <a:solidFill>
            <a:schemeClr val="bg1">
              <a:lumMod val="95000"/>
            </a:schemeClr>
          </a:solidFill>
          <a:ln>
            <a:solidFill>
              <a:schemeClr val="bg2">
                <a:lumMod val="9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dirty="0"/>
          </a:p>
        </p:txBody>
      </p:sp>
      <p:sp>
        <p:nvSpPr>
          <p:cNvPr id="5" name="Rectangle 4">
            <a:extLst>
              <a:ext uri="{FF2B5EF4-FFF2-40B4-BE49-F238E27FC236}">
                <a16:creationId xmlns:a16="http://schemas.microsoft.com/office/drawing/2014/main" id="{9910C5E8-5936-4F2B-8797-2F8545D0CA49}"/>
              </a:ext>
            </a:extLst>
          </p:cNvPr>
          <p:cNvSpPr/>
          <p:nvPr/>
        </p:nvSpPr>
        <p:spPr>
          <a:xfrm>
            <a:off x="201304" y="2414014"/>
            <a:ext cx="6455391" cy="1445696"/>
          </a:xfrm>
          <a:prstGeom prst="rect">
            <a:avLst/>
          </a:prstGeom>
          <a:solidFill>
            <a:schemeClr val="bg1">
              <a:lumMod val="95000"/>
            </a:schemeClr>
          </a:solidFill>
          <a:ln>
            <a:solidFill>
              <a:schemeClr val="bg2">
                <a:lumMod val="9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pic>
        <p:nvPicPr>
          <p:cNvPr id="6" name="Picture 5" descr="Etat_du_marche_GG.png"/>
          <p:cNvPicPr>
            <a:picLocks noChangeAspect="1"/>
          </p:cNvPicPr>
          <p:nvPr/>
        </p:nvPicPr>
        <p:blipFill>
          <a:blip r:embed="rId2"/>
          <a:srcRect l="1000" t="20000" r="1000" b="25000"/>
          <a:stretch>
            <a:fillRect/>
          </a:stretch>
        </p:blipFill>
        <p:spPr>
          <a:xfrm>
            <a:off x="1058400" y="698400"/>
            <a:ext cx="4572000" cy="1620000"/>
          </a:xfrm>
          <a:prstGeom prst="rect">
            <a:avLst/>
          </a:prstGeom>
        </p:spPr>
      </p:pic>
      <p:pic>
        <p:nvPicPr>
          <p:cNvPr id="7" name="Picture 6" descr="Caractéristiques_intensité_GG.png"/>
          <p:cNvPicPr>
            <a:picLocks noChangeAspect="1"/>
          </p:cNvPicPr>
          <p:nvPr/>
        </p:nvPicPr>
        <p:blipFill>
          <a:blip r:embed="rId3"/>
          <a:srcRect l="1000" t="20000" r="1000" b="20000"/>
          <a:stretch>
            <a:fillRect/>
          </a:stretch>
        </p:blipFill>
        <p:spPr>
          <a:xfrm>
            <a:off x="86400" y="4323600"/>
            <a:ext cx="6688799" cy="1620000"/>
          </a:xfrm>
          <a:prstGeom prst="rect">
            <a:avLst/>
          </a:prstGeom>
        </p:spPr>
      </p:pic>
      <p:sp>
        <p:nvSpPr>
          <p:cNvPr id="8" name="TextBox 7"/>
          <p:cNvSpPr txBox="1"/>
          <p:nvPr/>
        </p:nvSpPr>
        <p:spPr>
          <a:xfrm>
            <a:off x="0" y="-288000"/>
            <a:ext cx="6858000" cy="720000"/>
          </a:xfrm>
          <a:prstGeom prst="rect">
            <a:avLst/>
          </a:prstGeom>
          <a:noFill/>
        </p:spPr>
        <p:txBody>
          <a:bodyPr wrap="none">
            <a:spAutoFit/>
          </a:bodyPr>
          <a:lstStyle/>
          <a:p>
            <a:endParaRPr/>
          </a:p>
          <a:p>
            <a:pPr algn="ctr">
              <a:defRPr sz="2267"/>
            </a:pPr>
            <a:r>
              <a:t>Golfe de Gascogne</a:t>
            </a:r>
          </a:p>
        </p:txBody>
      </p:sp>
      <p:sp>
        <p:nvSpPr>
          <p:cNvPr id="9" name="TextBox 8"/>
          <p:cNvSpPr txBox="1"/>
          <p:nvPr/>
        </p:nvSpPr>
        <p:spPr>
          <a:xfrm>
            <a:off x="180000" y="9403200"/>
            <a:ext cx="4647600" cy="1368000"/>
          </a:xfrm>
          <a:prstGeom prst="rect">
            <a:avLst/>
          </a:prstGeom>
          <a:noFill/>
        </p:spPr>
        <p:txBody>
          <a:bodyPr wrap="square">
            <a:spAutoFit/>
          </a:bodyPr>
          <a:lstStyle/>
          <a:p>
            <a:pPr>
              <a:defRPr sz="850"/>
            </a:pPr>
            <a:r>
              <a:t>Note : « = » : variation entre ‒5 et +5% ; « ‒ » variation entre ‒5 et ‒15% ; « + » variation entre 5 et 15% ; « ‒ ‒ » variation entre ‒15 et ‒25%; « + + » variation entre 15 et 25% ; « ‒ ‒ ‒ » variation inférieure à 25% ;« + + + » variation supérieure à 25%.</a:t>
            </a:r>
          </a:p>
        </p:txBody>
      </p:sp>
      <p:sp>
        <p:nvSpPr>
          <p:cNvPr id="10" name="TextBox 9"/>
          <p:cNvSpPr txBox="1"/>
          <p:nvPr/>
        </p:nvSpPr>
        <p:spPr>
          <a:xfrm>
            <a:off x="259200" y="2476800"/>
            <a:ext cx="6397200" cy="756000"/>
          </a:xfrm>
          <a:prstGeom prst="rect">
            <a:avLst/>
          </a:prstGeom>
          <a:noFill/>
        </p:spPr>
        <p:txBody>
          <a:bodyPr wrap="square">
            <a:spAutoFit/>
          </a:bodyPr>
          <a:lstStyle/>
          <a:p>
            <a:pPr>
              <a:defRPr sz="1275"/>
            </a:pPr>
            <a:r>
              <a:t>• Pour l’ensemble des criées du Golfe de Gascogne, l’instabilité des prix pour le mois de septembre 2026 est similaire que celle observée en septembre de 2023 à 2025, ce qui signifie que le risque prix des producteurs est inchangé. Parallèlement, l’instabilité des volumes est un peu moins important, ce qui signifie que le risque d’approvisionnement des acheteurs a légèrement diminué.</a:t>
            </a:r>
          </a:p>
        </p:txBody>
      </p:sp>
      <p:sp>
        <p:nvSpPr>
          <p:cNvPr id="11" name="TextBox 10"/>
          <p:cNvSpPr txBox="1"/>
          <p:nvPr/>
        </p:nvSpPr>
        <p:spPr>
          <a:xfrm>
            <a:off x="259200" y="6840000"/>
            <a:ext cx="6397200" cy="756000"/>
          </a:xfrm>
          <a:prstGeom prst="rect">
            <a:avLst/>
          </a:prstGeom>
          <a:noFill/>
        </p:spPr>
        <p:txBody>
          <a:bodyPr wrap="square">
            <a:spAutoFit/>
          </a:bodyPr>
          <a:lstStyle/>
          <a:p>
            <a:pPr>
              <a:defRPr sz="1275"/>
            </a:pPr>
            <a:r>
              <a:t>• Pour l’ensemble des criées du Golfe de Gascogne, en septembre 2026 comparé aux mois de septembre de 2023 à 2025, le nombre d’acheteurs est similaire, le nombre de transactions est similaire. De plus, la concurrence est inchangé, ce qui signifie que le pouvoir de marché des gros acheteurs est inchangée.</a:t>
            </a:r>
          </a:p>
        </p:txBody>
      </p:sp>
    </p:spTree>
    <p:extLst>
      <p:ext uri="{BB962C8B-B14F-4D97-AF65-F5344CB8AC3E}">
        <p14:creationId xmlns:p14="http://schemas.microsoft.com/office/powerpoint/2010/main" val="1032006638"/>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ZoneTexte 1">
            <a:extLst>
              <a:ext uri="{FF2B5EF4-FFF2-40B4-BE49-F238E27FC236}">
                <a16:creationId xmlns:a16="http://schemas.microsoft.com/office/drawing/2014/main" id="{204BEB31-20F5-463B-A2D4-62D6A608FD1C}"/>
              </a:ext>
            </a:extLst>
          </p:cNvPr>
          <p:cNvSpPr txBox="1"/>
          <p:nvPr/>
        </p:nvSpPr>
        <p:spPr>
          <a:xfrm>
            <a:off x="0" y="0"/>
            <a:ext cx="6858000" cy="400110"/>
          </a:xfrm>
          <a:prstGeom prst="rect">
            <a:avLst/>
          </a:prstGeom>
          <a:solidFill>
            <a:schemeClr val="accent1">
              <a:lumMod val="20000"/>
              <a:lumOff val="80000"/>
            </a:schemeClr>
          </a:solidFill>
        </p:spPr>
        <p:txBody>
          <a:bodyPr wrap="square" rtlCol="0">
            <a:spAutoFit/>
          </a:bodyPr>
          <a:lstStyle/>
          <a:p>
            <a:pPr algn="ctr"/>
            <a:endParaRPr lang="fr-FR" sz="2000" b="1" dirty="0"/>
          </a:p>
        </p:txBody>
      </p:sp>
      <p:sp>
        <p:nvSpPr>
          <p:cNvPr id="4" name="Rectangle 3">
            <a:extLst>
              <a:ext uri="{FF2B5EF4-FFF2-40B4-BE49-F238E27FC236}">
                <a16:creationId xmlns:a16="http://schemas.microsoft.com/office/drawing/2014/main" id="{56814005-C483-41B3-94FB-06FD9B1716B3}"/>
              </a:ext>
            </a:extLst>
          </p:cNvPr>
          <p:cNvSpPr/>
          <p:nvPr/>
        </p:nvSpPr>
        <p:spPr>
          <a:xfrm>
            <a:off x="201302" y="2138600"/>
            <a:ext cx="6455391" cy="2959756"/>
          </a:xfrm>
          <a:prstGeom prst="rect">
            <a:avLst/>
          </a:prstGeom>
          <a:solidFill>
            <a:schemeClr val="bg1">
              <a:lumMod val="95000"/>
            </a:schemeClr>
          </a:solidFill>
          <a:ln>
            <a:solidFill>
              <a:schemeClr val="bg2">
                <a:lumMod val="9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5" name="Rectangle 4">
            <a:extLst>
              <a:ext uri="{FF2B5EF4-FFF2-40B4-BE49-F238E27FC236}">
                <a16:creationId xmlns:a16="http://schemas.microsoft.com/office/drawing/2014/main" id="{E7229722-E072-455D-95DE-FFE361A4461F}"/>
              </a:ext>
            </a:extLst>
          </p:cNvPr>
          <p:cNvSpPr/>
          <p:nvPr/>
        </p:nvSpPr>
        <p:spPr>
          <a:xfrm>
            <a:off x="180000" y="6816932"/>
            <a:ext cx="6455391" cy="2514067"/>
          </a:xfrm>
          <a:prstGeom prst="rect">
            <a:avLst/>
          </a:prstGeom>
          <a:solidFill>
            <a:schemeClr val="bg1">
              <a:lumMod val="95000"/>
            </a:schemeClr>
          </a:solidFill>
          <a:ln>
            <a:solidFill>
              <a:schemeClr val="bg2">
                <a:lumMod val="9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pic>
        <p:nvPicPr>
          <p:cNvPr id="6" name="Picture 5" descr="Etat_du_marche_GG_Espèce.png"/>
          <p:cNvPicPr>
            <a:picLocks noChangeAspect="1"/>
          </p:cNvPicPr>
          <p:nvPr/>
        </p:nvPicPr>
        <p:blipFill>
          <a:blip r:embed="rId2"/>
          <a:stretch>
            <a:fillRect/>
          </a:stretch>
        </p:blipFill>
        <p:spPr>
          <a:xfrm>
            <a:off x="1144800" y="475200"/>
            <a:ext cx="4572000" cy="1620000"/>
          </a:xfrm>
          <a:prstGeom prst="rect">
            <a:avLst/>
          </a:prstGeom>
        </p:spPr>
      </p:pic>
      <p:pic>
        <p:nvPicPr>
          <p:cNvPr id="7" name="Picture 6" descr="Caractéristiques_intensité_GG_Espèce.png"/>
          <p:cNvPicPr>
            <a:picLocks noChangeAspect="1"/>
          </p:cNvPicPr>
          <p:nvPr/>
        </p:nvPicPr>
        <p:blipFill>
          <a:blip r:embed="rId3"/>
          <a:stretch>
            <a:fillRect/>
          </a:stretch>
        </p:blipFill>
        <p:spPr>
          <a:xfrm>
            <a:off x="86400" y="5162400"/>
            <a:ext cx="6688799" cy="1620000"/>
          </a:xfrm>
          <a:prstGeom prst="rect">
            <a:avLst/>
          </a:prstGeom>
        </p:spPr>
      </p:pic>
      <p:sp>
        <p:nvSpPr>
          <p:cNvPr id="8" name="TextBox 7"/>
          <p:cNvSpPr txBox="1"/>
          <p:nvPr/>
        </p:nvSpPr>
        <p:spPr>
          <a:xfrm>
            <a:off x="0" y="-288000"/>
            <a:ext cx="6858000" cy="720000"/>
          </a:xfrm>
          <a:prstGeom prst="rect">
            <a:avLst/>
          </a:prstGeom>
          <a:noFill/>
        </p:spPr>
        <p:txBody>
          <a:bodyPr wrap="none">
            <a:spAutoFit/>
          </a:bodyPr>
          <a:lstStyle/>
          <a:p>
            <a:endParaRPr/>
          </a:p>
          <a:p>
            <a:pPr algn="ctr">
              <a:defRPr sz="2267"/>
            </a:pPr>
            <a:r>
              <a:t>Golfe de Gascogne</a:t>
            </a:r>
          </a:p>
        </p:txBody>
      </p:sp>
      <p:sp>
        <p:nvSpPr>
          <p:cNvPr id="9" name="TextBox 8"/>
          <p:cNvSpPr txBox="1"/>
          <p:nvPr/>
        </p:nvSpPr>
        <p:spPr>
          <a:xfrm>
            <a:off x="180000" y="9403200"/>
            <a:ext cx="4647600" cy="1368000"/>
          </a:xfrm>
          <a:prstGeom prst="rect">
            <a:avLst/>
          </a:prstGeom>
          <a:noFill/>
        </p:spPr>
        <p:txBody>
          <a:bodyPr wrap="square">
            <a:spAutoFit/>
          </a:bodyPr>
          <a:lstStyle/>
          <a:p>
            <a:pPr>
              <a:defRPr sz="850"/>
            </a:pPr>
            <a:r>
              <a:t>Note : « = » : variation entre ‒5 et +5% ; « ‒ » variation entre ‒5 et ‒15% ; « + » variation entre 5 et 15% ; « ‒ ‒ » variation entre ‒15 et ‒25%; « + + » variation entre 15 et 25% ; « ‒ ‒ ‒ » variation inférieure à 25% ;« + + + » variation supérieure à 25%.</a:t>
            </a:r>
          </a:p>
        </p:txBody>
      </p:sp>
      <p:sp>
        <p:nvSpPr>
          <p:cNvPr id="10" name="TextBox 9"/>
          <p:cNvSpPr txBox="1"/>
          <p:nvPr/>
        </p:nvSpPr>
        <p:spPr>
          <a:xfrm>
            <a:off x="259200" y="2214000"/>
            <a:ext cx="6397200" cy="756000"/>
          </a:xfrm>
          <a:prstGeom prst="rect">
            <a:avLst/>
          </a:prstGeom>
          <a:noFill/>
        </p:spPr>
        <p:txBody>
          <a:bodyPr wrap="square">
            <a:spAutoFit/>
          </a:bodyPr>
          <a:lstStyle/>
          <a:p>
            <a:pPr>
              <a:defRPr sz="1275"/>
            </a:pPr>
            <a:r>
              <a:t>• Pour la sole de l’ensemble des criées du Golfe de Gascogne, l’instabilité des prix pour le mois de septembre 2026 est un peu plus importante que celle observée en septembre de 2023 à 2025, ce qui signifie que le risque prix des producteurs a légèrement augmenté. Parallèlement, l’instabilité des volumes est moins important, ce qui signifie que le risque d’approvisionnement des acheteurs a diminué.</a:t>
            </a:r>
          </a:p>
        </p:txBody>
      </p:sp>
      <p:sp>
        <p:nvSpPr>
          <p:cNvPr id="11" name="TextBox 10"/>
          <p:cNvSpPr txBox="1"/>
          <p:nvPr/>
        </p:nvSpPr>
        <p:spPr>
          <a:xfrm>
            <a:off x="259200" y="6775200"/>
            <a:ext cx="6397200" cy="756000"/>
          </a:xfrm>
          <a:prstGeom prst="rect">
            <a:avLst/>
          </a:prstGeom>
          <a:noFill/>
        </p:spPr>
        <p:txBody>
          <a:bodyPr wrap="square">
            <a:spAutoFit/>
          </a:bodyPr>
          <a:lstStyle/>
          <a:p>
            <a:pPr>
              <a:defRPr sz="1275"/>
            </a:pPr>
            <a:r>
              <a:t>• Pour la sole de l’ensemble des criées du Golfe de Gascogne, en septembre 2026 comparé aux mois de septembre de 2023 à 2025, le nombre d’acheteurs est similaire, le nombre de transactions est similaire. De plus, la concurrence a légèrement diminué, ce qui signifie que le pouvoir de marché des gros acheteurs a légèrement augmenté.</a:t>
            </a:r>
          </a:p>
        </p:txBody>
      </p:sp>
      <p:sp>
        <p:nvSpPr>
          <p:cNvPr id="12" name="TextBox 11"/>
          <p:cNvSpPr txBox="1"/>
          <p:nvPr/>
        </p:nvSpPr>
        <p:spPr>
          <a:xfrm>
            <a:off x="259200" y="3171600"/>
            <a:ext cx="6397200" cy="756000"/>
          </a:xfrm>
          <a:prstGeom prst="rect">
            <a:avLst/>
          </a:prstGeom>
          <a:noFill/>
        </p:spPr>
        <p:txBody>
          <a:bodyPr wrap="square">
            <a:spAutoFit/>
          </a:bodyPr>
          <a:lstStyle/>
          <a:p>
            <a:pPr>
              <a:defRPr sz="1275"/>
            </a:pPr>
            <a:r>
              <a:t>• Pour le merlu de l’ensemble des criées du Golfe de Gascogne, l’instabilité des prix pour le mois de septembre 2026 est un peu plus importante que celle observée en septembre de 2023 à 2025, ce qui signifie que le risque prix des producteurs a légèrement augmenté. Parallèlement, l’instabilité des volumes est un peu plus important, ce qui signifie que le risque d’approvisionnement des acheteurs a légèrement augmenté.</a:t>
            </a:r>
          </a:p>
        </p:txBody>
      </p:sp>
      <p:sp>
        <p:nvSpPr>
          <p:cNvPr id="13" name="TextBox 12"/>
          <p:cNvSpPr txBox="1"/>
          <p:nvPr/>
        </p:nvSpPr>
        <p:spPr>
          <a:xfrm>
            <a:off x="259200" y="7628400"/>
            <a:ext cx="6397200" cy="756000"/>
          </a:xfrm>
          <a:prstGeom prst="rect">
            <a:avLst/>
          </a:prstGeom>
          <a:noFill/>
        </p:spPr>
        <p:txBody>
          <a:bodyPr wrap="square">
            <a:spAutoFit/>
          </a:bodyPr>
          <a:lstStyle/>
          <a:p>
            <a:pPr>
              <a:defRPr sz="1275"/>
            </a:pPr>
            <a:r>
              <a:t>• Pour le merlu de l’ensemble des criées du Golfe de Gascogne, en septembre 2026 comparé aux mois de septembre de 2023 à 2025, le nombre d’acheteurs est similaire, le nombre de transactions est similaire. De plus, la concurrence a fortement augmenté, ce qui signifie que le pouvoir de marché des gros acheteurs a fortement diminué.</a:t>
            </a:r>
          </a:p>
        </p:txBody>
      </p:sp>
      <p:sp>
        <p:nvSpPr>
          <p:cNvPr id="14" name="TextBox 13"/>
          <p:cNvSpPr txBox="1"/>
          <p:nvPr/>
        </p:nvSpPr>
        <p:spPr>
          <a:xfrm>
            <a:off x="259200" y="4129200"/>
            <a:ext cx="6397200" cy="756000"/>
          </a:xfrm>
          <a:prstGeom prst="rect">
            <a:avLst/>
          </a:prstGeom>
          <a:noFill/>
        </p:spPr>
        <p:txBody>
          <a:bodyPr wrap="square">
            <a:spAutoFit/>
          </a:bodyPr>
          <a:lstStyle/>
          <a:p>
            <a:pPr>
              <a:defRPr sz="1275"/>
            </a:pPr>
            <a:r>
              <a:t>• Pour la baudroie de l’ensemble des criées du Golfe de Gascogne, l’instabilité des prix pour le mois de septembre 2026 est moins importante que celle observée en septembre de 2023 à 2025, ce qui signifie que le risque prix des producteurs a diminué. Parallèlement, l’instabilité des volumes est plus important, ce qui signifie que le risque d’approvisionnement des acheteurs a augmenté.</a:t>
            </a:r>
          </a:p>
        </p:txBody>
      </p:sp>
      <p:sp>
        <p:nvSpPr>
          <p:cNvPr id="15" name="TextBox 14"/>
          <p:cNvSpPr txBox="1"/>
          <p:nvPr/>
        </p:nvSpPr>
        <p:spPr>
          <a:xfrm>
            <a:off x="259200" y="8456400"/>
            <a:ext cx="6397200" cy="756000"/>
          </a:xfrm>
          <a:prstGeom prst="rect">
            <a:avLst/>
          </a:prstGeom>
          <a:noFill/>
        </p:spPr>
        <p:txBody>
          <a:bodyPr wrap="square">
            <a:spAutoFit/>
          </a:bodyPr>
          <a:lstStyle/>
          <a:p>
            <a:pPr>
              <a:defRPr sz="1275"/>
            </a:pPr>
            <a:r>
              <a:t>• Pour la baudroie de l’ensemble des criées du Golfe de Gascogne, en septembre 2026 comparé aux mois de septembre de 2023 à 2025, le nombre d’acheteurs est similaire, le nombre de transactions est un peu moins important. De plus, la concurrence a fortement diminué, ce qui signifie que le pouvoir de marché des gros acheteurs a fortement augmenté.</a:t>
            </a:r>
          </a:p>
        </p:txBody>
      </p:sp>
    </p:spTree>
    <p:extLst>
      <p:ext uri="{BB962C8B-B14F-4D97-AF65-F5344CB8AC3E}">
        <p14:creationId xmlns:p14="http://schemas.microsoft.com/office/powerpoint/2010/main" val="2113172772"/>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ZoneTexte 2">
            <a:extLst>
              <a:ext uri="{FF2B5EF4-FFF2-40B4-BE49-F238E27FC236}">
                <a16:creationId xmlns:a16="http://schemas.microsoft.com/office/drawing/2014/main" id="{BC4710F0-EAEC-4213-96F5-9014FE8FF695}"/>
              </a:ext>
            </a:extLst>
          </p:cNvPr>
          <p:cNvSpPr txBox="1"/>
          <p:nvPr/>
        </p:nvSpPr>
        <p:spPr>
          <a:xfrm>
            <a:off x="0" y="0"/>
            <a:ext cx="6858000" cy="400110"/>
          </a:xfrm>
          <a:prstGeom prst="rect">
            <a:avLst/>
          </a:prstGeom>
          <a:solidFill>
            <a:schemeClr val="accent1">
              <a:lumMod val="20000"/>
              <a:lumOff val="80000"/>
            </a:schemeClr>
          </a:solidFill>
        </p:spPr>
        <p:txBody>
          <a:bodyPr wrap="square" rtlCol="0">
            <a:spAutoFit/>
          </a:bodyPr>
          <a:lstStyle/>
          <a:p>
            <a:pPr algn="ctr"/>
            <a:endParaRPr lang="fr-FR" sz="2000" b="1" dirty="0"/>
          </a:p>
        </p:txBody>
      </p:sp>
      <p:pic>
        <p:nvPicPr>
          <p:cNvPr id="4" name="Image 3">
            <a:extLst>
              <a:ext uri="{FF2B5EF4-FFF2-40B4-BE49-F238E27FC236}">
                <a16:creationId xmlns:a16="http://schemas.microsoft.com/office/drawing/2014/main" id="{37A59D5A-1D62-41C7-B3CD-68F39FBC0D43}"/>
              </a:ext>
            </a:extLst>
          </p:cNvPr>
          <p:cNvPicPr>
            <a:picLocks noChangeAspect="1"/>
          </p:cNvPicPr>
          <p:nvPr/>
        </p:nvPicPr>
        <p:blipFill>
          <a:blip r:embed="rId2">
            <a:extLst>
              <a:ext uri="{96DAC541-7B7A-43D3-8B79-37D633B846F1}">
                <asvg:svgBlip xmlns:asvg="http://schemas.microsoft.com/office/drawing/2016/SVG/main" r:embed="rId3"/>
              </a:ext>
            </a:extLst>
          </a:blip>
          <a:srcRect/>
          <a:stretch/>
        </p:blipFill>
        <p:spPr>
          <a:xfrm>
            <a:off x="199533" y="8359337"/>
            <a:ext cx="2335636" cy="1170385"/>
          </a:xfrm>
          <a:prstGeom prst="rect">
            <a:avLst/>
          </a:prstGeom>
        </p:spPr>
      </p:pic>
      <p:sp>
        <p:nvSpPr>
          <p:cNvPr id="6" name="Rectangle 5">
            <a:extLst>
              <a:ext uri="{FF2B5EF4-FFF2-40B4-BE49-F238E27FC236}">
                <a16:creationId xmlns:a16="http://schemas.microsoft.com/office/drawing/2014/main" id="{0E6F1EE9-3921-49B2-BCC9-C859EB64BD96}"/>
              </a:ext>
            </a:extLst>
          </p:cNvPr>
          <p:cNvSpPr/>
          <p:nvPr/>
        </p:nvSpPr>
        <p:spPr>
          <a:xfrm>
            <a:off x="194400" y="4118960"/>
            <a:ext cx="2342266" cy="3913283"/>
          </a:xfrm>
          <a:prstGeom prst="rect">
            <a:avLst/>
          </a:prstGeom>
          <a:solidFill>
            <a:schemeClr val="bg1">
              <a:lumMod val="95000"/>
            </a:schemeClr>
          </a:solidFill>
          <a:ln>
            <a:solidFill>
              <a:schemeClr val="bg2">
                <a:lumMod val="9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pic>
        <p:nvPicPr>
          <p:cNvPr id="7" name="Picture 6" descr="Resultat 2026_09_Arcachon.png"/>
          <p:cNvPicPr>
            <a:picLocks noChangeAspect="1"/>
          </p:cNvPicPr>
          <p:nvPr/>
        </p:nvPicPr>
        <p:blipFill>
          <a:blip r:embed="rId4"/>
          <a:srcRect t="12000" r="5000" b="5000"/>
          <a:stretch>
            <a:fillRect/>
          </a:stretch>
        </p:blipFill>
        <p:spPr>
          <a:xfrm>
            <a:off x="295200" y="410399"/>
            <a:ext cx="6271200" cy="3420000"/>
          </a:xfrm>
          <a:prstGeom prst="rect">
            <a:avLst/>
          </a:prstGeom>
        </p:spPr>
      </p:pic>
      <p:pic>
        <p:nvPicPr>
          <p:cNvPr id="8" name="Picture 7" descr="Resultat 2026_09_Arcachon_Indices de ventes en valeur.png"/>
          <p:cNvPicPr>
            <a:picLocks noChangeAspect="1"/>
          </p:cNvPicPr>
          <p:nvPr/>
        </p:nvPicPr>
        <p:blipFill>
          <a:blip r:embed="rId5"/>
          <a:srcRect t="12000" r="5000" b="5000"/>
          <a:stretch>
            <a:fillRect/>
          </a:stretch>
        </p:blipFill>
        <p:spPr>
          <a:xfrm>
            <a:off x="2937600" y="3848400"/>
            <a:ext cx="3873600" cy="1980000"/>
          </a:xfrm>
          <a:prstGeom prst="rect">
            <a:avLst/>
          </a:prstGeom>
        </p:spPr>
      </p:pic>
      <p:pic>
        <p:nvPicPr>
          <p:cNvPr id="9" name="Picture 8" descr="Resultat 2026_09_Arcachon_Indices de prix de vente.png"/>
          <p:cNvPicPr>
            <a:picLocks noChangeAspect="1"/>
          </p:cNvPicPr>
          <p:nvPr/>
        </p:nvPicPr>
        <p:blipFill>
          <a:blip r:embed="rId6"/>
          <a:srcRect t="12000" r="5000" b="5000"/>
          <a:stretch>
            <a:fillRect/>
          </a:stretch>
        </p:blipFill>
        <p:spPr>
          <a:xfrm>
            <a:off x="2937600" y="5846399"/>
            <a:ext cx="3873600" cy="1980000"/>
          </a:xfrm>
          <a:prstGeom prst="rect">
            <a:avLst/>
          </a:prstGeom>
        </p:spPr>
      </p:pic>
      <p:pic>
        <p:nvPicPr>
          <p:cNvPr id="10" name="Picture 9" descr="Resultat 2026_09_Arcachon_Indices de ventes en volume.png"/>
          <p:cNvPicPr>
            <a:picLocks noChangeAspect="1"/>
          </p:cNvPicPr>
          <p:nvPr/>
        </p:nvPicPr>
        <p:blipFill>
          <a:blip r:embed="rId7"/>
          <a:srcRect t="12000" r="5000" b="5000"/>
          <a:stretch>
            <a:fillRect/>
          </a:stretch>
        </p:blipFill>
        <p:spPr>
          <a:xfrm>
            <a:off x="2937600" y="7826399"/>
            <a:ext cx="3873600" cy="1980000"/>
          </a:xfrm>
          <a:prstGeom prst="rect">
            <a:avLst/>
          </a:prstGeom>
        </p:spPr>
      </p:pic>
      <p:sp>
        <p:nvSpPr>
          <p:cNvPr id="11" name="TextBox 10"/>
          <p:cNvSpPr txBox="1"/>
          <p:nvPr/>
        </p:nvSpPr>
        <p:spPr>
          <a:xfrm>
            <a:off x="0" y="-288000"/>
            <a:ext cx="6858000" cy="720000"/>
          </a:xfrm>
          <a:prstGeom prst="rect">
            <a:avLst/>
          </a:prstGeom>
          <a:noFill/>
        </p:spPr>
        <p:txBody>
          <a:bodyPr wrap="none">
            <a:spAutoFit/>
          </a:bodyPr>
          <a:lstStyle/>
          <a:p>
            <a:endParaRPr/>
          </a:p>
          <a:p>
            <a:pPr algn="ctr">
              <a:defRPr sz="2267"/>
            </a:pPr>
            <a:r>
              <a:t>Arcachon</a:t>
            </a:r>
          </a:p>
        </p:txBody>
      </p:sp>
      <p:sp>
        <p:nvSpPr>
          <p:cNvPr id="12" name="TextBox 11"/>
          <p:cNvSpPr txBox="1"/>
          <p:nvPr/>
        </p:nvSpPr>
        <p:spPr>
          <a:xfrm>
            <a:off x="687600" y="8445600"/>
            <a:ext cx="1803600" cy="288000"/>
          </a:xfrm>
          <a:prstGeom prst="rect">
            <a:avLst/>
          </a:prstGeom>
          <a:noFill/>
        </p:spPr>
        <p:txBody>
          <a:bodyPr wrap="none">
            <a:spAutoFit/>
          </a:bodyPr>
          <a:lstStyle/>
          <a:p>
            <a:pPr>
              <a:defRPr sz="850"/>
            </a:pPr>
            <a:r>
              <a:t>Indice de prix de vente</a:t>
            </a:r>
          </a:p>
        </p:txBody>
      </p:sp>
      <p:sp>
        <p:nvSpPr>
          <p:cNvPr id="13" name="TextBox 12"/>
          <p:cNvSpPr txBox="1"/>
          <p:nvPr/>
        </p:nvSpPr>
        <p:spPr>
          <a:xfrm>
            <a:off x="687600" y="8632800"/>
            <a:ext cx="1803600" cy="288000"/>
          </a:xfrm>
          <a:prstGeom prst="rect">
            <a:avLst/>
          </a:prstGeom>
          <a:noFill/>
        </p:spPr>
        <p:txBody>
          <a:bodyPr wrap="none">
            <a:spAutoFit/>
          </a:bodyPr>
          <a:lstStyle/>
          <a:p>
            <a:pPr>
              <a:defRPr sz="850"/>
            </a:pPr>
            <a:r>
              <a:t>Indice de ventes en volume</a:t>
            </a:r>
          </a:p>
        </p:txBody>
      </p:sp>
      <p:sp>
        <p:nvSpPr>
          <p:cNvPr id="14" name="TextBox 13"/>
          <p:cNvSpPr txBox="1"/>
          <p:nvPr/>
        </p:nvSpPr>
        <p:spPr>
          <a:xfrm>
            <a:off x="687600" y="8838000"/>
            <a:ext cx="1803600" cy="288000"/>
          </a:xfrm>
          <a:prstGeom prst="rect">
            <a:avLst/>
          </a:prstGeom>
          <a:noFill/>
        </p:spPr>
        <p:txBody>
          <a:bodyPr wrap="none">
            <a:spAutoFit/>
          </a:bodyPr>
          <a:lstStyle/>
          <a:p>
            <a:pPr>
              <a:defRPr sz="850"/>
            </a:pPr>
            <a:r>
              <a:t>Indice de ventes en valeur</a:t>
            </a:r>
          </a:p>
        </p:txBody>
      </p:sp>
      <p:sp>
        <p:nvSpPr>
          <p:cNvPr id="15" name="TextBox 14"/>
          <p:cNvSpPr txBox="1"/>
          <p:nvPr/>
        </p:nvSpPr>
        <p:spPr>
          <a:xfrm>
            <a:off x="687600" y="9021600"/>
            <a:ext cx="1803600" cy="288000"/>
          </a:xfrm>
          <a:prstGeom prst="rect">
            <a:avLst/>
          </a:prstGeom>
          <a:noFill/>
        </p:spPr>
        <p:txBody>
          <a:bodyPr wrap="none">
            <a:spAutoFit/>
          </a:bodyPr>
          <a:lstStyle/>
          <a:p>
            <a:pPr>
              <a:defRPr sz="850"/>
            </a:pPr>
            <a:r>
              <a:t>Indice national</a:t>
            </a:r>
          </a:p>
        </p:txBody>
      </p:sp>
      <p:sp>
        <p:nvSpPr>
          <p:cNvPr id="16" name="TextBox 15"/>
          <p:cNvSpPr txBox="1"/>
          <p:nvPr/>
        </p:nvSpPr>
        <p:spPr>
          <a:xfrm>
            <a:off x="687600" y="9223200"/>
            <a:ext cx="1803600" cy="288000"/>
          </a:xfrm>
          <a:prstGeom prst="rect">
            <a:avLst/>
          </a:prstGeom>
          <a:noFill/>
        </p:spPr>
        <p:txBody>
          <a:bodyPr wrap="none">
            <a:spAutoFit/>
          </a:bodyPr>
          <a:lstStyle/>
          <a:p>
            <a:pPr>
              <a:defRPr sz="850"/>
            </a:pPr>
            <a:r>
              <a:t>Septembre</a:t>
            </a:r>
          </a:p>
        </p:txBody>
      </p:sp>
      <p:sp>
        <p:nvSpPr>
          <p:cNvPr id="17" name="TextBox 16"/>
          <p:cNvSpPr txBox="1"/>
          <p:nvPr/>
        </p:nvSpPr>
        <p:spPr>
          <a:xfrm>
            <a:off x="194400" y="4179600"/>
            <a:ext cx="2343600" cy="1436400"/>
          </a:xfrm>
          <a:prstGeom prst="rect">
            <a:avLst/>
          </a:prstGeom>
          <a:noFill/>
        </p:spPr>
        <p:txBody>
          <a:bodyPr wrap="square">
            <a:spAutoFit/>
          </a:bodyPr>
          <a:lstStyle/>
          <a:p>
            <a:pPr>
              <a:defRPr sz="1275"/>
            </a:pPr>
            <a:r>
              <a:t>• À la fin du mois de septembre 2026, l'indice de ventes en valeur  de la criée d'Arcachon est supérieur à celui de la période de référence (2023).</a:t>
            </a:r>
          </a:p>
        </p:txBody>
      </p:sp>
      <p:sp>
        <p:nvSpPr>
          <p:cNvPr id="18" name="TextBox 17"/>
          <p:cNvSpPr txBox="1"/>
          <p:nvPr/>
        </p:nvSpPr>
        <p:spPr>
          <a:xfrm>
            <a:off x="194400" y="5619600"/>
            <a:ext cx="2343600" cy="1436400"/>
          </a:xfrm>
          <a:prstGeom prst="rect">
            <a:avLst/>
          </a:prstGeom>
          <a:noFill/>
        </p:spPr>
        <p:txBody>
          <a:bodyPr wrap="square">
            <a:spAutoFit/>
          </a:bodyPr>
          <a:lstStyle/>
          <a:p>
            <a:pPr>
              <a:defRPr sz="1275"/>
            </a:pPr>
            <a:r>
              <a:t>• L'indice de prix de ventes est supérieur à celui de la période de référence mais proche de celui de la moyenne nationale.</a:t>
            </a:r>
          </a:p>
        </p:txBody>
      </p:sp>
      <p:sp>
        <p:nvSpPr>
          <p:cNvPr id="19" name="TextBox 18"/>
          <p:cNvSpPr txBox="1"/>
          <p:nvPr/>
        </p:nvSpPr>
        <p:spPr>
          <a:xfrm>
            <a:off x="194400" y="6840000"/>
            <a:ext cx="2343600" cy="1436400"/>
          </a:xfrm>
          <a:prstGeom prst="rect">
            <a:avLst/>
          </a:prstGeom>
          <a:noFill/>
        </p:spPr>
        <p:txBody>
          <a:bodyPr wrap="square">
            <a:spAutoFit/>
          </a:bodyPr>
          <a:lstStyle/>
          <a:p>
            <a:pPr>
              <a:defRPr sz="1275"/>
            </a:pPr>
            <a:r>
              <a:t>• Pour finir, l'indice de ventes en volume est supérieur à ceux de la période de référence et de la moyenne nationale.</a:t>
            </a:r>
          </a:p>
        </p:txBody>
      </p:sp>
    </p:spTree>
    <p:extLst>
      <p:ext uri="{BB962C8B-B14F-4D97-AF65-F5344CB8AC3E}">
        <p14:creationId xmlns:p14="http://schemas.microsoft.com/office/powerpoint/2010/main" val="2315388558"/>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ZoneTexte 1">
            <a:extLst>
              <a:ext uri="{FF2B5EF4-FFF2-40B4-BE49-F238E27FC236}">
                <a16:creationId xmlns:a16="http://schemas.microsoft.com/office/drawing/2014/main" id="{204BEB31-20F5-463B-A2D4-62D6A608FD1C}"/>
              </a:ext>
            </a:extLst>
          </p:cNvPr>
          <p:cNvSpPr txBox="1"/>
          <p:nvPr/>
        </p:nvSpPr>
        <p:spPr>
          <a:xfrm>
            <a:off x="0" y="0"/>
            <a:ext cx="6858000" cy="400110"/>
          </a:xfrm>
          <a:prstGeom prst="rect">
            <a:avLst/>
          </a:prstGeom>
          <a:solidFill>
            <a:schemeClr val="accent1">
              <a:lumMod val="20000"/>
              <a:lumOff val="80000"/>
            </a:schemeClr>
          </a:solidFill>
        </p:spPr>
        <p:txBody>
          <a:bodyPr wrap="square" rtlCol="0">
            <a:spAutoFit/>
          </a:bodyPr>
          <a:lstStyle/>
          <a:p>
            <a:pPr algn="ctr"/>
            <a:endParaRPr lang="fr-FR" sz="2000" b="1" dirty="0"/>
          </a:p>
        </p:txBody>
      </p:sp>
      <p:sp>
        <p:nvSpPr>
          <p:cNvPr id="4" name="Rectangle 3">
            <a:extLst>
              <a:ext uri="{FF2B5EF4-FFF2-40B4-BE49-F238E27FC236}">
                <a16:creationId xmlns:a16="http://schemas.microsoft.com/office/drawing/2014/main" id="{9B1D2FCF-6CCF-4540-AB28-71FBEF948086}"/>
              </a:ext>
            </a:extLst>
          </p:cNvPr>
          <p:cNvSpPr/>
          <p:nvPr/>
        </p:nvSpPr>
        <p:spPr>
          <a:xfrm>
            <a:off x="201304" y="5944548"/>
            <a:ext cx="6455391" cy="2450152"/>
          </a:xfrm>
          <a:prstGeom prst="rect">
            <a:avLst/>
          </a:prstGeom>
          <a:solidFill>
            <a:schemeClr val="bg1">
              <a:lumMod val="95000"/>
            </a:schemeClr>
          </a:solidFill>
          <a:ln>
            <a:solidFill>
              <a:schemeClr val="bg2">
                <a:lumMod val="9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dirty="0"/>
          </a:p>
        </p:txBody>
      </p:sp>
      <p:sp>
        <p:nvSpPr>
          <p:cNvPr id="5" name="Rectangle 4">
            <a:extLst>
              <a:ext uri="{FF2B5EF4-FFF2-40B4-BE49-F238E27FC236}">
                <a16:creationId xmlns:a16="http://schemas.microsoft.com/office/drawing/2014/main" id="{9910C5E8-5936-4F2B-8797-2F8545D0CA49}"/>
              </a:ext>
            </a:extLst>
          </p:cNvPr>
          <p:cNvSpPr/>
          <p:nvPr/>
        </p:nvSpPr>
        <p:spPr>
          <a:xfrm>
            <a:off x="201304" y="2414014"/>
            <a:ext cx="6455391" cy="1445696"/>
          </a:xfrm>
          <a:prstGeom prst="rect">
            <a:avLst/>
          </a:prstGeom>
          <a:solidFill>
            <a:schemeClr val="bg1">
              <a:lumMod val="95000"/>
            </a:schemeClr>
          </a:solidFill>
          <a:ln>
            <a:solidFill>
              <a:schemeClr val="bg2">
                <a:lumMod val="9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pic>
        <p:nvPicPr>
          <p:cNvPr id="6" name="Picture 5" descr="Etat_du_marche_AC.png"/>
          <p:cNvPicPr>
            <a:picLocks noChangeAspect="1"/>
          </p:cNvPicPr>
          <p:nvPr/>
        </p:nvPicPr>
        <p:blipFill>
          <a:blip r:embed="rId2"/>
          <a:srcRect l="1000" t="20000" r="1000" b="25000"/>
          <a:stretch>
            <a:fillRect/>
          </a:stretch>
        </p:blipFill>
        <p:spPr>
          <a:xfrm>
            <a:off x="1058400" y="698400"/>
            <a:ext cx="4572000" cy="1620000"/>
          </a:xfrm>
          <a:prstGeom prst="rect">
            <a:avLst/>
          </a:prstGeom>
        </p:spPr>
      </p:pic>
      <p:pic>
        <p:nvPicPr>
          <p:cNvPr id="7" name="Picture 6" descr="Caractéristiques_intensité_AC.png"/>
          <p:cNvPicPr>
            <a:picLocks noChangeAspect="1"/>
          </p:cNvPicPr>
          <p:nvPr/>
        </p:nvPicPr>
        <p:blipFill>
          <a:blip r:embed="rId3"/>
          <a:srcRect l="1000" t="20000" r="1000" b="20000"/>
          <a:stretch>
            <a:fillRect/>
          </a:stretch>
        </p:blipFill>
        <p:spPr>
          <a:xfrm>
            <a:off x="86400" y="4323600"/>
            <a:ext cx="6688799" cy="1620000"/>
          </a:xfrm>
          <a:prstGeom prst="rect">
            <a:avLst/>
          </a:prstGeom>
        </p:spPr>
      </p:pic>
      <p:sp>
        <p:nvSpPr>
          <p:cNvPr id="8" name="TextBox 7"/>
          <p:cNvSpPr txBox="1"/>
          <p:nvPr/>
        </p:nvSpPr>
        <p:spPr>
          <a:xfrm>
            <a:off x="0" y="-288000"/>
            <a:ext cx="6858000" cy="720000"/>
          </a:xfrm>
          <a:prstGeom prst="rect">
            <a:avLst/>
          </a:prstGeom>
          <a:noFill/>
        </p:spPr>
        <p:txBody>
          <a:bodyPr wrap="none">
            <a:spAutoFit/>
          </a:bodyPr>
          <a:lstStyle/>
          <a:p>
            <a:endParaRPr/>
          </a:p>
          <a:p>
            <a:pPr algn="ctr">
              <a:defRPr sz="2267"/>
            </a:pPr>
            <a:r>
              <a:t>Arcachon</a:t>
            </a:r>
          </a:p>
        </p:txBody>
      </p:sp>
      <p:sp>
        <p:nvSpPr>
          <p:cNvPr id="9" name="TextBox 8"/>
          <p:cNvSpPr txBox="1"/>
          <p:nvPr/>
        </p:nvSpPr>
        <p:spPr>
          <a:xfrm>
            <a:off x="180000" y="9403200"/>
            <a:ext cx="4647600" cy="1368000"/>
          </a:xfrm>
          <a:prstGeom prst="rect">
            <a:avLst/>
          </a:prstGeom>
          <a:noFill/>
        </p:spPr>
        <p:txBody>
          <a:bodyPr wrap="square">
            <a:spAutoFit/>
          </a:bodyPr>
          <a:lstStyle/>
          <a:p>
            <a:pPr>
              <a:defRPr sz="850"/>
            </a:pPr>
            <a:r>
              <a:t>Note : « = » : variation entre ‒5 et +5% ; « ‒ » variation entre ‒5 et ‒15% ; « + » variation entre 5 et 15% ; « ‒ ‒ » variation entre ‒15 et ‒25%; « + + » variation entre 15 et 25% ; « ‒ ‒ ‒ » variation inférieure à 25% ;« + + + » variation supérieure à 25%.</a:t>
            </a:r>
          </a:p>
        </p:txBody>
      </p:sp>
      <p:sp>
        <p:nvSpPr>
          <p:cNvPr id="10" name="TextBox 9"/>
          <p:cNvSpPr txBox="1"/>
          <p:nvPr/>
        </p:nvSpPr>
        <p:spPr>
          <a:xfrm>
            <a:off x="259200" y="2476800"/>
            <a:ext cx="6397200" cy="756000"/>
          </a:xfrm>
          <a:prstGeom prst="rect">
            <a:avLst/>
          </a:prstGeom>
          <a:noFill/>
        </p:spPr>
        <p:txBody>
          <a:bodyPr wrap="square">
            <a:spAutoFit/>
          </a:bodyPr>
          <a:lstStyle/>
          <a:p>
            <a:pPr>
              <a:defRPr sz="1275"/>
            </a:pPr>
            <a:r>
              <a:t>• Pour la criée d'Arcachon, l’instabilité des prix pour le mois de septembre 2026 est un peu moins importante que celle observée en septembre de 2023 à 2025, ce qui signifie que le risque prix des producteurs a légèrement diminué. Parallèlement, l’instabilité des volumes est beaucoup moins important, ce qui signifie que le risque d’approvisionnement des acheteurs a fortement diminué.</a:t>
            </a:r>
          </a:p>
        </p:txBody>
      </p:sp>
      <p:sp>
        <p:nvSpPr>
          <p:cNvPr id="11" name="TextBox 10"/>
          <p:cNvSpPr txBox="1"/>
          <p:nvPr/>
        </p:nvSpPr>
        <p:spPr>
          <a:xfrm>
            <a:off x="259200" y="6840000"/>
            <a:ext cx="6397200" cy="756000"/>
          </a:xfrm>
          <a:prstGeom prst="rect">
            <a:avLst/>
          </a:prstGeom>
          <a:noFill/>
        </p:spPr>
        <p:txBody>
          <a:bodyPr wrap="square">
            <a:spAutoFit/>
          </a:bodyPr>
          <a:lstStyle/>
          <a:p>
            <a:pPr>
              <a:defRPr sz="1275"/>
            </a:pPr>
            <a:r>
              <a:t>• Pour la criée d'Arcachon, en septembre 2026 comparé aux mois de septembre de 2023 à 2025, le nombre d’acheteurs est un peu plus important, le nombre de transactions est plus important. De plus, la concurrence a diminué, ce qui signifie que le pouvoir de marché des gros acheteurs a augmenté.</a:t>
            </a:r>
          </a:p>
        </p:txBody>
      </p:sp>
    </p:spTree>
    <p:extLst>
      <p:ext uri="{BB962C8B-B14F-4D97-AF65-F5344CB8AC3E}">
        <p14:creationId xmlns:p14="http://schemas.microsoft.com/office/powerpoint/2010/main" val="1009310791"/>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ZoneTexte 1">
            <a:extLst>
              <a:ext uri="{FF2B5EF4-FFF2-40B4-BE49-F238E27FC236}">
                <a16:creationId xmlns:a16="http://schemas.microsoft.com/office/drawing/2014/main" id="{204BEB31-20F5-463B-A2D4-62D6A608FD1C}"/>
              </a:ext>
            </a:extLst>
          </p:cNvPr>
          <p:cNvSpPr txBox="1"/>
          <p:nvPr/>
        </p:nvSpPr>
        <p:spPr>
          <a:xfrm>
            <a:off x="0" y="0"/>
            <a:ext cx="6858000" cy="400110"/>
          </a:xfrm>
          <a:prstGeom prst="rect">
            <a:avLst/>
          </a:prstGeom>
          <a:solidFill>
            <a:schemeClr val="accent1">
              <a:lumMod val="20000"/>
              <a:lumOff val="80000"/>
            </a:schemeClr>
          </a:solidFill>
        </p:spPr>
        <p:txBody>
          <a:bodyPr wrap="square" rtlCol="0">
            <a:spAutoFit/>
          </a:bodyPr>
          <a:lstStyle/>
          <a:p>
            <a:pPr algn="ctr"/>
            <a:endParaRPr lang="fr-FR" sz="2000" b="1" dirty="0"/>
          </a:p>
        </p:txBody>
      </p:sp>
      <p:sp>
        <p:nvSpPr>
          <p:cNvPr id="4" name="Rectangle 3">
            <a:extLst>
              <a:ext uri="{FF2B5EF4-FFF2-40B4-BE49-F238E27FC236}">
                <a16:creationId xmlns:a16="http://schemas.microsoft.com/office/drawing/2014/main" id="{56814005-C483-41B3-94FB-06FD9B1716B3}"/>
              </a:ext>
            </a:extLst>
          </p:cNvPr>
          <p:cNvSpPr/>
          <p:nvPr/>
        </p:nvSpPr>
        <p:spPr>
          <a:xfrm>
            <a:off x="201302" y="2138600"/>
            <a:ext cx="6455391" cy="2959756"/>
          </a:xfrm>
          <a:prstGeom prst="rect">
            <a:avLst/>
          </a:prstGeom>
          <a:solidFill>
            <a:schemeClr val="bg1">
              <a:lumMod val="95000"/>
            </a:schemeClr>
          </a:solidFill>
          <a:ln>
            <a:solidFill>
              <a:schemeClr val="bg2">
                <a:lumMod val="9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5" name="Rectangle 4">
            <a:extLst>
              <a:ext uri="{FF2B5EF4-FFF2-40B4-BE49-F238E27FC236}">
                <a16:creationId xmlns:a16="http://schemas.microsoft.com/office/drawing/2014/main" id="{E7229722-E072-455D-95DE-FFE361A4461F}"/>
              </a:ext>
            </a:extLst>
          </p:cNvPr>
          <p:cNvSpPr/>
          <p:nvPr/>
        </p:nvSpPr>
        <p:spPr>
          <a:xfrm>
            <a:off x="180000" y="6816932"/>
            <a:ext cx="6455391" cy="2514067"/>
          </a:xfrm>
          <a:prstGeom prst="rect">
            <a:avLst/>
          </a:prstGeom>
          <a:solidFill>
            <a:schemeClr val="bg1">
              <a:lumMod val="95000"/>
            </a:schemeClr>
          </a:solidFill>
          <a:ln>
            <a:solidFill>
              <a:schemeClr val="bg2">
                <a:lumMod val="9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pic>
        <p:nvPicPr>
          <p:cNvPr id="6" name="Picture 5" descr="Etat_du_marche_AC_Espèce.png"/>
          <p:cNvPicPr>
            <a:picLocks noChangeAspect="1"/>
          </p:cNvPicPr>
          <p:nvPr/>
        </p:nvPicPr>
        <p:blipFill>
          <a:blip r:embed="rId2"/>
          <a:stretch>
            <a:fillRect/>
          </a:stretch>
        </p:blipFill>
        <p:spPr>
          <a:xfrm>
            <a:off x="1144800" y="475200"/>
            <a:ext cx="4572000" cy="1620000"/>
          </a:xfrm>
          <a:prstGeom prst="rect">
            <a:avLst/>
          </a:prstGeom>
        </p:spPr>
      </p:pic>
      <p:pic>
        <p:nvPicPr>
          <p:cNvPr id="7" name="Picture 6" descr="Caractéristiques_intensité_AC_Espèce.png"/>
          <p:cNvPicPr>
            <a:picLocks noChangeAspect="1"/>
          </p:cNvPicPr>
          <p:nvPr/>
        </p:nvPicPr>
        <p:blipFill>
          <a:blip r:embed="rId3"/>
          <a:stretch>
            <a:fillRect/>
          </a:stretch>
        </p:blipFill>
        <p:spPr>
          <a:xfrm>
            <a:off x="86400" y="5162400"/>
            <a:ext cx="6688799" cy="1620000"/>
          </a:xfrm>
          <a:prstGeom prst="rect">
            <a:avLst/>
          </a:prstGeom>
        </p:spPr>
      </p:pic>
      <p:sp>
        <p:nvSpPr>
          <p:cNvPr id="8" name="TextBox 7"/>
          <p:cNvSpPr txBox="1"/>
          <p:nvPr/>
        </p:nvSpPr>
        <p:spPr>
          <a:xfrm>
            <a:off x="0" y="-288000"/>
            <a:ext cx="6858000" cy="720000"/>
          </a:xfrm>
          <a:prstGeom prst="rect">
            <a:avLst/>
          </a:prstGeom>
          <a:noFill/>
        </p:spPr>
        <p:txBody>
          <a:bodyPr wrap="none">
            <a:spAutoFit/>
          </a:bodyPr>
          <a:lstStyle/>
          <a:p>
            <a:endParaRPr/>
          </a:p>
          <a:p>
            <a:pPr algn="ctr">
              <a:defRPr sz="2267"/>
            </a:pPr>
            <a:r>
              <a:t>Arcachon</a:t>
            </a:r>
          </a:p>
        </p:txBody>
      </p:sp>
      <p:sp>
        <p:nvSpPr>
          <p:cNvPr id="9" name="TextBox 8"/>
          <p:cNvSpPr txBox="1"/>
          <p:nvPr/>
        </p:nvSpPr>
        <p:spPr>
          <a:xfrm>
            <a:off x="180000" y="9403200"/>
            <a:ext cx="4647600" cy="1368000"/>
          </a:xfrm>
          <a:prstGeom prst="rect">
            <a:avLst/>
          </a:prstGeom>
          <a:noFill/>
        </p:spPr>
        <p:txBody>
          <a:bodyPr wrap="square">
            <a:spAutoFit/>
          </a:bodyPr>
          <a:lstStyle/>
          <a:p>
            <a:pPr>
              <a:defRPr sz="850"/>
            </a:pPr>
            <a:r>
              <a:t>Note : « = » : variation entre ‒5 et +5% ; « ‒ » variation entre ‒5 et ‒15% ; « + » variation entre 5 et 15% ; « ‒ ‒ » variation entre ‒15 et ‒25%; « + + » variation entre 15 et 25% ; « ‒ ‒ ‒ » variation inférieure à 25% ;« + + + » variation supérieure à 25%.</a:t>
            </a:r>
          </a:p>
        </p:txBody>
      </p:sp>
      <p:sp>
        <p:nvSpPr>
          <p:cNvPr id="10" name="TextBox 9"/>
          <p:cNvSpPr txBox="1"/>
          <p:nvPr/>
        </p:nvSpPr>
        <p:spPr>
          <a:xfrm>
            <a:off x="259200" y="2214000"/>
            <a:ext cx="6397200" cy="756000"/>
          </a:xfrm>
          <a:prstGeom prst="rect">
            <a:avLst/>
          </a:prstGeom>
          <a:noFill/>
        </p:spPr>
        <p:txBody>
          <a:bodyPr wrap="square">
            <a:spAutoFit/>
          </a:bodyPr>
          <a:lstStyle/>
          <a:p>
            <a:pPr>
              <a:defRPr sz="1275"/>
            </a:pPr>
            <a:r>
              <a:t>• Pour la sole de la criée d'Arcachon, l’instabilité des prix pour le mois de septembre 2026 est plus importante que celle observée en septembre de 2023 à 2025, ce qui signifie que le risque prix des producteurs a augmenté. Parallèlement, l’instabilité des volumes est beaucoup moins important, ce qui signifie que le risque d’approvisionnement des acheteurs a fortement diminué.</a:t>
            </a:r>
          </a:p>
        </p:txBody>
      </p:sp>
      <p:sp>
        <p:nvSpPr>
          <p:cNvPr id="11" name="TextBox 10"/>
          <p:cNvSpPr txBox="1"/>
          <p:nvPr/>
        </p:nvSpPr>
        <p:spPr>
          <a:xfrm>
            <a:off x="259200" y="6775200"/>
            <a:ext cx="6397200" cy="756000"/>
          </a:xfrm>
          <a:prstGeom prst="rect">
            <a:avLst/>
          </a:prstGeom>
          <a:noFill/>
        </p:spPr>
        <p:txBody>
          <a:bodyPr wrap="square">
            <a:spAutoFit/>
          </a:bodyPr>
          <a:lstStyle/>
          <a:p>
            <a:pPr>
              <a:defRPr sz="1275"/>
            </a:pPr>
            <a:r>
              <a:t>• Pour la sole de la criée d'Arcachon, en septembre 2026 comparé aux mois de septembre de 2023 à 2025, le nombre d’acheteurs est plus important, le nombre de transactions est beaucoup plus important. De plus, la concurrence a légèrement diminué, ce qui signifie que le pouvoir de marché des gros acheteurs a légèrement augmenté.</a:t>
            </a:r>
          </a:p>
        </p:txBody>
      </p:sp>
      <p:sp>
        <p:nvSpPr>
          <p:cNvPr id="12" name="TextBox 11"/>
          <p:cNvSpPr txBox="1"/>
          <p:nvPr/>
        </p:nvSpPr>
        <p:spPr>
          <a:xfrm>
            <a:off x="259200" y="3171600"/>
            <a:ext cx="6397200" cy="756000"/>
          </a:xfrm>
          <a:prstGeom prst="rect">
            <a:avLst/>
          </a:prstGeom>
          <a:noFill/>
        </p:spPr>
        <p:txBody>
          <a:bodyPr wrap="square">
            <a:spAutoFit/>
          </a:bodyPr>
          <a:lstStyle/>
          <a:p>
            <a:pPr>
              <a:defRPr sz="1275"/>
            </a:pPr>
            <a:r>
              <a:t>• Pour la dorade royale de la criée d'Arcachon, l’instabilité des prix pour le mois de septembre 2026 est un peu moins importante que celle observée en septembre de 2023 à 2025, ce qui signifie que le risque prix des producteurs a légèrement diminué. Parallèlement, l’instabilité des volumes est moins important, ce qui signifie que le risque d’approvisionnement des acheteurs a diminué.</a:t>
            </a:r>
          </a:p>
        </p:txBody>
      </p:sp>
      <p:sp>
        <p:nvSpPr>
          <p:cNvPr id="13" name="TextBox 12"/>
          <p:cNvSpPr txBox="1"/>
          <p:nvPr/>
        </p:nvSpPr>
        <p:spPr>
          <a:xfrm>
            <a:off x="259200" y="7628400"/>
            <a:ext cx="6397200" cy="756000"/>
          </a:xfrm>
          <a:prstGeom prst="rect">
            <a:avLst/>
          </a:prstGeom>
          <a:noFill/>
        </p:spPr>
        <p:txBody>
          <a:bodyPr wrap="square">
            <a:spAutoFit/>
          </a:bodyPr>
          <a:lstStyle/>
          <a:p>
            <a:pPr>
              <a:defRPr sz="1275"/>
            </a:pPr>
            <a:r>
              <a:t>• Pour la dorade royale de la criée d'Arcachon, en septembre 2026 comparé aux mois de septembre de 2023 à 2025, le nombre d’acheteurs est beaucoup plus important, le nombre de transactions est beaucoup plus important. De plus, la concurrence a diminué, ce qui signifie que le pouvoir de marché des gros acheteurs a augmenté.</a:t>
            </a:r>
          </a:p>
        </p:txBody>
      </p:sp>
      <p:sp>
        <p:nvSpPr>
          <p:cNvPr id="14" name="TextBox 13"/>
          <p:cNvSpPr txBox="1"/>
          <p:nvPr/>
        </p:nvSpPr>
        <p:spPr>
          <a:xfrm>
            <a:off x="259200" y="4129200"/>
            <a:ext cx="6397200" cy="756000"/>
          </a:xfrm>
          <a:prstGeom prst="rect">
            <a:avLst/>
          </a:prstGeom>
          <a:noFill/>
        </p:spPr>
        <p:txBody>
          <a:bodyPr wrap="square">
            <a:spAutoFit/>
          </a:bodyPr>
          <a:lstStyle/>
          <a:p>
            <a:pPr>
              <a:defRPr sz="1275"/>
            </a:pPr>
            <a:r>
              <a:t>• Pour le maigre commun de la criée d'Arcachon, l’instabilité des prix pour le mois de septembre 2026 est beaucoup moins importante que celle observée en septembre de 2023 à 2025, ce qui signifie que le risque prix des producteurs a fortement diminué. Parallèlement, l’instabilité des volumes est beaucoup moins important, ce qui signifie que le risque d’approvisionnement des acheteurs a fortement diminué.</a:t>
            </a:r>
          </a:p>
        </p:txBody>
      </p:sp>
      <p:sp>
        <p:nvSpPr>
          <p:cNvPr id="15" name="TextBox 14"/>
          <p:cNvSpPr txBox="1"/>
          <p:nvPr/>
        </p:nvSpPr>
        <p:spPr>
          <a:xfrm>
            <a:off x="259200" y="8456400"/>
            <a:ext cx="6397200" cy="756000"/>
          </a:xfrm>
          <a:prstGeom prst="rect">
            <a:avLst/>
          </a:prstGeom>
          <a:noFill/>
        </p:spPr>
        <p:txBody>
          <a:bodyPr wrap="square">
            <a:spAutoFit/>
          </a:bodyPr>
          <a:lstStyle/>
          <a:p>
            <a:pPr>
              <a:defRPr sz="1275"/>
            </a:pPr>
            <a:r>
              <a:t>• Pour le maigre commun de la criée d'Arcachon, en septembre 2026 comparé aux mois de septembre de 2023 à 2025, le nombre d’acheteurs est beaucoup plus important, le nombre de transactions est beaucoup plus important. De plus, la concurrence a fortement diminué, ce qui signifie que le pouvoir de marché des gros acheteurs a fortement augmenté.</a:t>
            </a:r>
          </a:p>
        </p:txBody>
      </p:sp>
    </p:spTree>
    <p:extLst>
      <p:ext uri="{BB962C8B-B14F-4D97-AF65-F5344CB8AC3E}">
        <p14:creationId xmlns:p14="http://schemas.microsoft.com/office/powerpoint/2010/main" val="89117210"/>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ZoneTexte 2">
            <a:extLst>
              <a:ext uri="{FF2B5EF4-FFF2-40B4-BE49-F238E27FC236}">
                <a16:creationId xmlns:a16="http://schemas.microsoft.com/office/drawing/2014/main" id="{BC4710F0-EAEC-4213-96F5-9014FE8FF695}"/>
              </a:ext>
            </a:extLst>
          </p:cNvPr>
          <p:cNvSpPr txBox="1"/>
          <p:nvPr/>
        </p:nvSpPr>
        <p:spPr>
          <a:xfrm>
            <a:off x="0" y="0"/>
            <a:ext cx="6858000" cy="400110"/>
          </a:xfrm>
          <a:prstGeom prst="rect">
            <a:avLst/>
          </a:prstGeom>
          <a:solidFill>
            <a:schemeClr val="accent1">
              <a:lumMod val="20000"/>
              <a:lumOff val="80000"/>
            </a:schemeClr>
          </a:solidFill>
        </p:spPr>
        <p:txBody>
          <a:bodyPr wrap="square" rtlCol="0">
            <a:spAutoFit/>
          </a:bodyPr>
          <a:lstStyle/>
          <a:p>
            <a:pPr algn="ctr"/>
            <a:endParaRPr lang="fr-FR" sz="2000" b="1" dirty="0"/>
          </a:p>
        </p:txBody>
      </p:sp>
      <p:pic>
        <p:nvPicPr>
          <p:cNvPr id="4" name="Image 3">
            <a:extLst>
              <a:ext uri="{FF2B5EF4-FFF2-40B4-BE49-F238E27FC236}">
                <a16:creationId xmlns:a16="http://schemas.microsoft.com/office/drawing/2014/main" id="{37A59D5A-1D62-41C7-B3CD-68F39FBC0D43}"/>
              </a:ext>
            </a:extLst>
          </p:cNvPr>
          <p:cNvPicPr>
            <a:picLocks noChangeAspect="1"/>
          </p:cNvPicPr>
          <p:nvPr/>
        </p:nvPicPr>
        <p:blipFill>
          <a:blip r:embed="rId2">
            <a:extLst>
              <a:ext uri="{96DAC541-7B7A-43D3-8B79-37D633B846F1}">
                <asvg:svgBlip xmlns:asvg="http://schemas.microsoft.com/office/drawing/2016/SVG/main" r:embed="rId3"/>
              </a:ext>
            </a:extLst>
          </a:blip>
          <a:srcRect/>
          <a:stretch/>
        </p:blipFill>
        <p:spPr>
          <a:xfrm>
            <a:off x="199533" y="8359337"/>
            <a:ext cx="2335636" cy="1170385"/>
          </a:xfrm>
          <a:prstGeom prst="rect">
            <a:avLst/>
          </a:prstGeom>
        </p:spPr>
      </p:pic>
      <p:sp>
        <p:nvSpPr>
          <p:cNvPr id="6" name="Rectangle 5">
            <a:extLst>
              <a:ext uri="{FF2B5EF4-FFF2-40B4-BE49-F238E27FC236}">
                <a16:creationId xmlns:a16="http://schemas.microsoft.com/office/drawing/2014/main" id="{0E6F1EE9-3921-49B2-BCC9-C859EB64BD96}"/>
              </a:ext>
            </a:extLst>
          </p:cNvPr>
          <p:cNvSpPr/>
          <p:nvPr/>
        </p:nvSpPr>
        <p:spPr>
          <a:xfrm>
            <a:off x="194400" y="4118960"/>
            <a:ext cx="2342266" cy="3913283"/>
          </a:xfrm>
          <a:prstGeom prst="rect">
            <a:avLst/>
          </a:prstGeom>
          <a:solidFill>
            <a:schemeClr val="bg1">
              <a:lumMod val="95000"/>
            </a:schemeClr>
          </a:solidFill>
          <a:ln>
            <a:solidFill>
              <a:schemeClr val="bg2">
                <a:lumMod val="9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pic>
        <p:nvPicPr>
          <p:cNvPr id="7" name="Picture 6" descr="Resultat 2026_09_Audierne.png"/>
          <p:cNvPicPr>
            <a:picLocks noChangeAspect="1"/>
          </p:cNvPicPr>
          <p:nvPr/>
        </p:nvPicPr>
        <p:blipFill>
          <a:blip r:embed="rId4"/>
          <a:srcRect t="12000" r="5000" b="5000"/>
          <a:stretch>
            <a:fillRect/>
          </a:stretch>
        </p:blipFill>
        <p:spPr>
          <a:xfrm>
            <a:off x="295200" y="410399"/>
            <a:ext cx="6271200" cy="3420000"/>
          </a:xfrm>
          <a:prstGeom prst="rect">
            <a:avLst/>
          </a:prstGeom>
        </p:spPr>
      </p:pic>
      <p:pic>
        <p:nvPicPr>
          <p:cNvPr id="8" name="Picture 7" descr="Resultat 2026_09_Audierne_Indices de ventes en valeur.png"/>
          <p:cNvPicPr>
            <a:picLocks noChangeAspect="1"/>
          </p:cNvPicPr>
          <p:nvPr/>
        </p:nvPicPr>
        <p:blipFill>
          <a:blip r:embed="rId5"/>
          <a:srcRect t="12000" r="5000" b="5000"/>
          <a:stretch>
            <a:fillRect/>
          </a:stretch>
        </p:blipFill>
        <p:spPr>
          <a:xfrm>
            <a:off x="2937600" y="3848400"/>
            <a:ext cx="3873600" cy="1980000"/>
          </a:xfrm>
          <a:prstGeom prst="rect">
            <a:avLst/>
          </a:prstGeom>
        </p:spPr>
      </p:pic>
      <p:pic>
        <p:nvPicPr>
          <p:cNvPr id="9" name="Picture 8" descr="Resultat 2026_09_Audierne_Indices de prix de vente.png"/>
          <p:cNvPicPr>
            <a:picLocks noChangeAspect="1"/>
          </p:cNvPicPr>
          <p:nvPr/>
        </p:nvPicPr>
        <p:blipFill>
          <a:blip r:embed="rId6"/>
          <a:srcRect t="12000" r="5000" b="5000"/>
          <a:stretch>
            <a:fillRect/>
          </a:stretch>
        </p:blipFill>
        <p:spPr>
          <a:xfrm>
            <a:off x="2937600" y="5846399"/>
            <a:ext cx="3873600" cy="1980000"/>
          </a:xfrm>
          <a:prstGeom prst="rect">
            <a:avLst/>
          </a:prstGeom>
        </p:spPr>
      </p:pic>
      <p:pic>
        <p:nvPicPr>
          <p:cNvPr id="10" name="Picture 9" descr="Resultat 2026_09_Audierne_Indices de ventes en volume.png"/>
          <p:cNvPicPr>
            <a:picLocks noChangeAspect="1"/>
          </p:cNvPicPr>
          <p:nvPr/>
        </p:nvPicPr>
        <p:blipFill>
          <a:blip r:embed="rId7"/>
          <a:srcRect t="12000" r="5000" b="5000"/>
          <a:stretch>
            <a:fillRect/>
          </a:stretch>
        </p:blipFill>
        <p:spPr>
          <a:xfrm>
            <a:off x="2937600" y="7826399"/>
            <a:ext cx="3873600" cy="1980000"/>
          </a:xfrm>
          <a:prstGeom prst="rect">
            <a:avLst/>
          </a:prstGeom>
        </p:spPr>
      </p:pic>
      <p:sp>
        <p:nvSpPr>
          <p:cNvPr id="11" name="TextBox 10"/>
          <p:cNvSpPr txBox="1"/>
          <p:nvPr/>
        </p:nvSpPr>
        <p:spPr>
          <a:xfrm>
            <a:off x="0" y="-288000"/>
            <a:ext cx="6858000" cy="720000"/>
          </a:xfrm>
          <a:prstGeom prst="rect">
            <a:avLst/>
          </a:prstGeom>
          <a:noFill/>
        </p:spPr>
        <p:txBody>
          <a:bodyPr wrap="none">
            <a:spAutoFit/>
          </a:bodyPr>
          <a:lstStyle/>
          <a:p>
            <a:endParaRPr/>
          </a:p>
          <a:p>
            <a:pPr algn="ctr">
              <a:defRPr sz="2267"/>
            </a:pPr>
            <a:r>
              <a:t>Audierne</a:t>
            </a:r>
          </a:p>
        </p:txBody>
      </p:sp>
      <p:sp>
        <p:nvSpPr>
          <p:cNvPr id="12" name="TextBox 11"/>
          <p:cNvSpPr txBox="1"/>
          <p:nvPr/>
        </p:nvSpPr>
        <p:spPr>
          <a:xfrm>
            <a:off x="687600" y="8445600"/>
            <a:ext cx="1803600" cy="288000"/>
          </a:xfrm>
          <a:prstGeom prst="rect">
            <a:avLst/>
          </a:prstGeom>
          <a:noFill/>
        </p:spPr>
        <p:txBody>
          <a:bodyPr wrap="none">
            <a:spAutoFit/>
          </a:bodyPr>
          <a:lstStyle/>
          <a:p>
            <a:pPr>
              <a:defRPr sz="850"/>
            </a:pPr>
            <a:r>
              <a:t>Indice de prix de vente</a:t>
            </a:r>
          </a:p>
        </p:txBody>
      </p:sp>
      <p:sp>
        <p:nvSpPr>
          <p:cNvPr id="13" name="TextBox 12"/>
          <p:cNvSpPr txBox="1"/>
          <p:nvPr/>
        </p:nvSpPr>
        <p:spPr>
          <a:xfrm>
            <a:off x="687600" y="8632800"/>
            <a:ext cx="1803600" cy="288000"/>
          </a:xfrm>
          <a:prstGeom prst="rect">
            <a:avLst/>
          </a:prstGeom>
          <a:noFill/>
        </p:spPr>
        <p:txBody>
          <a:bodyPr wrap="none">
            <a:spAutoFit/>
          </a:bodyPr>
          <a:lstStyle/>
          <a:p>
            <a:pPr>
              <a:defRPr sz="850"/>
            </a:pPr>
            <a:r>
              <a:t>Indice de ventes en volume</a:t>
            </a:r>
          </a:p>
        </p:txBody>
      </p:sp>
      <p:sp>
        <p:nvSpPr>
          <p:cNvPr id="14" name="TextBox 13"/>
          <p:cNvSpPr txBox="1"/>
          <p:nvPr/>
        </p:nvSpPr>
        <p:spPr>
          <a:xfrm>
            <a:off x="687600" y="8838000"/>
            <a:ext cx="1803600" cy="288000"/>
          </a:xfrm>
          <a:prstGeom prst="rect">
            <a:avLst/>
          </a:prstGeom>
          <a:noFill/>
        </p:spPr>
        <p:txBody>
          <a:bodyPr wrap="none">
            <a:spAutoFit/>
          </a:bodyPr>
          <a:lstStyle/>
          <a:p>
            <a:pPr>
              <a:defRPr sz="850"/>
            </a:pPr>
            <a:r>
              <a:t>Indice de ventes en valeur</a:t>
            </a:r>
          </a:p>
        </p:txBody>
      </p:sp>
      <p:sp>
        <p:nvSpPr>
          <p:cNvPr id="15" name="TextBox 14"/>
          <p:cNvSpPr txBox="1"/>
          <p:nvPr/>
        </p:nvSpPr>
        <p:spPr>
          <a:xfrm>
            <a:off x="687600" y="9021600"/>
            <a:ext cx="1803600" cy="288000"/>
          </a:xfrm>
          <a:prstGeom prst="rect">
            <a:avLst/>
          </a:prstGeom>
          <a:noFill/>
        </p:spPr>
        <p:txBody>
          <a:bodyPr wrap="none">
            <a:spAutoFit/>
          </a:bodyPr>
          <a:lstStyle/>
          <a:p>
            <a:pPr>
              <a:defRPr sz="850"/>
            </a:pPr>
            <a:r>
              <a:t>Indice national</a:t>
            </a:r>
          </a:p>
        </p:txBody>
      </p:sp>
      <p:sp>
        <p:nvSpPr>
          <p:cNvPr id="16" name="TextBox 15"/>
          <p:cNvSpPr txBox="1"/>
          <p:nvPr/>
        </p:nvSpPr>
        <p:spPr>
          <a:xfrm>
            <a:off x="687600" y="9223200"/>
            <a:ext cx="1803600" cy="288000"/>
          </a:xfrm>
          <a:prstGeom prst="rect">
            <a:avLst/>
          </a:prstGeom>
          <a:noFill/>
        </p:spPr>
        <p:txBody>
          <a:bodyPr wrap="none">
            <a:spAutoFit/>
          </a:bodyPr>
          <a:lstStyle/>
          <a:p>
            <a:pPr>
              <a:defRPr sz="850"/>
            </a:pPr>
            <a:r>
              <a:t>Septembre</a:t>
            </a:r>
          </a:p>
        </p:txBody>
      </p:sp>
      <p:sp>
        <p:nvSpPr>
          <p:cNvPr id="17" name="TextBox 16"/>
          <p:cNvSpPr txBox="1"/>
          <p:nvPr/>
        </p:nvSpPr>
        <p:spPr>
          <a:xfrm>
            <a:off x="194400" y="4179600"/>
            <a:ext cx="2343600" cy="1436400"/>
          </a:xfrm>
          <a:prstGeom prst="rect">
            <a:avLst/>
          </a:prstGeom>
          <a:noFill/>
        </p:spPr>
        <p:txBody>
          <a:bodyPr wrap="square">
            <a:spAutoFit/>
          </a:bodyPr>
          <a:lstStyle/>
          <a:p>
            <a:pPr>
              <a:defRPr sz="1275"/>
            </a:pPr>
            <a:r>
              <a:t>• À la fin du mois de septembre 2026, l'indice de ventes en valeur  de la criée d'Audierne est supérieur à celui de la période de référence (2023).</a:t>
            </a:r>
          </a:p>
        </p:txBody>
      </p:sp>
      <p:sp>
        <p:nvSpPr>
          <p:cNvPr id="18" name="TextBox 17"/>
          <p:cNvSpPr txBox="1"/>
          <p:nvPr/>
        </p:nvSpPr>
        <p:spPr>
          <a:xfrm>
            <a:off x="194400" y="5619600"/>
            <a:ext cx="2343600" cy="1436400"/>
          </a:xfrm>
          <a:prstGeom prst="rect">
            <a:avLst/>
          </a:prstGeom>
          <a:noFill/>
        </p:spPr>
        <p:txBody>
          <a:bodyPr wrap="square">
            <a:spAutoFit/>
          </a:bodyPr>
          <a:lstStyle/>
          <a:p>
            <a:pPr>
              <a:defRPr sz="1275"/>
            </a:pPr>
            <a:r>
              <a:t>• L'indice de prix de ventes est supérieur à celui de la période de référence mais proche de celui de la moyenne nationale.</a:t>
            </a:r>
          </a:p>
        </p:txBody>
      </p:sp>
      <p:sp>
        <p:nvSpPr>
          <p:cNvPr id="19" name="TextBox 18"/>
          <p:cNvSpPr txBox="1"/>
          <p:nvPr/>
        </p:nvSpPr>
        <p:spPr>
          <a:xfrm>
            <a:off x="194400" y="6840000"/>
            <a:ext cx="2343600" cy="1436400"/>
          </a:xfrm>
          <a:prstGeom prst="rect">
            <a:avLst/>
          </a:prstGeom>
          <a:noFill/>
        </p:spPr>
        <p:txBody>
          <a:bodyPr wrap="square">
            <a:spAutoFit/>
          </a:bodyPr>
          <a:lstStyle/>
          <a:p>
            <a:pPr>
              <a:defRPr sz="1275"/>
            </a:pPr>
            <a:r>
              <a:t>• Pour finir, l'indice de ventes en volume est supérieur à ceux de la période de référence et de la moyenne nationale.</a:t>
            </a:r>
          </a:p>
        </p:txBody>
      </p:sp>
    </p:spTree>
    <p:extLst>
      <p:ext uri="{BB962C8B-B14F-4D97-AF65-F5344CB8AC3E}">
        <p14:creationId xmlns:p14="http://schemas.microsoft.com/office/powerpoint/2010/main" val="4129321392"/>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ZoneTexte 1">
            <a:extLst>
              <a:ext uri="{FF2B5EF4-FFF2-40B4-BE49-F238E27FC236}">
                <a16:creationId xmlns:a16="http://schemas.microsoft.com/office/drawing/2014/main" id="{204BEB31-20F5-463B-A2D4-62D6A608FD1C}"/>
              </a:ext>
            </a:extLst>
          </p:cNvPr>
          <p:cNvSpPr txBox="1"/>
          <p:nvPr/>
        </p:nvSpPr>
        <p:spPr>
          <a:xfrm>
            <a:off x="0" y="0"/>
            <a:ext cx="6858000" cy="400110"/>
          </a:xfrm>
          <a:prstGeom prst="rect">
            <a:avLst/>
          </a:prstGeom>
          <a:solidFill>
            <a:schemeClr val="accent1">
              <a:lumMod val="20000"/>
              <a:lumOff val="80000"/>
            </a:schemeClr>
          </a:solidFill>
        </p:spPr>
        <p:txBody>
          <a:bodyPr wrap="square" rtlCol="0">
            <a:spAutoFit/>
          </a:bodyPr>
          <a:lstStyle/>
          <a:p>
            <a:pPr algn="ctr"/>
            <a:endParaRPr lang="fr-FR" sz="2000" b="1" dirty="0"/>
          </a:p>
        </p:txBody>
      </p:sp>
      <p:sp>
        <p:nvSpPr>
          <p:cNvPr id="4" name="Rectangle 3">
            <a:extLst>
              <a:ext uri="{FF2B5EF4-FFF2-40B4-BE49-F238E27FC236}">
                <a16:creationId xmlns:a16="http://schemas.microsoft.com/office/drawing/2014/main" id="{9B1D2FCF-6CCF-4540-AB28-71FBEF948086}"/>
              </a:ext>
            </a:extLst>
          </p:cNvPr>
          <p:cNvSpPr/>
          <p:nvPr/>
        </p:nvSpPr>
        <p:spPr>
          <a:xfrm>
            <a:off x="201304" y="5944548"/>
            <a:ext cx="6455391" cy="2450152"/>
          </a:xfrm>
          <a:prstGeom prst="rect">
            <a:avLst/>
          </a:prstGeom>
          <a:solidFill>
            <a:schemeClr val="bg1">
              <a:lumMod val="95000"/>
            </a:schemeClr>
          </a:solidFill>
          <a:ln>
            <a:solidFill>
              <a:schemeClr val="bg2">
                <a:lumMod val="9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dirty="0"/>
          </a:p>
        </p:txBody>
      </p:sp>
      <p:sp>
        <p:nvSpPr>
          <p:cNvPr id="5" name="Rectangle 4">
            <a:extLst>
              <a:ext uri="{FF2B5EF4-FFF2-40B4-BE49-F238E27FC236}">
                <a16:creationId xmlns:a16="http://schemas.microsoft.com/office/drawing/2014/main" id="{9910C5E8-5936-4F2B-8797-2F8545D0CA49}"/>
              </a:ext>
            </a:extLst>
          </p:cNvPr>
          <p:cNvSpPr/>
          <p:nvPr/>
        </p:nvSpPr>
        <p:spPr>
          <a:xfrm>
            <a:off x="201304" y="2414014"/>
            <a:ext cx="6455391" cy="1445696"/>
          </a:xfrm>
          <a:prstGeom prst="rect">
            <a:avLst/>
          </a:prstGeom>
          <a:solidFill>
            <a:schemeClr val="bg1">
              <a:lumMod val="95000"/>
            </a:schemeClr>
          </a:solidFill>
          <a:ln>
            <a:solidFill>
              <a:schemeClr val="bg2">
                <a:lumMod val="9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pic>
        <p:nvPicPr>
          <p:cNvPr id="6" name="Picture 5" descr="Etat_du_marche_AD.png"/>
          <p:cNvPicPr>
            <a:picLocks noChangeAspect="1"/>
          </p:cNvPicPr>
          <p:nvPr/>
        </p:nvPicPr>
        <p:blipFill>
          <a:blip r:embed="rId2"/>
          <a:srcRect l="1000" t="20000" r="1000" b="25000"/>
          <a:stretch>
            <a:fillRect/>
          </a:stretch>
        </p:blipFill>
        <p:spPr>
          <a:xfrm>
            <a:off x="1058400" y="698400"/>
            <a:ext cx="4572000" cy="1620000"/>
          </a:xfrm>
          <a:prstGeom prst="rect">
            <a:avLst/>
          </a:prstGeom>
        </p:spPr>
      </p:pic>
      <p:pic>
        <p:nvPicPr>
          <p:cNvPr id="7" name="Picture 6" descr="Caractéristiques_intensité_AD.png"/>
          <p:cNvPicPr>
            <a:picLocks noChangeAspect="1"/>
          </p:cNvPicPr>
          <p:nvPr/>
        </p:nvPicPr>
        <p:blipFill>
          <a:blip r:embed="rId3"/>
          <a:srcRect l="1000" t="20000" r="1000" b="20000"/>
          <a:stretch>
            <a:fillRect/>
          </a:stretch>
        </p:blipFill>
        <p:spPr>
          <a:xfrm>
            <a:off x="86400" y="4323600"/>
            <a:ext cx="6688799" cy="1620000"/>
          </a:xfrm>
          <a:prstGeom prst="rect">
            <a:avLst/>
          </a:prstGeom>
        </p:spPr>
      </p:pic>
      <p:sp>
        <p:nvSpPr>
          <p:cNvPr id="8" name="TextBox 7"/>
          <p:cNvSpPr txBox="1"/>
          <p:nvPr/>
        </p:nvSpPr>
        <p:spPr>
          <a:xfrm>
            <a:off x="0" y="-288000"/>
            <a:ext cx="6858000" cy="720000"/>
          </a:xfrm>
          <a:prstGeom prst="rect">
            <a:avLst/>
          </a:prstGeom>
          <a:noFill/>
        </p:spPr>
        <p:txBody>
          <a:bodyPr wrap="none">
            <a:spAutoFit/>
          </a:bodyPr>
          <a:lstStyle/>
          <a:p>
            <a:endParaRPr/>
          </a:p>
          <a:p>
            <a:pPr algn="ctr">
              <a:defRPr sz="2267"/>
            </a:pPr>
            <a:r>
              <a:t>Audierne</a:t>
            </a:r>
          </a:p>
        </p:txBody>
      </p:sp>
      <p:sp>
        <p:nvSpPr>
          <p:cNvPr id="9" name="TextBox 8"/>
          <p:cNvSpPr txBox="1"/>
          <p:nvPr/>
        </p:nvSpPr>
        <p:spPr>
          <a:xfrm>
            <a:off x="180000" y="9403200"/>
            <a:ext cx="4647600" cy="1368000"/>
          </a:xfrm>
          <a:prstGeom prst="rect">
            <a:avLst/>
          </a:prstGeom>
          <a:noFill/>
        </p:spPr>
        <p:txBody>
          <a:bodyPr wrap="square">
            <a:spAutoFit/>
          </a:bodyPr>
          <a:lstStyle/>
          <a:p>
            <a:pPr>
              <a:defRPr sz="850"/>
            </a:pPr>
            <a:r>
              <a:t>Note : « = » : variation entre ‒5 et +5% ; « ‒ » variation entre ‒5 et ‒15% ; « + » variation entre 5 et 15% ; « ‒ ‒ » variation entre ‒15 et ‒25%; « + + » variation entre 15 et 25% ; « ‒ ‒ ‒ » variation inférieure à 25% ;« + + + » variation supérieure à 25%.</a:t>
            </a:r>
          </a:p>
        </p:txBody>
      </p:sp>
      <p:sp>
        <p:nvSpPr>
          <p:cNvPr id="10" name="TextBox 9"/>
          <p:cNvSpPr txBox="1"/>
          <p:nvPr/>
        </p:nvSpPr>
        <p:spPr>
          <a:xfrm>
            <a:off x="259200" y="2476800"/>
            <a:ext cx="6397200" cy="756000"/>
          </a:xfrm>
          <a:prstGeom prst="rect">
            <a:avLst/>
          </a:prstGeom>
          <a:noFill/>
        </p:spPr>
        <p:txBody>
          <a:bodyPr wrap="square">
            <a:spAutoFit/>
          </a:bodyPr>
          <a:lstStyle/>
          <a:p>
            <a:pPr>
              <a:defRPr sz="1275"/>
            </a:pPr>
            <a:r>
              <a:t>• Pour la criée d'Audierne, l’instabilité des prix pour le mois de septembre 2026 est un peu moins importante que celle observée en septembre de 2023 à 2025, ce qui signifie que le risque prix des producteurs a légèrement diminué. Parallèlement, l’instabilité des volumes est moins important, ce qui signifie que le risque d’approvisionnement des acheteurs a diminué.</a:t>
            </a:r>
          </a:p>
        </p:txBody>
      </p:sp>
      <p:sp>
        <p:nvSpPr>
          <p:cNvPr id="11" name="TextBox 10"/>
          <p:cNvSpPr txBox="1"/>
          <p:nvPr/>
        </p:nvSpPr>
        <p:spPr>
          <a:xfrm>
            <a:off x="259200" y="6840000"/>
            <a:ext cx="6397200" cy="756000"/>
          </a:xfrm>
          <a:prstGeom prst="rect">
            <a:avLst/>
          </a:prstGeom>
          <a:noFill/>
        </p:spPr>
        <p:txBody>
          <a:bodyPr wrap="square">
            <a:spAutoFit/>
          </a:bodyPr>
          <a:lstStyle/>
          <a:p>
            <a:pPr>
              <a:defRPr sz="1275"/>
            </a:pPr>
            <a:r>
              <a:t>• Pour la criée d'Audierne, en septembre 2026 comparé aux mois de septembre de 2023 à 2025, le nombre d’acheteurs est un peu plus important, le nombre de transactions est beaucoup plus important. De plus, la concurrence a diminué, ce qui signifie que le pouvoir de marché des gros acheteurs a augmenté.</a:t>
            </a:r>
          </a:p>
        </p:txBody>
      </p:sp>
    </p:spTree>
    <p:extLst>
      <p:ext uri="{BB962C8B-B14F-4D97-AF65-F5344CB8AC3E}">
        <p14:creationId xmlns:p14="http://schemas.microsoft.com/office/powerpoint/2010/main" val="3810312427"/>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ZoneTexte 1">
            <a:extLst>
              <a:ext uri="{FF2B5EF4-FFF2-40B4-BE49-F238E27FC236}">
                <a16:creationId xmlns:a16="http://schemas.microsoft.com/office/drawing/2014/main" id="{204BEB31-20F5-463B-A2D4-62D6A608FD1C}"/>
              </a:ext>
            </a:extLst>
          </p:cNvPr>
          <p:cNvSpPr txBox="1"/>
          <p:nvPr/>
        </p:nvSpPr>
        <p:spPr>
          <a:xfrm>
            <a:off x="0" y="0"/>
            <a:ext cx="6858000" cy="400110"/>
          </a:xfrm>
          <a:prstGeom prst="rect">
            <a:avLst/>
          </a:prstGeom>
          <a:solidFill>
            <a:schemeClr val="accent1">
              <a:lumMod val="20000"/>
              <a:lumOff val="80000"/>
            </a:schemeClr>
          </a:solidFill>
        </p:spPr>
        <p:txBody>
          <a:bodyPr wrap="square" rtlCol="0">
            <a:spAutoFit/>
          </a:bodyPr>
          <a:lstStyle/>
          <a:p>
            <a:pPr algn="ctr"/>
            <a:endParaRPr lang="fr-FR" sz="2000" b="1" dirty="0"/>
          </a:p>
        </p:txBody>
      </p:sp>
      <p:sp>
        <p:nvSpPr>
          <p:cNvPr id="4" name="Rectangle 3">
            <a:extLst>
              <a:ext uri="{FF2B5EF4-FFF2-40B4-BE49-F238E27FC236}">
                <a16:creationId xmlns:a16="http://schemas.microsoft.com/office/drawing/2014/main" id="{56814005-C483-41B3-94FB-06FD9B1716B3}"/>
              </a:ext>
            </a:extLst>
          </p:cNvPr>
          <p:cNvSpPr/>
          <p:nvPr/>
        </p:nvSpPr>
        <p:spPr>
          <a:xfrm>
            <a:off x="201302" y="2138600"/>
            <a:ext cx="6455391" cy="2959756"/>
          </a:xfrm>
          <a:prstGeom prst="rect">
            <a:avLst/>
          </a:prstGeom>
          <a:solidFill>
            <a:schemeClr val="bg1">
              <a:lumMod val="95000"/>
            </a:schemeClr>
          </a:solidFill>
          <a:ln>
            <a:solidFill>
              <a:schemeClr val="bg2">
                <a:lumMod val="9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5" name="Rectangle 4">
            <a:extLst>
              <a:ext uri="{FF2B5EF4-FFF2-40B4-BE49-F238E27FC236}">
                <a16:creationId xmlns:a16="http://schemas.microsoft.com/office/drawing/2014/main" id="{E7229722-E072-455D-95DE-FFE361A4461F}"/>
              </a:ext>
            </a:extLst>
          </p:cNvPr>
          <p:cNvSpPr/>
          <p:nvPr/>
        </p:nvSpPr>
        <p:spPr>
          <a:xfrm>
            <a:off x="180000" y="6816932"/>
            <a:ext cx="6455391" cy="2514067"/>
          </a:xfrm>
          <a:prstGeom prst="rect">
            <a:avLst/>
          </a:prstGeom>
          <a:solidFill>
            <a:schemeClr val="bg1">
              <a:lumMod val="95000"/>
            </a:schemeClr>
          </a:solidFill>
          <a:ln>
            <a:solidFill>
              <a:schemeClr val="bg2">
                <a:lumMod val="9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pic>
        <p:nvPicPr>
          <p:cNvPr id="6" name="Picture 5" descr="Etat_du_marche_AD_Espèce.png"/>
          <p:cNvPicPr>
            <a:picLocks noChangeAspect="1"/>
          </p:cNvPicPr>
          <p:nvPr/>
        </p:nvPicPr>
        <p:blipFill>
          <a:blip r:embed="rId2"/>
          <a:stretch>
            <a:fillRect/>
          </a:stretch>
        </p:blipFill>
        <p:spPr>
          <a:xfrm>
            <a:off x="1144800" y="475200"/>
            <a:ext cx="4572000" cy="1620000"/>
          </a:xfrm>
          <a:prstGeom prst="rect">
            <a:avLst/>
          </a:prstGeom>
        </p:spPr>
      </p:pic>
      <p:pic>
        <p:nvPicPr>
          <p:cNvPr id="7" name="Picture 6" descr="Caractéristiques_intensité_AD_Espèce.png"/>
          <p:cNvPicPr>
            <a:picLocks noChangeAspect="1"/>
          </p:cNvPicPr>
          <p:nvPr/>
        </p:nvPicPr>
        <p:blipFill>
          <a:blip r:embed="rId3"/>
          <a:stretch>
            <a:fillRect/>
          </a:stretch>
        </p:blipFill>
        <p:spPr>
          <a:xfrm>
            <a:off x="86400" y="5162400"/>
            <a:ext cx="6688799" cy="1620000"/>
          </a:xfrm>
          <a:prstGeom prst="rect">
            <a:avLst/>
          </a:prstGeom>
        </p:spPr>
      </p:pic>
      <p:sp>
        <p:nvSpPr>
          <p:cNvPr id="8" name="TextBox 7"/>
          <p:cNvSpPr txBox="1"/>
          <p:nvPr/>
        </p:nvSpPr>
        <p:spPr>
          <a:xfrm>
            <a:off x="0" y="-288000"/>
            <a:ext cx="6858000" cy="720000"/>
          </a:xfrm>
          <a:prstGeom prst="rect">
            <a:avLst/>
          </a:prstGeom>
          <a:noFill/>
        </p:spPr>
        <p:txBody>
          <a:bodyPr wrap="none">
            <a:spAutoFit/>
          </a:bodyPr>
          <a:lstStyle/>
          <a:p>
            <a:endParaRPr/>
          </a:p>
          <a:p>
            <a:pPr algn="ctr">
              <a:defRPr sz="2267"/>
            </a:pPr>
            <a:r>
              <a:t>Audierne</a:t>
            </a:r>
          </a:p>
        </p:txBody>
      </p:sp>
      <p:sp>
        <p:nvSpPr>
          <p:cNvPr id="9" name="TextBox 8"/>
          <p:cNvSpPr txBox="1"/>
          <p:nvPr/>
        </p:nvSpPr>
        <p:spPr>
          <a:xfrm>
            <a:off x="180000" y="9403200"/>
            <a:ext cx="4647600" cy="1368000"/>
          </a:xfrm>
          <a:prstGeom prst="rect">
            <a:avLst/>
          </a:prstGeom>
          <a:noFill/>
        </p:spPr>
        <p:txBody>
          <a:bodyPr wrap="square">
            <a:spAutoFit/>
          </a:bodyPr>
          <a:lstStyle/>
          <a:p>
            <a:pPr>
              <a:defRPr sz="850"/>
            </a:pPr>
            <a:r>
              <a:t>Note : « = » : variation entre ‒5 et +5% ; « ‒ » variation entre ‒5 et ‒15% ; « + » variation entre 5 et 15% ; « ‒ ‒ » variation entre ‒15 et ‒25%; « + + » variation entre 15 et 25% ; « ‒ ‒ ‒ » variation inférieure à 25% ;« + + + » variation supérieure à 25%.</a:t>
            </a:r>
          </a:p>
        </p:txBody>
      </p:sp>
      <p:sp>
        <p:nvSpPr>
          <p:cNvPr id="10" name="TextBox 9"/>
          <p:cNvSpPr txBox="1"/>
          <p:nvPr/>
        </p:nvSpPr>
        <p:spPr>
          <a:xfrm>
            <a:off x="259200" y="2214000"/>
            <a:ext cx="6397200" cy="756000"/>
          </a:xfrm>
          <a:prstGeom prst="rect">
            <a:avLst/>
          </a:prstGeom>
          <a:noFill/>
        </p:spPr>
        <p:txBody>
          <a:bodyPr wrap="square">
            <a:spAutoFit/>
          </a:bodyPr>
          <a:lstStyle/>
          <a:p>
            <a:pPr>
              <a:defRPr sz="1275"/>
            </a:pPr>
            <a:r>
              <a:t>• Pour la langouste rouge de la criée d'Audierne, l’instabilité des prix pour le mois de septembre 2026 est moins importante que celle observée en septembre de 2023 à 2025, ce qui signifie que le risque prix des producteurs a diminué. Parallèlement, l’instabilité des volumes est similaire, ce qui signifie que le risque d’approvisionnement des acheteurs est inchangé.</a:t>
            </a:r>
          </a:p>
        </p:txBody>
      </p:sp>
      <p:sp>
        <p:nvSpPr>
          <p:cNvPr id="11" name="TextBox 10"/>
          <p:cNvSpPr txBox="1"/>
          <p:nvPr/>
        </p:nvSpPr>
        <p:spPr>
          <a:xfrm>
            <a:off x="259200" y="6775200"/>
            <a:ext cx="6397200" cy="756000"/>
          </a:xfrm>
          <a:prstGeom prst="rect">
            <a:avLst/>
          </a:prstGeom>
          <a:noFill/>
        </p:spPr>
        <p:txBody>
          <a:bodyPr wrap="square">
            <a:spAutoFit/>
          </a:bodyPr>
          <a:lstStyle/>
          <a:p>
            <a:pPr>
              <a:defRPr sz="1275"/>
            </a:pPr>
            <a:r>
              <a:t>• Pour la langouste rouge de la criée d'Audierne, en septembre 2026 comparé aux mois de septembre de 2023 à 2025, le nombre d’acheteurs est beaucoup plus important, le nombre de transactions est beaucoup plus important. De plus, la concurrence a fortement augmenté, ce qui signifie que le pouvoir de marché des gros acheteurs a fortement diminué.</a:t>
            </a:r>
          </a:p>
        </p:txBody>
      </p:sp>
      <p:sp>
        <p:nvSpPr>
          <p:cNvPr id="12" name="TextBox 11"/>
          <p:cNvSpPr txBox="1"/>
          <p:nvPr/>
        </p:nvSpPr>
        <p:spPr>
          <a:xfrm>
            <a:off x="259200" y="3171600"/>
            <a:ext cx="6397200" cy="756000"/>
          </a:xfrm>
          <a:prstGeom prst="rect">
            <a:avLst/>
          </a:prstGeom>
          <a:noFill/>
        </p:spPr>
        <p:txBody>
          <a:bodyPr wrap="square">
            <a:spAutoFit/>
          </a:bodyPr>
          <a:lstStyle/>
          <a:p>
            <a:pPr>
              <a:defRPr sz="1275"/>
            </a:pPr>
            <a:r>
              <a:t>• Pour la pieuvre de la criée d'Audierne, l’instabilité des prix pour le mois de septembre 2026 est beaucoup moins importante que celle observée en septembre de 2023 à 2025, ce qui signifie que le risque prix des producteurs a fortement diminué. Parallèlement, l’instabilité des volumes est un peu moins important, ce qui signifie que le risque d’approvisionnement des acheteurs a légèrement diminué.</a:t>
            </a:r>
          </a:p>
        </p:txBody>
      </p:sp>
      <p:sp>
        <p:nvSpPr>
          <p:cNvPr id="13" name="TextBox 12"/>
          <p:cNvSpPr txBox="1"/>
          <p:nvPr/>
        </p:nvSpPr>
        <p:spPr>
          <a:xfrm>
            <a:off x="259200" y="7628400"/>
            <a:ext cx="6397200" cy="756000"/>
          </a:xfrm>
          <a:prstGeom prst="rect">
            <a:avLst/>
          </a:prstGeom>
          <a:noFill/>
        </p:spPr>
        <p:txBody>
          <a:bodyPr wrap="square">
            <a:spAutoFit/>
          </a:bodyPr>
          <a:lstStyle/>
          <a:p>
            <a:pPr>
              <a:defRPr sz="1275"/>
            </a:pPr>
            <a:r>
              <a:t>• Pour la pieuvre de la criée d'Audierne, en septembre 2026 comparé aux mois de septembre de 2023 à 2025, le nombre d’acheteurs est beaucoup plus important, le nombre de transactions est beaucoup plus important. De plus, la concurrence a fortement augmenté, ce qui signifie que le pouvoir de marché des gros acheteurs a fortement diminué.</a:t>
            </a:r>
          </a:p>
        </p:txBody>
      </p:sp>
      <p:sp>
        <p:nvSpPr>
          <p:cNvPr id="14" name="TextBox 13"/>
          <p:cNvSpPr txBox="1"/>
          <p:nvPr/>
        </p:nvSpPr>
        <p:spPr>
          <a:xfrm>
            <a:off x="259200" y="4129200"/>
            <a:ext cx="6397200" cy="756000"/>
          </a:xfrm>
          <a:prstGeom prst="rect">
            <a:avLst/>
          </a:prstGeom>
          <a:noFill/>
        </p:spPr>
        <p:txBody>
          <a:bodyPr wrap="square">
            <a:spAutoFit/>
          </a:bodyPr>
          <a:lstStyle/>
          <a:p>
            <a:pPr>
              <a:defRPr sz="1275"/>
            </a:pPr>
            <a:r>
              <a:t>• Pour le lieu jaune de la criée d'Audierne, l’instabilité des prix pour le mois de septembre 2026 est moins importante que celle observée en septembre de 2023 à 2025, ce qui signifie que le risque prix des producteurs a diminué. Parallèlement, l’instabilité des volumes est un peu moins important, ce qui signifie que le risque d’approvisionnement des acheteurs a légèrement diminué.</a:t>
            </a:r>
          </a:p>
        </p:txBody>
      </p:sp>
      <p:sp>
        <p:nvSpPr>
          <p:cNvPr id="15" name="TextBox 14"/>
          <p:cNvSpPr txBox="1"/>
          <p:nvPr/>
        </p:nvSpPr>
        <p:spPr>
          <a:xfrm>
            <a:off x="259200" y="8456400"/>
            <a:ext cx="6397200" cy="756000"/>
          </a:xfrm>
          <a:prstGeom prst="rect">
            <a:avLst/>
          </a:prstGeom>
          <a:noFill/>
        </p:spPr>
        <p:txBody>
          <a:bodyPr wrap="square">
            <a:spAutoFit/>
          </a:bodyPr>
          <a:lstStyle/>
          <a:p>
            <a:pPr>
              <a:defRPr sz="1275"/>
            </a:pPr>
            <a:r>
              <a:t>• Pour le lieu jaune de la criée d'Audierne, en septembre 2026 comparé aux mois de septembre de 2023 à 2025, le nombre d’acheteurs est similaire, le nombre de transactions est un peu moins important. De plus, la concurrence a fortement diminué, ce qui signifie que le pouvoir de marché des gros acheteurs a fortement augmenté.</a:t>
            </a:r>
          </a:p>
        </p:txBody>
      </p:sp>
    </p:spTree>
    <p:extLst>
      <p:ext uri="{BB962C8B-B14F-4D97-AF65-F5344CB8AC3E}">
        <p14:creationId xmlns:p14="http://schemas.microsoft.com/office/powerpoint/2010/main" val="2577246986"/>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ZoneTexte 2">
            <a:extLst>
              <a:ext uri="{FF2B5EF4-FFF2-40B4-BE49-F238E27FC236}">
                <a16:creationId xmlns:a16="http://schemas.microsoft.com/office/drawing/2014/main" id="{BC4710F0-EAEC-4213-96F5-9014FE8FF695}"/>
              </a:ext>
            </a:extLst>
          </p:cNvPr>
          <p:cNvSpPr txBox="1"/>
          <p:nvPr/>
        </p:nvSpPr>
        <p:spPr>
          <a:xfrm>
            <a:off x="0" y="0"/>
            <a:ext cx="6858000" cy="400110"/>
          </a:xfrm>
          <a:prstGeom prst="rect">
            <a:avLst/>
          </a:prstGeom>
          <a:solidFill>
            <a:schemeClr val="accent1">
              <a:lumMod val="20000"/>
              <a:lumOff val="80000"/>
            </a:schemeClr>
          </a:solidFill>
        </p:spPr>
        <p:txBody>
          <a:bodyPr wrap="square" rtlCol="0">
            <a:spAutoFit/>
          </a:bodyPr>
          <a:lstStyle/>
          <a:p>
            <a:pPr algn="ctr"/>
            <a:endParaRPr lang="fr-FR" sz="2000" b="1" dirty="0"/>
          </a:p>
        </p:txBody>
      </p:sp>
      <p:pic>
        <p:nvPicPr>
          <p:cNvPr id="4" name="Image 3">
            <a:extLst>
              <a:ext uri="{FF2B5EF4-FFF2-40B4-BE49-F238E27FC236}">
                <a16:creationId xmlns:a16="http://schemas.microsoft.com/office/drawing/2014/main" id="{37A59D5A-1D62-41C7-B3CD-68F39FBC0D43}"/>
              </a:ext>
            </a:extLst>
          </p:cNvPr>
          <p:cNvPicPr>
            <a:picLocks noChangeAspect="1"/>
          </p:cNvPicPr>
          <p:nvPr/>
        </p:nvPicPr>
        <p:blipFill>
          <a:blip r:embed="rId2">
            <a:extLst>
              <a:ext uri="{96DAC541-7B7A-43D3-8B79-37D633B846F1}">
                <asvg:svgBlip xmlns:asvg="http://schemas.microsoft.com/office/drawing/2016/SVG/main" r:embed="rId3"/>
              </a:ext>
            </a:extLst>
          </a:blip>
          <a:srcRect/>
          <a:stretch/>
        </p:blipFill>
        <p:spPr>
          <a:xfrm>
            <a:off x="199533" y="8359337"/>
            <a:ext cx="2335636" cy="1170385"/>
          </a:xfrm>
          <a:prstGeom prst="rect">
            <a:avLst/>
          </a:prstGeom>
        </p:spPr>
      </p:pic>
      <p:sp>
        <p:nvSpPr>
          <p:cNvPr id="6" name="Rectangle 5">
            <a:extLst>
              <a:ext uri="{FF2B5EF4-FFF2-40B4-BE49-F238E27FC236}">
                <a16:creationId xmlns:a16="http://schemas.microsoft.com/office/drawing/2014/main" id="{0E6F1EE9-3921-49B2-BCC9-C859EB64BD96}"/>
              </a:ext>
            </a:extLst>
          </p:cNvPr>
          <p:cNvSpPr/>
          <p:nvPr/>
        </p:nvSpPr>
        <p:spPr>
          <a:xfrm>
            <a:off x="194400" y="4118960"/>
            <a:ext cx="2342266" cy="3913283"/>
          </a:xfrm>
          <a:prstGeom prst="rect">
            <a:avLst/>
          </a:prstGeom>
          <a:solidFill>
            <a:schemeClr val="bg1">
              <a:lumMod val="95000"/>
            </a:schemeClr>
          </a:solidFill>
          <a:ln>
            <a:solidFill>
              <a:schemeClr val="bg2">
                <a:lumMod val="9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pic>
        <p:nvPicPr>
          <p:cNvPr id="7" name="Picture 6" descr="Resultat 2026_09_Concarneau.png"/>
          <p:cNvPicPr>
            <a:picLocks noChangeAspect="1"/>
          </p:cNvPicPr>
          <p:nvPr/>
        </p:nvPicPr>
        <p:blipFill>
          <a:blip r:embed="rId4"/>
          <a:srcRect t="12000" r="5000" b="5000"/>
          <a:stretch>
            <a:fillRect/>
          </a:stretch>
        </p:blipFill>
        <p:spPr>
          <a:xfrm>
            <a:off x="295200" y="410399"/>
            <a:ext cx="6271200" cy="3420000"/>
          </a:xfrm>
          <a:prstGeom prst="rect">
            <a:avLst/>
          </a:prstGeom>
        </p:spPr>
      </p:pic>
      <p:pic>
        <p:nvPicPr>
          <p:cNvPr id="8" name="Picture 7" descr="Resultat 2026_09_Concarneau_Indices de ventes en valeur.png"/>
          <p:cNvPicPr>
            <a:picLocks noChangeAspect="1"/>
          </p:cNvPicPr>
          <p:nvPr/>
        </p:nvPicPr>
        <p:blipFill>
          <a:blip r:embed="rId5"/>
          <a:srcRect t="12000" r="5000" b="5000"/>
          <a:stretch>
            <a:fillRect/>
          </a:stretch>
        </p:blipFill>
        <p:spPr>
          <a:xfrm>
            <a:off x="2937600" y="3848400"/>
            <a:ext cx="3873600" cy="1980000"/>
          </a:xfrm>
          <a:prstGeom prst="rect">
            <a:avLst/>
          </a:prstGeom>
        </p:spPr>
      </p:pic>
      <p:pic>
        <p:nvPicPr>
          <p:cNvPr id="9" name="Picture 8" descr="Resultat 2026_09_Concarneau_Indices de prix de vente.png"/>
          <p:cNvPicPr>
            <a:picLocks noChangeAspect="1"/>
          </p:cNvPicPr>
          <p:nvPr/>
        </p:nvPicPr>
        <p:blipFill>
          <a:blip r:embed="rId6"/>
          <a:srcRect t="12000" r="5000" b="5000"/>
          <a:stretch>
            <a:fillRect/>
          </a:stretch>
        </p:blipFill>
        <p:spPr>
          <a:xfrm>
            <a:off x="2937600" y="5846399"/>
            <a:ext cx="3873600" cy="1980000"/>
          </a:xfrm>
          <a:prstGeom prst="rect">
            <a:avLst/>
          </a:prstGeom>
        </p:spPr>
      </p:pic>
      <p:pic>
        <p:nvPicPr>
          <p:cNvPr id="10" name="Picture 9" descr="Resultat 2026_09_Concarneau_Indices de ventes en volume.png"/>
          <p:cNvPicPr>
            <a:picLocks noChangeAspect="1"/>
          </p:cNvPicPr>
          <p:nvPr/>
        </p:nvPicPr>
        <p:blipFill>
          <a:blip r:embed="rId7"/>
          <a:srcRect t="12000" r="5000" b="5000"/>
          <a:stretch>
            <a:fillRect/>
          </a:stretch>
        </p:blipFill>
        <p:spPr>
          <a:xfrm>
            <a:off x="2937600" y="7826399"/>
            <a:ext cx="3873600" cy="1980000"/>
          </a:xfrm>
          <a:prstGeom prst="rect">
            <a:avLst/>
          </a:prstGeom>
        </p:spPr>
      </p:pic>
      <p:sp>
        <p:nvSpPr>
          <p:cNvPr id="11" name="TextBox 10"/>
          <p:cNvSpPr txBox="1"/>
          <p:nvPr/>
        </p:nvSpPr>
        <p:spPr>
          <a:xfrm>
            <a:off x="0" y="-288000"/>
            <a:ext cx="6858000" cy="720000"/>
          </a:xfrm>
          <a:prstGeom prst="rect">
            <a:avLst/>
          </a:prstGeom>
          <a:noFill/>
        </p:spPr>
        <p:txBody>
          <a:bodyPr wrap="none">
            <a:spAutoFit/>
          </a:bodyPr>
          <a:lstStyle/>
          <a:p>
            <a:endParaRPr/>
          </a:p>
          <a:p>
            <a:pPr algn="ctr">
              <a:defRPr sz="2267"/>
            </a:pPr>
            <a:r>
              <a:t>Concarneau</a:t>
            </a:r>
          </a:p>
        </p:txBody>
      </p:sp>
      <p:sp>
        <p:nvSpPr>
          <p:cNvPr id="12" name="TextBox 11"/>
          <p:cNvSpPr txBox="1"/>
          <p:nvPr/>
        </p:nvSpPr>
        <p:spPr>
          <a:xfrm>
            <a:off x="687600" y="8445600"/>
            <a:ext cx="1803600" cy="288000"/>
          </a:xfrm>
          <a:prstGeom prst="rect">
            <a:avLst/>
          </a:prstGeom>
          <a:noFill/>
        </p:spPr>
        <p:txBody>
          <a:bodyPr wrap="none">
            <a:spAutoFit/>
          </a:bodyPr>
          <a:lstStyle/>
          <a:p>
            <a:pPr>
              <a:defRPr sz="850"/>
            </a:pPr>
            <a:r>
              <a:t>Indice de prix de vente</a:t>
            </a:r>
          </a:p>
        </p:txBody>
      </p:sp>
      <p:sp>
        <p:nvSpPr>
          <p:cNvPr id="13" name="TextBox 12"/>
          <p:cNvSpPr txBox="1"/>
          <p:nvPr/>
        </p:nvSpPr>
        <p:spPr>
          <a:xfrm>
            <a:off x="687600" y="8632800"/>
            <a:ext cx="1803600" cy="288000"/>
          </a:xfrm>
          <a:prstGeom prst="rect">
            <a:avLst/>
          </a:prstGeom>
          <a:noFill/>
        </p:spPr>
        <p:txBody>
          <a:bodyPr wrap="none">
            <a:spAutoFit/>
          </a:bodyPr>
          <a:lstStyle/>
          <a:p>
            <a:pPr>
              <a:defRPr sz="850"/>
            </a:pPr>
            <a:r>
              <a:t>Indice de ventes en volume</a:t>
            </a:r>
          </a:p>
        </p:txBody>
      </p:sp>
      <p:sp>
        <p:nvSpPr>
          <p:cNvPr id="14" name="TextBox 13"/>
          <p:cNvSpPr txBox="1"/>
          <p:nvPr/>
        </p:nvSpPr>
        <p:spPr>
          <a:xfrm>
            <a:off x="687600" y="8838000"/>
            <a:ext cx="1803600" cy="288000"/>
          </a:xfrm>
          <a:prstGeom prst="rect">
            <a:avLst/>
          </a:prstGeom>
          <a:noFill/>
        </p:spPr>
        <p:txBody>
          <a:bodyPr wrap="none">
            <a:spAutoFit/>
          </a:bodyPr>
          <a:lstStyle/>
          <a:p>
            <a:pPr>
              <a:defRPr sz="850"/>
            </a:pPr>
            <a:r>
              <a:t>Indice de ventes en valeur</a:t>
            </a:r>
          </a:p>
        </p:txBody>
      </p:sp>
      <p:sp>
        <p:nvSpPr>
          <p:cNvPr id="15" name="TextBox 14"/>
          <p:cNvSpPr txBox="1"/>
          <p:nvPr/>
        </p:nvSpPr>
        <p:spPr>
          <a:xfrm>
            <a:off x="687600" y="9021600"/>
            <a:ext cx="1803600" cy="288000"/>
          </a:xfrm>
          <a:prstGeom prst="rect">
            <a:avLst/>
          </a:prstGeom>
          <a:noFill/>
        </p:spPr>
        <p:txBody>
          <a:bodyPr wrap="none">
            <a:spAutoFit/>
          </a:bodyPr>
          <a:lstStyle/>
          <a:p>
            <a:pPr>
              <a:defRPr sz="850"/>
            </a:pPr>
            <a:r>
              <a:t>Indice national</a:t>
            </a:r>
          </a:p>
        </p:txBody>
      </p:sp>
      <p:sp>
        <p:nvSpPr>
          <p:cNvPr id="16" name="TextBox 15"/>
          <p:cNvSpPr txBox="1"/>
          <p:nvPr/>
        </p:nvSpPr>
        <p:spPr>
          <a:xfrm>
            <a:off x="687600" y="9223200"/>
            <a:ext cx="1803600" cy="288000"/>
          </a:xfrm>
          <a:prstGeom prst="rect">
            <a:avLst/>
          </a:prstGeom>
          <a:noFill/>
        </p:spPr>
        <p:txBody>
          <a:bodyPr wrap="none">
            <a:spAutoFit/>
          </a:bodyPr>
          <a:lstStyle/>
          <a:p>
            <a:pPr>
              <a:defRPr sz="850"/>
            </a:pPr>
            <a:r>
              <a:t>Septembre</a:t>
            </a:r>
          </a:p>
        </p:txBody>
      </p:sp>
      <p:sp>
        <p:nvSpPr>
          <p:cNvPr id="17" name="TextBox 16"/>
          <p:cNvSpPr txBox="1"/>
          <p:nvPr/>
        </p:nvSpPr>
        <p:spPr>
          <a:xfrm>
            <a:off x="194400" y="4179600"/>
            <a:ext cx="2343600" cy="1436400"/>
          </a:xfrm>
          <a:prstGeom prst="rect">
            <a:avLst/>
          </a:prstGeom>
          <a:noFill/>
        </p:spPr>
        <p:txBody>
          <a:bodyPr wrap="square">
            <a:spAutoFit/>
          </a:bodyPr>
          <a:lstStyle/>
          <a:p>
            <a:pPr>
              <a:defRPr sz="1275"/>
            </a:pPr>
            <a:r>
              <a:t>• À la fin du mois de septembre 2026, l'indice de ventes en valeur  de la criée de Concarneau est inférieur à celui de la période de référence (2023).</a:t>
            </a:r>
          </a:p>
        </p:txBody>
      </p:sp>
      <p:sp>
        <p:nvSpPr>
          <p:cNvPr id="18" name="TextBox 17"/>
          <p:cNvSpPr txBox="1"/>
          <p:nvPr/>
        </p:nvSpPr>
        <p:spPr>
          <a:xfrm>
            <a:off x="194400" y="5619600"/>
            <a:ext cx="2343600" cy="1436400"/>
          </a:xfrm>
          <a:prstGeom prst="rect">
            <a:avLst/>
          </a:prstGeom>
          <a:noFill/>
        </p:spPr>
        <p:txBody>
          <a:bodyPr wrap="square">
            <a:spAutoFit/>
          </a:bodyPr>
          <a:lstStyle/>
          <a:p>
            <a:pPr>
              <a:defRPr sz="1275"/>
            </a:pPr>
            <a:r>
              <a:t>• L'indice de prix de ventes est supérieur à celui de la période de référence mais proche de celui de la moyenne nationale.</a:t>
            </a:r>
          </a:p>
        </p:txBody>
      </p:sp>
      <p:sp>
        <p:nvSpPr>
          <p:cNvPr id="19" name="TextBox 18"/>
          <p:cNvSpPr txBox="1"/>
          <p:nvPr/>
        </p:nvSpPr>
        <p:spPr>
          <a:xfrm>
            <a:off x="194400" y="6840000"/>
            <a:ext cx="2343600" cy="1436400"/>
          </a:xfrm>
          <a:prstGeom prst="rect">
            <a:avLst/>
          </a:prstGeom>
          <a:noFill/>
        </p:spPr>
        <p:txBody>
          <a:bodyPr wrap="square">
            <a:spAutoFit/>
          </a:bodyPr>
          <a:lstStyle/>
          <a:p>
            <a:pPr>
              <a:defRPr sz="1275"/>
            </a:pPr>
            <a:r>
              <a:t>• Pour finir, l'indice de ventes en volume est inférieur à ceux de la période de référence et de la moyenne nationale.</a:t>
            </a:r>
          </a:p>
        </p:txBody>
      </p:sp>
    </p:spTree>
    <p:extLst>
      <p:ext uri="{BB962C8B-B14F-4D97-AF65-F5344CB8AC3E}">
        <p14:creationId xmlns:p14="http://schemas.microsoft.com/office/powerpoint/2010/main" val="3693881954"/>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ZoneTexte 1">
            <a:extLst>
              <a:ext uri="{FF2B5EF4-FFF2-40B4-BE49-F238E27FC236}">
                <a16:creationId xmlns:a16="http://schemas.microsoft.com/office/drawing/2014/main" id="{204BEB31-20F5-463B-A2D4-62D6A608FD1C}"/>
              </a:ext>
            </a:extLst>
          </p:cNvPr>
          <p:cNvSpPr txBox="1"/>
          <p:nvPr/>
        </p:nvSpPr>
        <p:spPr>
          <a:xfrm>
            <a:off x="0" y="0"/>
            <a:ext cx="6858000" cy="400110"/>
          </a:xfrm>
          <a:prstGeom prst="rect">
            <a:avLst/>
          </a:prstGeom>
          <a:solidFill>
            <a:schemeClr val="accent1">
              <a:lumMod val="20000"/>
              <a:lumOff val="80000"/>
            </a:schemeClr>
          </a:solidFill>
        </p:spPr>
        <p:txBody>
          <a:bodyPr wrap="square" rtlCol="0">
            <a:spAutoFit/>
          </a:bodyPr>
          <a:lstStyle/>
          <a:p>
            <a:pPr algn="ctr"/>
            <a:endParaRPr lang="fr-FR" sz="2000" b="1" dirty="0"/>
          </a:p>
        </p:txBody>
      </p:sp>
      <p:sp>
        <p:nvSpPr>
          <p:cNvPr id="4" name="Rectangle 3">
            <a:extLst>
              <a:ext uri="{FF2B5EF4-FFF2-40B4-BE49-F238E27FC236}">
                <a16:creationId xmlns:a16="http://schemas.microsoft.com/office/drawing/2014/main" id="{9B1D2FCF-6CCF-4540-AB28-71FBEF948086}"/>
              </a:ext>
            </a:extLst>
          </p:cNvPr>
          <p:cNvSpPr/>
          <p:nvPr/>
        </p:nvSpPr>
        <p:spPr>
          <a:xfrm>
            <a:off x="201304" y="5944548"/>
            <a:ext cx="6455391" cy="2450152"/>
          </a:xfrm>
          <a:prstGeom prst="rect">
            <a:avLst/>
          </a:prstGeom>
          <a:solidFill>
            <a:schemeClr val="bg1">
              <a:lumMod val="95000"/>
            </a:schemeClr>
          </a:solidFill>
          <a:ln>
            <a:solidFill>
              <a:schemeClr val="bg2">
                <a:lumMod val="9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dirty="0"/>
          </a:p>
        </p:txBody>
      </p:sp>
      <p:sp>
        <p:nvSpPr>
          <p:cNvPr id="5" name="Rectangle 4">
            <a:extLst>
              <a:ext uri="{FF2B5EF4-FFF2-40B4-BE49-F238E27FC236}">
                <a16:creationId xmlns:a16="http://schemas.microsoft.com/office/drawing/2014/main" id="{9910C5E8-5936-4F2B-8797-2F8545D0CA49}"/>
              </a:ext>
            </a:extLst>
          </p:cNvPr>
          <p:cNvSpPr/>
          <p:nvPr/>
        </p:nvSpPr>
        <p:spPr>
          <a:xfrm>
            <a:off x="201304" y="2414014"/>
            <a:ext cx="6455391" cy="1445696"/>
          </a:xfrm>
          <a:prstGeom prst="rect">
            <a:avLst/>
          </a:prstGeom>
          <a:solidFill>
            <a:schemeClr val="bg1">
              <a:lumMod val="95000"/>
            </a:schemeClr>
          </a:solidFill>
          <a:ln>
            <a:solidFill>
              <a:schemeClr val="bg2">
                <a:lumMod val="9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pic>
        <p:nvPicPr>
          <p:cNvPr id="6" name="Picture 5" descr="Etat_du_marche_CC.png"/>
          <p:cNvPicPr>
            <a:picLocks noChangeAspect="1"/>
          </p:cNvPicPr>
          <p:nvPr/>
        </p:nvPicPr>
        <p:blipFill>
          <a:blip r:embed="rId2"/>
          <a:srcRect l="1000" t="20000" r="1000" b="25000"/>
          <a:stretch>
            <a:fillRect/>
          </a:stretch>
        </p:blipFill>
        <p:spPr>
          <a:xfrm>
            <a:off x="1058400" y="698400"/>
            <a:ext cx="4572000" cy="1620000"/>
          </a:xfrm>
          <a:prstGeom prst="rect">
            <a:avLst/>
          </a:prstGeom>
        </p:spPr>
      </p:pic>
      <p:pic>
        <p:nvPicPr>
          <p:cNvPr id="7" name="Picture 6" descr="Caractéristiques_intensité_CC.png"/>
          <p:cNvPicPr>
            <a:picLocks noChangeAspect="1"/>
          </p:cNvPicPr>
          <p:nvPr/>
        </p:nvPicPr>
        <p:blipFill>
          <a:blip r:embed="rId3"/>
          <a:srcRect l="1000" t="20000" r="1000" b="20000"/>
          <a:stretch>
            <a:fillRect/>
          </a:stretch>
        </p:blipFill>
        <p:spPr>
          <a:xfrm>
            <a:off x="86400" y="4323600"/>
            <a:ext cx="6688799" cy="1620000"/>
          </a:xfrm>
          <a:prstGeom prst="rect">
            <a:avLst/>
          </a:prstGeom>
        </p:spPr>
      </p:pic>
      <p:sp>
        <p:nvSpPr>
          <p:cNvPr id="8" name="TextBox 7"/>
          <p:cNvSpPr txBox="1"/>
          <p:nvPr/>
        </p:nvSpPr>
        <p:spPr>
          <a:xfrm>
            <a:off x="0" y="-288000"/>
            <a:ext cx="6858000" cy="720000"/>
          </a:xfrm>
          <a:prstGeom prst="rect">
            <a:avLst/>
          </a:prstGeom>
          <a:noFill/>
        </p:spPr>
        <p:txBody>
          <a:bodyPr wrap="none">
            <a:spAutoFit/>
          </a:bodyPr>
          <a:lstStyle/>
          <a:p>
            <a:endParaRPr/>
          </a:p>
          <a:p>
            <a:pPr algn="ctr">
              <a:defRPr sz="2267"/>
            </a:pPr>
            <a:r>
              <a:t>Concarneau</a:t>
            </a:r>
          </a:p>
        </p:txBody>
      </p:sp>
      <p:sp>
        <p:nvSpPr>
          <p:cNvPr id="9" name="TextBox 8"/>
          <p:cNvSpPr txBox="1"/>
          <p:nvPr/>
        </p:nvSpPr>
        <p:spPr>
          <a:xfrm>
            <a:off x="180000" y="9403200"/>
            <a:ext cx="4647600" cy="1368000"/>
          </a:xfrm>
          <a:prstGeom prst="rect">
            <a:avLst/>
          </a:prstGeom>
          <a:noFill/>
        </p:spPr>
        <p:txBody>
          <a:bodyPr wrap="square">
            <a:spAutoFit/>
          </a:bodyPr>
          <a:lstStyle/>
          <a:p>
            <a:pPr>
              <a:defRPr sz="850"/>
            </a:pPr>
            <a:r>
              <a:t>Note : « = » : variation entre ‒5 et +5% ; « ‒ » variation entre ‒5 et ‒15% ; « + » variation entre 5 et 15% ; « ‒ ‒ » variation entre ‒15 et ‒25%; « + + » variation entre 15 et 25% ; « ‒ ‒ ‒ » variation inférieure à 25% ;« + + + » variation supérieure à 25%.</a:t>
            </a:r>
          </a:p>
        </p:txBody>
      </p:sp>
      <p:sp>
        <p:nvSpPr>
          <p:cNvPr id="10" name="TextBox 9"/>
          <p:cNvSpPr txBox="1"/>
          <p:nvPr/>
        </p:nvSpPr>
        <p:spPr>
          <a:xfrm>
            <a:off x="259200" y="2476800"/>
            <a:ext cx="6397200" cy="756000"/>
          </a:xfrm>
          <a:prstGeom prst="rect">
            <a:avLst/>
          </a:prstGeom>
          <a:noFill/>
        </p:spPr>
        <p:txBody>
          <a:bodyPr wrap="square">
            <a:spAutoFit/>
          </a:bodyPr>
          <a:lstStyle/>
          <a:p>
            <a:pPr>
              <a:defRPr sz="1275"/>
            </a:pPr>
            <a:r>
              <a:t>• Pour la criée de Concarneau, l’instabilité des prix pour le mois de septembre 2026 est beaucoup moins importante que celle observée en septembre de 2023 à 2025, ce qui signifie que le risque prix des producteurs a fortement diminué. Parallèlement, l’instabilité des volumes est beaucoup moins important, ce qui signifie que le risque d’approvisionnement des acheteurs a fortement diminué.</a:t>
            </a:r>
          </a:p>
        </p:txBody>
      </p:sp>
      <p:sp>
        <p:nvSpPr>
          <p:cNvPr id="11" name="TextBox 10"/>
          <p:cNvSpPr txBox="1"/>
          <p:nvPr/>
        </p:nvSpPr>
        <p:spPr>
          <a:xfrm>
            <a:off x="259200" y="6840000"/>
            <a:ext cx="6397200" cy="756000"/>
          </a:xfrm>
          <a:prstGeom prst="rect">
            <a:avLst/>
          </a:prstGeom>
          <a:noFill/>
        </p:spPr>
        <p:txBody>
          <a:bodyPr wrap="square">
            <a:spAutoFit/>
          </a:bodyPr>
          <a:lstStyle/>
          <a:p>
            <a:pPr>
              <a:defRPr sz="1275"/>
            </a:pPr>
            <a:r>
              <a:t>• Pour la criée de Concarneau, en septembre 2026 comparé aux mois de septembre de 2023 à 2025, le nombre d’acheteurs est similaire, le nombre de transactions est plus important. De plus, la concurrence a légèrement augmenté, ce qui signifie que le pouvoir de marché des gros acheteurs a légèrement diminué.</a:t>
            </a:r>
          </a:p>
        </p:txBody>
      </p:sp>
    </p:spTree>
    <p:extLst>
      <p:ext uri="{BB962C8B-B14F-4D97-AF65-F5344CB8AC3E}">
        <p14:creationId xmlns:p14="http://schemas.microsoft.com/office/powerpoint/2010/main" val="810727105"/>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ZoneTexte 1">
            <a:extLst>
              <a:ext uri="{FF2B5EF4-FFF2-40B4-BE49-F238E27FC236}">
                <a16:creationId xmlns:a16="http://schemas.microsoft.com/office/drawing/2014/main" id="{204BEB31-20F5-463B-A2D4-62D6A608FD1C}"/>
              </a:ext>
            </a:extLst>
          </p:cNvPr>
          <p:cNvSpPr txBox="1"/>
          <p:nvPr/>
        </p:nvSpPr>
        <p:spPr>
          <a:xfrm>
            <a:off x="0" y="0"/>
            <a:ext cx="6858000" cy="400110"/>
          </a:xfrm>
          <a:prstGeom prst="rect">
            <a:avLst/>
          </a:prstGeom>
          <a:solidFill>
            <a:schemeClr val="accent1">
              <a:lumMod val="20000"/>
              <a:lumOff val="80000"/>
            </a:schemeClr>
          </a:solidFill>
        </p:spPr>
        <p:txBody>
          <a:bodyPr wrap="square" rtlCol="0">
            <a:spAutoFit/>
          </a:bodyPr>
          <a:lstStyle/>
          <a:p>
            <a:pPr algn="ctr"/>
            <a:endParaRPr lang="fr-FR" sz="2000" b="1" dirty="0"/>
          </a:p>
        </p:txBody>
      </p:sp>
      <p:sp>
        <p:nvSpPr>
          <p:cNvPr id="4" name="Rectangle 3">
            <a:extLst>
              <a:ext uri="{FF2B5EF4-FFF2-40B4-BE49-F238E27FC236}">
                <a16:creationId xmlns:a16="http://schemas.microsoft.com/office/drawing/2014/main" id="{56814005-C483-41B3-94FB-06FD9B1716B3}"/>
              </a:ext>
            </a:extLst>
          </p:cNvPr>
          <p:cNvSpPr/>
          <p:nvPr/>
        </p:nvSpPr>
        <p:spPr>
          <a:xfrm>
            <a:off x="201302" y="2138600"/>
            <a:ext cx="6455391" cy="2959756"/>
          </a:xfrm>
          <a:prstGeom prst="rect">
            <a:avLst/>
          </a:prstGeom>
          <a:solidFill>
            <a:schemeClr val="bg1">
              <a:lumMod val="95000"/>
            </a:schemeClr>
          </a:solidFill>
          <a:ln>
            <a:solidFill>
              <a:schemeClr val="bg2">
                <a:lumMod val="9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5" name="Rectangle 4">
            <a:extLst>
              <a:ext uri="{FF2B5EF4-FFF2-40B4-BE49-F238E27FC236}">
                <a16:creationId xmlns:a16="http://schemas.microsoft.com/office/drawing/2014/main" id="{E7229722-E072-455D-95DE-FFE361A4461F}"/>
              </a:ext>
            </a:extLst>
          </p:cNvPr>
          <p:cNvSpPr/>
          <p:nvPr/>
        </p:nvSpPr>
        <p:spPr>
          <a:xfrm>
            <a:off x="180000" y="6816932"/>
            <a:ext cx="6455391" cy="2514067"/>
          </a:xfrm>
          <a:prstGeom prst="rect">
            <a:avLst/>
          </a:prstGeom>
          <a:solidFill>
            <a:schemeClr val="bg1">
              <a:lumMod val="95000"/>
            </a:schemeClr>
          </a:solidFill>
          <a:ln>
            <a:solidFill>
              <a:schemeClr val="bg2">
                <a:lumMod val="9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pic>
        <p:nvPicPr>
          <p:cNvPr id="6" name="Picture 5" descr="Etat_du_marche_CC_Espèce.png"/>
          <p:cNvPicPr>
            <a:picLocks noChangeAspect="1"/>
          </p:cNvPicPr>
          <p:nvPr/>
        </p:nvPicPr>
        <p:blipFill>
          <a:blip r:embed="rId2"/>
          <a:stretch>
            <a:fillRect/>
          </a:stretch>
        </p:blipFill>
        <p:spPr>
          <a:xfrm>
            <a:off x="1144800" y="475200"/>
            <a:ext cx="4572000" cy="1620000"/>
          </a:xfrm>
          <a:prstGeom prst="rect">
            <a:avLst/>
          </a:prstGeom>
        </p:spPr>
      </p:pic>
      <p:pic>
        <p:nvPicPr>
          <p:cNvPr id="7" name="Picture 6" descr="Caractéristiques_intensité_CC_Espèce.png"/>
          <p:cNvPicPr>
            <a:picLocks noChangeAspect="1"/>
          </p:cNvPicPr>
          <p:nvPr/>
        </p:nvPicPr>
        <p:blipFill>
          <a:blip r:embed="rId3"/>
          <a:stretch>
            <a:fillRect/>
          </a:stretch>
        </p:blipFill>
        <p:spPr>
          <a:xfrm>
            <a:off x="86400" y="5162400"/>
            <a:ext cx="6688799" cy="1620000"/>
          </a:xfrm>
          <a:prstGeom prst="rect">
            <a:avLst/>
          </a:prstGeom>
        </p:spPr>
      </p:pic>
      <p:sp>
        <p:nvSpPr>
          <p:cNvPr id="8" name="TextBox 7"/>
          <p:cNvSpPr txBox="1"/>
          <p:nvPr/>
        </p:nvSpPr>
        <p:spPr>
          <a:xfrm>
            <a:off x="0" y="-288000"/>
            <a:ext cx="6858000" cy="720000"/>
          </a:xfrm>
          <a:prstGeom prst="rect">
            <a:avLst/>
          </a:prstGeom>
          <a:noFill/>
        </p:spPr>
        <p:txBody>
          <a:bodyPr wrap="none">
            <a:spAutoFit/>
          </a:bodyPr>
          <a:lstStyle/>
          <a:p>
            <a:endParaRPr/>
          </a:p>
          <a:p>
            <a:pPr algn="ctr">
              <a:defRPr sz="2267"/>
            </a:pPr>
            <a:r>
              <a:t>Concarneau</a:t>
            </a:r>
          </a:p>
        </p:txBody>
      </p:sp>
      <p:sp>
        <p:nvSpPr>
          <p:cNvPr id="9" name="TextBox 8"/>
          <p:cNvSpPr txBox="1"/>
          <p:nvPr/>
        </p:nvSpPr>
        <p:spPr>
          <a:xfrm>
            <a:off x="180000" y="9403200"/>
            <a:ext cx="4647600" cy="1368000"/>
          </a:xfrm>
          <a:prstGeom prst="rect">
            <a:avLst/>
          </a:prstGeom>
          <a:noFill/>
        </p:spPr>
        <p:txBody>
          <a:bodyPr wrap="square">
            <a:spAutoFit/>
          </a:bodyPr>
          <a:lstStyle/>
          <a:p>
            <a:pPr>
              <a:defRPr sz="850"/>
            </a:pPr>
            <a:r>
              <a:t>Note : « = » : variation entre ‒5 et +5% ; « ‒ » variation entre ‒5 et ‒15% ; « + » variation entre 5 et 15% ; « ‒ ‒ » variation entre ‒15 et ‒25%; « + + » variation entre 15 et 25% ; « ‒ ‒ ‒ » variation inférieure à 25% ;« + + + » variation supérieure à 25%.</a:t>
            </a:r>
          </a:p>
        </p:txBody>
      </p:sp>
      <p:sp>
        <p:nvSpPr>
          <p:cNvPr id="10" name="TextBox 9"/>
          <p:cNvSpPr txBox="1"/>
          <p:nvPr/>
        </p:nvSpPr>
        <p:spPr>
          <a:xfrm>
            <a:off x="259200" y="2214000"/>
            <a:ext cx="6397200" cy="756000"/>
          </a:xfrm>
          <a:prstGeom prst="rect">
            <a:avLst/>
          </a:prstGeom>
          <a:noFill/>
        </p:spPr>
        <p:txBody>
          <a:bodyPr wrap="square">
            <a:spAutoFit/>
          </a:bodyPr>
          <a:lstStyle/>
          <a:p>
            <a:pPr>
              <a:defRPr sz="1275"/>
            </a:pPr>
            <a:r>
              <a:t>• Pour la pieuvre de la criée de Concarneau, l’instabilité des prix pour le mois de septembre 2026 est moins importante que celle observée en septembre de 2023 à 2025, ce qui signifie que le risque prix des producteurs a diminué. Parallèlement, l’instabilité des volumes est beaucoup moins important, ce qui signifie que le risque d’approvisionnement des acheteurs a fortement diminué.</a:t>
            </a:r>
          </a:p>
        </p:txBody>
      </p:sp>
      <p:sp>
        <p:nvSpPr>
          <p:cNvPr id="11" name="TextBox 10"/>
          <p:cNvSpPr txBox="1"/>
          <p:nvPr/>
        </p:nvSpPr>
        <p:spPr>
          <a:xfrm>
            <a:off x="259200" y="6775200"/>
            <a:ext cx="6397200" cy="756000"/>
          </a:xfrm>
          <a:prstGeom prst="rect">
            <a:avLst/>
          </a:prstGeom>
          <a:noFill/>
        </p:spPr>
        <p:txBody>
          <a:bodyPr wrap="square">
            <a:spAutoFit/>
          </a:bodyPr>
          <a:lstStyle/>
          <a:p>
            <a:pPr>
              <a:defRPr sz="1275"/>
            </a:pPr>
            <a:r>
              <a:t>• Pour la pieuvre de la criée de Concarneau, en septembre 2026 comparé aux mois de septembre de 2023 à 2025, le nombre d’acheteurs est un peu plus important, le nombre de transactions est beaucoup plus important. De plus, la concurrence est inchangé, ce qui signifie que le pouvoir de marché des gros acheteurs est inchangée.</a:t>
            </a:r>
          </a:p>
        </p:txBody>
      </p:sp>
      <p:sp>
        <p:nvSpPr>
          <p:cNvPr id="12" name="TextBox 11"/>
          <p:cNvSpPr txBox="1"/>
          <p:nvPr/>
        </p:nvSpPr>
        <p:spPr>
          <a:xfrm>
            <a:off x="259200" y="3171600"/>
            <a:ext cx="6397200" cy="756000"/>
          </a:xfrm>
          <a:prstGeom prst="rect">
            <a:avLst/>
          </a:prstGeom>
          <a:noFill/>
        </p:spPr>
        <p:txBody>
          <a:bodyPr wrap="square">
            <a:spAutoFit/>
          </a:bodyPr>
          <a:lstStyle/>
          <a:p>
            <a:pPr>
              <a:defRPr sz="1275"/>
            </a:pPr>
            <a:r>
              <a:t>• Pour la langoustine de la criée de Concarneau, l’instabilité des prix pour le mois de septembre 2026 est un peu moins importante que celle observée en septembre de 2023 à 2025, ce qui signifie que le risque prix des producteurs a légèrement diminué. Parallèlement, l’instabilité des volumes est beaucoup moins important, ce qui signifie que le risque d’approvisionnement des acheteurs a fortement diminué.</a:t>
            </a:r>
          </a:p>
        </p:txBody>
      </p:sp>
      <p:sp>
        <p:nvSpPr>
          <p:cNvPr id="13" name="TextBox 12"/>
          <p:cNvSpPr txBox="1"/>
          <p:nvPr/>
        </p:nvSpPr>
        <p:spPr>
          <a:xfrm>
            <a:off x="259200" y="7628400"/>
            <a:ext cx="6397200" cy="756000"/>
          </a:xfrm>
          <a:prstGeom prst="rect">
            <a:avLst/>
          </a:prstGeom>
          <a:noFill/>
        </p:spPr>
        <p:txBody>
          <a:bodyPr wrap="square">
            <a:spAutoFit/>
          </a:bodyPr>
          <a:lstStyle/>
          <a:p>
            <a:pPr>
              <a:defRPr sz="1275"/>
            </a:pPr>
            <a:r>
              <a:t>• Pour la langoustine de la criée de Concarneau, en septembre 2026 comparé aux mois de septembre de 2023 à 2025, le nombre d’acheteurs est un peu moins important, le nombre de transactions est beaucoup plus important. De plus, la concurrence a fortement diminué, ce qui signifie que le pouvoir de marché des gros acheteurs a fortement augmenté.</a:t>
            </a:r>
          </a:p>
        </p:txBody>
      </p:sp>
      <p:sp>
        <p:nvSpPr>
          <p:cNvPr id="14" name="TextBox 13"/>
          <p:cNvSpPr txBox="1"/>
          <p:nvPr/>
        </p:nvSpPr>
        <p:spPr>
          <a:xfrm>
            <a:off x="259200" y="4129200"/>
            <a:ext cx="6397200" cy="756000"/>
          </a:xfrm>
          <a:prstGeom prst="rect">
            <a:avLst/>
          </a:prstGeom>
          <a:noFill/>
        </p:spPr>
        <p:txBody>
          <a:bodyPr wrap="square">
            <a:spAutoFit/>
          </a:bodyPr>
          <a:lstStyle/>
          <a:p>
            <a:pPr>
              <a:defRPr sz="1275"/>
            </a:pPr>
            <a:r>
              <a:t>• Pour la dorade royale de la criée de Concarneau, l’instabilité des prix pour le mois de septembre 2026 est beaucoup moins importante que celle observée en septembre de 2023 à 2025, ce qui signifie que le risque prix des producteurs a fortement diminué. Parallèlement, l’instabilité des volumes est plus important, ce qui signifie que le risque d’approvisionnement des acheteurs a augmenté.</a:t>
            </a:r>
          </a:p>
        </p:txBody>
      </p:sp>
      <p:sp>
        <p:nvSpPr>
          <p:cNvPr id="15" name="TextBox 14"/>
          <p:cNvSpPr txBox="1"/>
          <p:nvPr/>
        </p:nvSpPr>
        <p:spPr>
          <a:xfrm>
            <a:off x="259200" y="8456400"/>
            <a:ext cx="6397200" cy="756000"/>
          </a:xfrm>
          <a:prstGeom prst="rect">
            <a:avLst/>
          </a:prstGeom>
          <a:noFill/>
        </p:spPr>
        <p:txBody>
          <a:bodyPr wrap="square">
            <a:spAutoFit/>
          </a:bodyPr>
          <a:lstStyle/>
          <a:p>
            <a:pPr>
              <a:defRPr sz="1275"/>
            </a:pPr>
            <a:r>
              <a:t>• Pour la dorade royale de la criée de Concarneau, en septembre 2026 comparé aux mois de septembre de 2023 à 2025, le nombre d’acheteurs est plus important, le nombre de transactions est beaucoup plus important. De plus, la concurrence a légèrement diminué, ce qui signifie que le pouvoir de marché des gros acheteurs a légèrement augmenté.</a:t>
            </a:r>
          </a:p>
        </p:txBody>
      </p:sp>
    </p:spTree>
    <p:extLst>
      <p:ext uri="{BB962C8B-B14F-4D97-AF65-F5344CB8AC3E}">
        <p14:creationId xmlns:p14="http://schemas.microsoft.com/office/powerpoint/2010/main" val="3496614159"/>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ZoneTexte 2">
            <a:extLst>
              <a:ext uri="{FF2B5EF4-FFF2-40B4-BE49-F238E27FC236}">
                <a16:creationId xmlns:a16="http://schemas.microsoft.com/office/drawing/2014/main" id="{BC4710F0-EAEC-4213-96F5-9014FE8FF695}"/>
              </a:ext>
            </a:extLst>
          </p:cNvPr>
          <p:cNvSpPr txBox="1"/>
          <p:nvPr/>
        </p:nvSpPr>
        <p:spPr>
          <a:xfrm>
            <a:off x="0" y="0"/>
            <a:ext cx="6858000" cy="400110"/>
          </a:xfrm>
          <a:prstGeom prst="rect">
            <a:avLst/>
          </a:prstGeom>
          <a:solidFill>
            <a:schemeClr val="accent1">
              <a:lumMod val="20000"/>
              <a:lumOff val="80000"/>
            </a:schemeClr>
          </a:solidFill>
        </p:spPr>
        <p:txBody>
          <a:bodyPr wrap="square" rtlCol="0">
            <a:spAutoFit/>
          </a:bodyPr>
          <a:lstStyle/>
          <a:p>
            <a:pPr algn="ctr"/>
            <a:endParaRPr lang="fr-FR" sz="2000" b="1" dirty="0"/>
          </a:p>
        </p:txBody>
      </p:sp>
      <p:pic>
        <p:nvPicPr>
          <p:cNvPr id="4" name="Image 3">
            <a:extLst>
              <a:ext uri="{FF2B5EF4-FFF2-40B4-BE49-F238E27FC236}">
                <a16:creationId xmlns:a16="http://schemas.microsoft.com/office/drawing/2014/main" id="{37A59D5A-1D62-41C7-B3CD-68F39FBC0D43}"/>
              </a:ext>
            </a:extLst>
          </p:cNvPr>
          <p:cNvPicPr>
            <a:picLocks noChangeAspect="1"/>
          </p:cNvPicPr>
          <p:nvPr/>
        </p:nvPicPr>
        <p:blipFill>
          <a:blip r:embed="rId2">
            <a:extLst>
              <a:ext uri="{96DAC541-7B7A-43D3-8B79-37D633B846F1}">
                <asvg:svgBlip xmlns:asvg="http://schemas.microsoft.com/office/drawing/2016/SVG/main" r:embed="rId3"/>
              </a:ext>
            </a:extLst>
          </a:blip>
          <a:srcRect/>
          <a:stretch/>
        </p:blipFill>
        <p:spPr>
          <a:xfrm>
            <a:off x="199533" y="8359337"/>
            <a:ext cx="2335636" cy="1170385"/>
          </a:xfrm>
          <a:prstGeom prst="rect">
            <a:avLst/>
          </a:prstGeom>
        </p:spPr>
      </p:pic>
      <p:sp>
        <p:nvSpPr>
          <p:cNvPr id="6" name="Rectangle 5">
            <a:extLst>
              <a:ext uri="{FF2B5EF4-FFF2-40B4-BE49-F238E27FC236}">
                <a16:creationId xmlns:a16="http://schemas.microsoft.com/office/drawing/2014/main" id="{0E6F1EE9-3921-49B2-BCC9-C859EB64BD96}"/>
              </a:ext>
            </a:extLst>
          </p:cNvPr>
          <p:cNvSpPr/>
          <p:nvPr/>
        </p:nvSpPr>
        <p:spPr>
          <a:xfrm>
            <a:off x="194400" y="4118960"/>
            <a:ext cx="2342266" cy="3913283"/>
          </a:xfrm>
          <a:prstGeom prst="rect">
            <a:avLst/>
          </a:prstGeom>
          <a:solidFill>
            <a:schemeClr val="bg1">
              <a:lumMod val="95000"/>
            </a:schemeClr>
          </a:solidFill>
          <a:ln>
            <a:solidFill>
              <a:schemeClr val="bg2">
                <a:lumMod val="9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pic>
        <p:nvPicPr>
          <p:cNvPr id="7" name="Picture 6" descr="Resultat 2026_09_Croisic.png"/>
          <p:cNvPicPr>
            <a:picLocks noChangeAspect="1"/>
          </p:cNvPicPr>
          <p:nvPr/>
        </p:nvPicPr>
        <p:blipFill>
          <a:blip r:embed="rId4"/>
          <a:srcRect t="12000" r="5000" b="5000"/>
          <a:stretch>
            <a:fillRect/>
          </a:stretch>
        </p:blipFill>
        <p:spPr>
          <a:xfrm>
            <a:off x="295200" y="410399"/>
            <a:ext cx="6271200" cy="3420000"/>
          </a:xfrm>
          <a:prstGeom prst="rect">
            <a:avLst/>
          </a:prstGeom>
        </p:spPr>
      </p:pic>
      <p:pic>
        <p:nvPicPr>
          <p:cNvPr id="8" name="Picture 7" descr="Resultat 2026_09_Croisic_Indices de ventes en valeur.png"/>
          <p:cNvPicPr>
            <a:picLocks noChangeAspect="1"/>
          </p:cNvPicPr>
          <p:nvPr/>
        </p:nvPicPr>
        <p:blipFill>
          <a:blip r:embed="rId5"/>
          <a:srcRect t="12000" r="5000" b="5000"/>
          <a:stretch>
            <a:fillRect/>
          </a:stretch>
        </p:blipFill>
        <p:spPr>
          <a:xfrm>
            <a:off x="2937600" y="3848400"/>
            <a:ext cx="3873600" cy="1980000"/>
          </a:xfrm>
          <a:prstGeom prst="rect">
            <a:avLst/>
          </a:prstGeom>
        </p:spPr>
      </p:pic>
      <p:pic>
        <p:nvPicPr>
          <p:cNvPr id="9" name="Picture 8" descr="Resultat 2026_09_Croisic_Indices de prix de vente.png"/>
          <p:cNvPicPr>
            <a:picLocks noChangeAspect="1"/>
          </p:cNvPicPr>
          <p:nvPr/>
        </p:nvPicPr>
        <p:blipFill>
          <a:blip r:embed="rId6"/>
          <a:srcRect t="12000" r="5000" b="5000"/>
          <a:stretch>
            <a:fillRect/>
          </a:stretch>
        </p:blipFill>
        <p:spPr>
          <a:xfrm>
            <a:off x="2937600" y="5846399"/>
            <a:ext cx="3873600" cy="1980000"/>
          </a:xfrm>
          <a:prstGeom prst="rect">
            <a:avLst/>
          </a:prstGeom>
        </p:spPr>
      </p:pic>
      <p:pic>
        <p:nvPicPr>
          <p:cNvPr id="10" name="Picture 9" descr="Resultat 2026_09_Croisic_Indices de ventes en volume.png"/>
          <p:cNvPicPr>
            <a:picLocks noChangeAspect="1"/>
          </p:cNvPicPr>
          <p:nvPr/>
        </p:nvPicPr>
        <p:blipFill>
          <a:blip r:embed="rId7"/>
          <a:srcRect t="12000" r="5000" b="5000"/>
          <a:stretch>
            <a:fillRect/>
          </a:stretch>
        </p:blipFill>
        <p:spPr>
          <a:xfrm>
            <a:off x="2937600" y="7826399"/>
            <a:ext cx="3873600" cy="1980000"/>
          </a:xfrm>
          <a:prstGeom prst="rect">
            <a:avLst/>
          </a:prstGeom>
        </p:spPr>
      </p:pic>
      <p:sp>
        <p:nvSpPr>
          <p:cNvPr id="11" name="TextBox 10"/>
          <p:cNvSpPr txBox="1"/>
          <p:nvPr/>
        </p:nvSpPr>
        <p:spPr>
          <a:xfrm>
            <a:off x="0" y="-288000"/>
            <a:ext cx="6858000" cy="720000"/>
          </a:xfrm>
          <a:prstGeom prst="rect">
            <a:avLst/>
          </a:prstGeom>
          <a:noFill/>
        </p:spPr>
        <p:txBody>
          <a:bodyPr wrap="none">
            <a:spAutoFit/>
          </a:bodyPr>
          <a:lstStyle/>
          <a:p>
            <a:endParaRPr/>
          </a:p>
          <a:p>
            <a:pPr algn="ctr">
              <a:defRPr sz="2267"/>
            </a:pPr>
            <a:r>
              <a:t>Croisic</a:t>
            </a:r>
          </a:p>
        </p:txBody>
      </p:sp>
      <p:sp>
        <p:nvSpPr>
          <p:cNvPr id="12" name="TextBox 11"/>
          <p:cNvSpPr txBox="1"/>
          <p:nvPr/>
        </p:nvSpPr>
        <p:spPr>
          <a:xfrm>
            <a:off x="687600" y="8445600"/>
            <a:ext cx="1803600" cy="288000"/>
          </a:xfrm>
          <a:prstGeom prst="rect">
            <a:avLst/>
          </a:prstGeom>
          <a:noFill/>
        </p:spPr>
        <p:txBody>
          <a:bodyPr wrap="none">
            <a:spAutoFit/>
          </a:bodyPr>
          <a:lstStyle/>
          <a:p>
            <a:pPr>
              <a:defRPr sz="850"/>
            </a:pPr>
            <a:r>
              <a:t>Indice de prix de vente</a:t>
            </a:r>
          </a:p>
        </p:txBody>
      </p:sp>
      <p:sp>
        <p:nvSpPr>
          <p:cNvPr id="13" name="TextBox 12"/>
          <p:cNvSpPr txBox="1"/>
          <p:nvPr/>
        </p:nvSpPr>
        <p:spPr>
          <a:xfrm>
            <a:off x="687600" y="8632800"/>
            <a:ext cx="1803600" cy="288000"/>
          </a:xfrm>
          <a:prstGeom prst="rect">
            <a:avLst/>
          </a:prstGeom>
          <a:noFill/>
        </p:spPr>
        <p:txBody>
          <a:bodyPr wrap="none">
            <a:spAutoFit/>
          </a:bodyPr>
          <a:lstStyle/>
          <a:p>
            <a:pPr>
              <a:defRPr sz="850"/>
            </a:pPr>
            <a:r>
              <a:t>Indice de ventes en volume</a:t>
            </a:r>
          </a:p>
        </p:txBody>
      </p:sp>
      <p:sp>
        <p:nvSpPr>
          <p:cNvPr id="14" name="TextBox 13"/>
          <p:cNvSpPr txBox="1"/>
          <p:nvPr/>
        </p:nvSpPr>
        <p:spPr>
          <a:xfrm>
            <a:off x="687600" y="8838000"/>
            <a:ext cx="1803600" cy="288000"/>
          </a:xfrm>
          <a:prstGeom prst="rect">
            <a:avLst/>
          </a:prstGeom>
          <a:noFill/>
        </p:spPr>
        <p:txBody>
          <a:bodyPr wrap="none">
            <a:spAutoFit/>
          </a:bodyPr>
          <a:lstStyle/>
          <a:p>
            <a:pPr>
              <a:defRPr sz="850"/>
            </a:pPr>
            <a:r>
              <a:t>Indice de ventes en valeur</a:t>
            </a:r>
          </a:p>
        </p:txBody>
      </p:sp>
      <p:sp>
        <p:nvSpPr>
          <p:cNvPr id="15" name="TextBox 14"/>
          <p:cNvSpPr txBox="1"/>
          <p:nvPr/>
        </p:nvSpPr>
        <p:spPr>
          <a:xfrm>
            <a:off x="687600" y="9021600"/>
            <a:ext cx="1803600" cy="288000"/>
          </a:xfrm>
          <a:prstGeom prst="rect">
            <a:avLst/>
          </a:prstGeom>
          <a:noFill/>
        </p:spPr>
        <p:txBody>
          <a:bodyPr wrap="none">
            <a:spAutoFit/>
          </a:bodyPr>
          <a:lstStyle/>
          <a:p>
            <a:pPr>
              <a:defRPr sz="850"/>
            </a:pPr>
            <a:r>
              <a:t>Indice national</a:t>
            </a:r>
          </a:p>
        </p:txBody>
      </p:sp>
      <p:sp>
        <p:nvSpPr>
          <p:cNvPr id="16" name="TextBox 15"/>
          <p:cNvSpPr txBox="1"/>
          <p:nvPr/>
        </p:nvSpPr>
        <p:spPr>
          <a:xfrm>
            <a:off x="687600" y="9223200"/>
            <a:ext cx="1803600" cy="288000"/>
          </a:xfrm>
          <a:prstGeom prst="rect">
            <a:avLst/>
          </a:prstGeom>
          <a:noFill/>
        </p:spPr>
        <p:txBody>
          <a:bodyPr wrap="none">
            <a:spAutoFit/>
          </a:bodyPr>
          <a:lstStyle/>
          <a:p>
            <a:pPr>
              <a:defRPr sz="850"/>
            </a:pPr>
            <a:r>
              <a:t>Septembre</a:t>
            </a:r>
          </a:p>
        </p:txBody>
      </p:sp>
      <p:sp>
        <p:nvSpPr>
          <p:cNvPr id="17" name="TextBox 16"/>
          <p:cNvSpPr txBox="1"/>
          <p:nvPr/>
        </p:nvSpPr>
        <p:spPr>
          <a:xfrm>
            <a:off x="194400" y="4179600"/>
            <a:ext cx="2343600" cy="1436400"/>
          </a:xfrm>
          <a:prstGeom prst="rect">
            <a:avLst/>
          </a:prstGeom>
          <a:noFill/>
        </p:spPr>
        <p:txBody>
          <a:bodyPr wrap="square">
            <a:spAutoFit/>
          </a:bodyPr>
          <a:lstStyle/>
          <a:p>
            <a:pPr>
              <a:defRPr sz="1275"/>
            </a:pPr>
            <a:r>
              <a:t>• À la fin du mois de septembre 2026, l'indice de ventes en valeur  de la criée du Croisic est supérieur à celui de la période de référence (2023).</a:t>
            </a:r>
          </a:p>
        </p:txBody>
      </p:sp>
      <p:sp>
        <p:nvSpPr>
          <p:cNvPr id="18" name="TextBox 17"/>
          <p:cNvSpPr txBox="1"/>
          <p:nvPr/>
        </p:nvSpPr>
        <p:spPr>
          <a:xfrm>
            <a:off x="194400" y="5619600"/>
            <a:ext cx="2343600" cy="1436400"/>
          </a:xfrm>
          <a:prstGeom prst="rect">
            <a:avLst/>
          </a:prstGeom>
          <a:noFill/>
        </p:spPr>
        <p:txBody>
          <a:bodyPr wrap="square">
            <a:spAutoFit/>
          </a:bodyPr>
          <a:lstStyle/>
          <a:p>
            <a:pPr>
              <a:defRPr sz="1275"/>
            </a:pPr>
            <a:r>
              <a:t>• L'indice de prix de ventes est supérieur à celui de la période de référence mais proche de celui de la moyenne nationale.</a:t>
            </a:r>
          </a:p>
        </p:txBody>
      </p:sp>
      <p:sp>
        <p:nvSpPr>
          <p:cNvPr id="19" name="TextBox 18"/>
          <p:cNvSpPr txBox="1"/>
          <p:nvPr/>
        </p:nvSpPr>
        <p:spPr>
          <a:xfrm>
            <a:off x="194400" y="6840000"/>
            <a:ext cx="2343600" cy="1436400"/>
          </a:xfrm>
          <a:prstGeom prst="rect">
            <a:avLst/>
          </a:prstGeom>
          <a:noFill/>
        </p:spPr>
        <p:txBody>
          <a:bodyPr wrap="square">
            <a:spAutoFit/>
          </a:bodyPr>
          <a:lstStyle/>
          <a:p>
            <a:pPr>
              <a:defRPr sz="1275"/>
            </a:pPr>
            <a:r>
              <a:t>• Pour finir, l'indice de ventes en volume est proche de ceux de la période de référence et de la moyenne nationale.</a:t>
            </a:r>
          </a:p>
        </p:txBody>
      </p:sp>
    </p:spTree>
    <p:extLst>
      <p:ext uri="{BB962C8B-B14F-4D97-AF65-F5344CB8AC3E}">
        <p14:creationId xmlns:p14="http://schemas.microsoft.com/office/powerpoint/2010/main" val="3020668542"/>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ZoneTexte 1">
            <a:extLst>
              <a:ext uri="{FF2B5EF4-FFF2-40B4-BE49-F238E27FC236}">
                <a16:creationId xmlns:a16="http://schemas.microsoft.com/office/drawing/2014/main" id="{204BEB31-20F5-463B-A2D4-62D6A608FD1C}"/>
              </a:ext>
            </a:extLst>
          </p:cNvPr>
          <p:cNvSpPr txBox="1"/>
          <p:nvPr/>
        </p:nvSpPr>
        <p:spPr>
          <a:xfrm>
            <a:off x="0" y="0"/>
            <a:ext cx="6858000" cy="400110"/>
          </a:xfrm>
          <a:prstGeom prst="rect">
            <a:avLst/>
          </a:prstGeom>
          <a:solidFill>
            <a:schemeClr val="accent1">
              <a:lumMod val="20000"/>
              <a:lumOff val="80000"/>
            </a:schemeClr>
          </a:solidFill>
        </p:spPr>
        <p:txBody>
          <a:bodyPr wrap="square" rtlCol="0">
            <a:spAutoFit/>
          </a:bodyPr>
          <a:lstStyle/>
          <a:p>
            <a:pPr algn="ctr"/>
            <a:endParaRPr lang="fr-FR" sz="2000" b="1" dirty="0"/>
          </a:p>
        </p:txBody>
      </p:sp>
      <p:sp>
        <p:nvSpPr>
          <p:cNvPr id="4" name="Rectangle 3">
            <a:extLst>
              <a:ext uri="{FF2B5EF4-FFF2-40B4-BE49-F238E27FC236}">
                <a16:creationId xmlns:a16="http://schemas.microsoft.com/office/drawing/2014/main" id="{9B1D2FCF-6CCF-4540-AB28-71FBEF948086}"/>
              </a:ext>
            </a:extLst>
          </p:cNvPr>
          <p:cNvSpPr/>
          <p:nvPr/>
        </p:nvSpPr>
        <p:spPr>
          <a:xfrm>
            <a:off x="201304" y="5944548"/>
            <a:ext cx="6455391" cy="2450152"/>
          </a:xfrm>
          <a:prstGeom prst="rect">
            <a:avLst/>
          </a:prstGeom>
          <a:solidFill>
            <a:schemeClr val="bg1">
              <a:lumMod val="95000"/>
            </a:schemeClr>
          </a:solidFill>
          <a:ln>
            <a:solidFill>
              <a:schemeClr val="bg2">
                <a:lumMod val="9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dirty="0"/>
          </a:p>
        </p:txBody>
      </p:sp>
      <p:sp>
        <p:nvSpPr>
          <p:cNvPr id="5" name="Rectangle 4">
            <a:extLst>
              <a:ext uri="{FF2B5EF4-FFF2-40B4-BE49-F238E27FC236}">
                <a16:creationId xmlns:a16="http://schemas.microsoft.com/office/drawing/2014/main" id="{9910C5E8-5936-4F2B-8797-2F8545D0CA49}"/>
              </a:ext>
            </a:extLst>
          </p:cNvPr>
          <p:cNvSpPr/>
          <p:nvPr/>
        </p:nvSpPr>
        <p:spPr>
          <a:xfrm>
            <a:off x="201304" y="2414014"/>
            <a:ext cx="6455391" cy="1445696"/>
          </a:xfrm>
          <a:prstGeom prst="rect">
            <a:avLst/>
          </a:prstGeom>
          <a:solidFill>
            <a:schemeClr val="bg1">
              <a:lumMod val="95000"/>
            </a:schemeClr>
          </a:solidFill>
          <a:ln>
            <a:solidFill>
              <a:schemeClr val="bg2">
                <a:lumMod val="9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pic>
        <p:nvPicPr>
          <p:cNvPr id="6" name="Picture 5" descr="Etat_du_marche_CR.png"/>
          <p:cNvPicPr>
            <a:picLocks noChangeAspect="1"/>
          </p:cNvPicPr>
          <p:nvPr/>
        </p:nvPicPr>
        <p:blipFill>
          <a:blip r:embed="rId2"/>
          <a:srcRect l="1000" t="20000" r="1000" b="25000"/>
          <a:stretch>
            <a:fillRect/>
          </a:stretch>
        </p:blipFill>
        <p:spPr>
          <a:xfrm>
            <a:off x="1058400" y="698400"/>
            <a:ext cx="4572000" cy="1620000"/>
          </a:xfrm>
          <a:prstGeom prst="rect">
            <a:avLst/>
          </a:prstGeom>
        </p:spPr>
      </p:pic>
      <p:pic>
        <p:nvPicPr>
          <p:cNvPr id="7" name="Picture 6" descr="Caractéristiques_intensité_CR.png"/>
          <p:cNvPicPr>
            <a:picLocks noChangeAspect="1"/>
          </p:cNvPicPr>
          <p:nvPr/>
        </p:nvPicPr>
        <p:blipFill>
          <a:blip r:embed="rId3"/>
          <a:srcRect l="1000" t="20000" r="1000" b="20000"/>
          <a:stretch>
            <a:fillRect/>
          </a:stretch>
        </p:blipFill>
        <p:spPr>
          <a:xfrm>
            <a:off x="86400" y="4323600"/>
            <a:ext cx="6688799" cy="1620000"/>
          </a:xfrm>
          <a:prstGeom prst="rect">
            <a:avLst/>
          </a:prstGeom>
        </p:spPr>
      </p:pic>
      <p:sp>
        <p:nvSpPr>
          <p:cNvPr id="8" name="TextBox 7"/>
          <p:cNvSpPr txBox="1"/>
          <p:nvPr/>
        </p:nvSpPr>
        <p:spPr>
          <a:xfrm>
            <a:off x="0" y="-288000"/>
            <a:ext cx="6858000" cy="720000"/>
          </a:xfrm>
          <a:prstGeom prst="rect">
            <a:avLst/>
          </a:prstGeom>
          <a:noFill/>
        </p:spPr>
        <p:txBody>
          <a:bodyPr wrap="none">
            <a:spAutoFit/>
          </a:bodyPr>
          <a:lstStyle/>
          <a:p>
            <a:endParaRPr/>
          </a:p>
          <a:p>
            <a:pPr algn="ctr">
              <a:defRPr sz="2267"/>
            </a:pPr>
            <a:r>
              <a:t>Croisic</a:t>
            </a:r>
          </a:p>
        </p:txBody>
      </p:sp>
      <p:sp>
        <p:nvSpPr>
          <p:cNvPr id="9" name="TextBox 8"/>
          <p:cNvSpPr txBox="1"/>
          <p:nvPr/>
        </p:nvSpPr>
        <p:spPr>
          <a:xfrm>
            <a:off x="180000" y="9403200"/>
            <a:ext cx="4647600" cy="1368000"/>
          </a:xfrm>
          <a:prstGeom prst="rect">
            <a:avLst/>
          </a:prstGeom>
          <a:noFill/>
        </p:spPr>
        <p:txBody>
          <a:bodyPr wrap="square">
            <a:spAutoFit/>
          </a:bodyPr>
          <a:lstStyle/>
          <a:p>
            <a:pPr>
              <a:defRPr sz="850"/>
            </a:pPr>
            <a:r>
              <a:t>Note : « = » : variation entre ‒5 et +5% ; « ‒ » variation entre ‒5 et ‒15% ; « + » variation entre 5 et 15% ; « ‒ ‒ » variation entre ‒15 et ‒25%; « + + » variation entre 15 et 25% ; « ‒ ‒ ‒ » variation inférieure à 25% ;« + + + » variation supérieure à 25%.</a:t>
            </a:r>
          </a:p>
        </p:txBody>
      </p:sp>
      <p:sp>
        <p:nvSpPr>
          <p:cNvPr id="10" name="TextBox 9"/>
          <p:cNvSpPr txBox="1"/>
          <p:nvPr/>
        </p:nvSpPr>
        <p:spPr>
          <a:xfrm>
            <a:off x="259200" y="2476800"/>
            <a:ext cx="6397200" cy="756000"/>
          </a:xfrm>
          <a:prstGeom prst="rect">
            <a:avLst/>
          </a:prstGeom>
          <a:noFill/>
        </p:spPr>
        <p:txBody>
          <a:bodyPr wrap="square">
            <a:spAutoFit/>
          </a:bodyPr>
          <a:lstStyle/>
          <a:p>
            <a:pPr>
              <a:defRPr sz="1275"/>
            </a:pPr>
            <a:r>
              <a:t>• Pour la criée du Croisic, l’instabilité des prix pour le mois de septembre 2026 est un peu plus importante que celle observée en septembre de 2023 à 2025, ce qui signifie que le risque prix des producteurs a légèrement augmenté. Parallèlement, l’instabilité des volumes est similaire, ce qui signifie que le risque d’approvisionnement des acheteurs est inchangé.</a:t>
            </a:r>
          </a:p>
        </p:txBody>
      </p:sp>
      <p:sp>
        <p:nvSpPr>
          <p:cNvPr id="11" name="TextBox 10"/>
          <p:cNvSpPr txBox="1"/>
          <p:nvPr/>
        </p:nvSpPr>
        <p:spPr>
          <a:xfrm>
            <a:off x="259200" y="6840000"/>
            <a:ext cx="6397200" cy="756000"/>
          </a:xfrm>
          <a:prstGeom prst="rect">
            <a:avLst/>
          </a:prstGeom>
          <a:noFill/>
        </p:spPr>
        <p:txBody>
          <a:bodyPr wrap="square">
            <a:spAutoFit/>
          </a:bodyPr>
          <a:lstStyle/>
          <a:p>
            <a:pPr>
              <a:defRPr sz="1275"/>
            </a:pPr>
            <a:r>
              <a:t>• Pour la criée du Croisic, en septembre 2026 comparé aux mois de septembre de 2023 à 2025, le nombre d’acheteurs est similaire, le nombre de transactions est un peu moins important. De plus, la concurrence est inchangé, ce qui signifie que le pouvoir de marché des gros acheteurs est inchangée.</a:t>
            </a:r>
          </a:p>
        </p:txBody>
      </p:sp>
    </p:spTree>
    <p:extLst>
      <p:ext uri="{BB962C8B-B14F-4D97-AF65-F5344CB8AC3E}">
        <p14:creationId xmlns:p14="http://schemas.microsoft.com/office/powerpoint/2010/main" val="1974357192"/>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ZoneTexte 1">
            <a:extLst>
              <a:ext uri="{FF2B5EF4-FFF2-40B4-BE49-F238E27FC236}">
                <a16:creationId xmlns:a16="http://schemas.microsoft.com/office/drawing/2014/main" id="{204BEB31-20F5-463B-A2D4-62D6A608FD1C}"/>
              </a:ext>
            </a:extLst>
          </p:cNvPr>
          <p:cNvSpPr txBox="1"/>
          <p:nvPr/>
        </p:nvSpPr>
        <p:spPr>
          <a:xfrm>
            <a:off x="0" y="0"/>
            <a:ext cx="6858000" cy="400110"/>
          </a:xfrm>
          <a:prstGeom prst="rect">
            <a:avLst/>
          </a:prstGeom>
          <a:solidFill>
            <a:schemeClr val="accent1">
              <a:lumMod val="20000"/>
              <a:lumOff val="80000"/>
            </a:schemeClr>
          </a:solidFill>
        </p:spPr>
        <p:txBody>
          <a:bodyPr wrap="square" rtlCol="0">
            <a:spAutoFit/>
          </a:bodyPr>
          <a:lstStyle/>
          <a:p>
            <a:pPr algn="ctr"/>
            <a:endParaRPr lang="fr-FR" sz="2000" b="1" dirty="0"/>
          </a:p>
        </p:txBody>
      </p:sp>
      <p:sp>
        <p:nvSpPr>
          <p:cNvPr id="4" name="Rectangle 3">
            <a:extLst>
              <a:ext uri="{FF2B5EF4-FFF2-40B4-BE49-F238E27FC236}">
                <a16:creationId xmlns:a16="http://schemas.microsoft.com/office/drawing/2014/main" id="{56814005-C483-41B3-94FB-06FD9B1716B3}"/>
              </a:ext>
            </a:extLst>
          </p:cNvPr>
          <p:cNvSpPr/>
          <p:nvPr/>
        </p:nvSpPr>
        <p:spPr>
          <a:xfrm>
            <a:off x="201302" y="2138600"/>
            <a:ext cx="6455391" cy="2959756"/>
          </a:xfrm>
          <a:prstGeom prst="rect">
            <a:avLst/>
          </a:prstGeom>
          <a:solidFill>
            <a:schemeClr val="bg1">
              <a:lumMod val="95000"/>
            </a:schemeClr>
          </a:solidFill>
          <a:ln>
            <a:solidFill>
              <a:schemeClr val="bg2">
                <a:lumMod val="9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5" name="Rectangle 4">
            <a:extLst>
              <a:ext uri="{FF2B5EF4-FFF2-40B4-BE49-F238E27FC236}">
                <a16:creationId xmlns:a16="http://schemas.microsoft.com/office/drawing/2014/main" id="{E7229722-E072-455D-95DE-FFE361A4461F}"/>
              </a:ext>
            </a:extLst>
          </p:cNvPr>
          <p:cNvSpPr/>
          <p:nvPr/>
        </p:nvSpPr>
        <p:spPr>
          <a:xfrm>
            <a:off x="180000" y="6816932"/>
            <a:ext cx="6455391" cy="2514067"/>
          </a:xfrm>
          <a:prstGeom prst="rect">
            <a:avLst/>
          </a:prstGeom>
          <a:solidFill>
            <a:schemeClr val="bg1">
              <a:lumMod val="95000"/>
            </a:schemeClr>
          </a:solidFill>
          <a:ln>
            <a:solidFill>
              <a:schemeClr val="bg2">
                <a:lumMod val="9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pic>
        <p:nvPicPr>
          <p:cNvPr id="6" name="Picture 5" descr="Etat_du_marche_CR_Espèce.png"/>
          <p:cNvPicPr>
            <a:picLocks noChangeAspect="1"/>
          </p:cNvPicPr>
          <p:nvPr/>
        </p:nvPicPr>
        <p:blipFill>
          <a:blip r:embed="rId2"/>
          <a:stretch>
            <a:fillRect/>
          </a:stretch>
        </p:blipFill>
        <p:spPr>
          <a:xfrm>
            <a:off x="1144800" y="475200"/>
            <a:ext cx="4572000" cy="1620000"/>
          </a:xfrm>
          <a:prstGeom prst="rect">
            <a:avLst/>
          </a:prstGeom>
        </p:spPr>
      </p:pic>
      <p:pic>
        <p:nvPicPr>
          <p:cNvPr id="7" name="Picture 6" descr="Caractéristiques_intensité_CR_Espèce.png"/>
          <p:cNvPicPr>
            <a:picLocks noChangeAspect="1"/>
          </p:cNvPicPr>
          <p:nvPr/>
        </p:nvPicPr>
        <p:blipFill>
          <a:blip r:embed="rId3"/>
          <a:stretch>
            <a:fillRect/>
          </a:stretch>
        </p:blipFill>
        <p:spPr>
          <a:xfrm>
            <a:off x="86400" y="5162400"/>
            <a:ext cx="6688799" cy="1620000"/>
          </a:xfrm>
          <a:prstGeom prst="rect">
            <a:avLst/>
          </a:prstGeom>
        </p:spPr>
      </p:pic>
      <p:sp>
        <p:nvSpPr>
          <p:cNvPr id="8" name="TextBox 7"/>
          <p:cNvSpPr txBox="1"/>
          <p:nvPr/>
        </p:nvSpPr>
        <p:spPr>
          <a:xfrm>
            <a:off x="0" y="-288000"/>
            <a:ext cx="6858000" cy="720000"/>
          </a:xfrm>
          <a:prstGeom prst="rect">
            <a:avLst/>
          </a:prstGeom>
          <a:noFill/>
        </p:spPr>
        <p:txBody>
          <a:bodyPr wrap="none">
            <a:spAutoFit/>
          </a:bodyPr>
          <a:lstStyle/>
          <a:p>
            <a:endParaRPr/>
          </a:p>
          <a:p>
            <a:pPr algn="ctr">
              <a:defRPr sz="2267"/>
            </a:pPr>
            <a:r>
              <a:t>Croisic</a:t>
            </a:r>
          </a:p>
        </p:txBody>
      </p:sp>
      <p:sp>
        <p:nvSpPr>
          <p:cNvPr id="9" name="TextBox 8"/>
          <p:cNvSpPr txBox="1"/>
          <p:nvPr/>
        </p:nvSpPr>
        <p:spPr>
          <a:xfrm>
            <a:off x="180000" y="9403200"/>
            <a:ext cx="4647600" cy="1368000"/>
          </a:xfrm>
          <a:prstGeom prst="rect">
            <a:avLst/>
          </a:prstGeom>
          <a:noFill/>
        </p:spPr>
        <p:txBody>
          <a:bodyPr wrap="square">
            <a:spAutoFit/>
          </a:bodyPr>
          <a:lstStyle/>
          <a:p>
            <a:pPr>
              <a:defRPr sz="850"/>
            </a:pPr>
            <a:r>
              <a:t>Note : « = » : variation entre ‒5 et +5% ; « ‒ » variation entre ‒5 et ‒15% ; « + » variation entre 5 et 15% ; « ‒ ‒ » variation entre ‒15 et ‒25%; « + + » variation entre 15 et 25% ; « ‒ ‒ ‒ » variation inférieure à 25% ;« + + + » variation supérieure à 25%.</a:t>
            </a:r>
          </a:p>
        </p:txBody>
      </p:sp>
      <p:sp>
        <p:nvSpPr>
          <p:cNvPr id="10" name="TextBox 9"/>
          <p:cNvSpPr txBox="1"/>
          <p:nvPr/>
        </p:nvSpPr>
        <p:spPr>
          <a:xfrm>
            <a:off x="259200" y="2214000"/>
            <a:ext cx="6397200" cy="756000"/>
          </a:xfrm>
          <a:prstGeom prst="rect">
            <a:avLst/>
          </a:prstGeom>
          <a:noFill/>
        </p:spPr>
        <p:txBody>
          <a:bodyPr wrap="square">
            <a:spAutoFit/>
          </a:bodyPr>
          <a:lstStyle/>
          <a:p>
            <a:pPr>
              <a:defRPr sz="1275"/>
            </a:pPr>
            <a:r>
              <a:t>• Pour la langoustine de la criée du Croisic, l’instabilité des prix pour le mois de septembre 2026 est beaucoup moins importante que celle observée en septembre de 2023 à 2025, ce qui signifie que le risque prix des producteurs a fortement diminué. Parallèlement, l’instabilité des volumes est un peu moins important, ce qui signifie que le risque d’approvisionnement des acheteurs a légèrement diminué.</a:t>
            </a:r>
          </a:p>
        </p:txBody>
      </p:sp>
      <p:sp>
        <p:nvSpPr>
          <p:cNvPr id="11" name="TextBox 10"/>
          <p:cNvSpPr txBox="1"/>
          <p:nvPr/>
        </p:nvSpPr>
        <p:spPr>
          <a:xfrm>
            <a:off x="259200" y="6775200"/>
            <a:ext cx="6397200" cy="756000"/>
          </a:xfrm>
          <a:prstGeom prst="rect">
            <a:avLst/>
          </a:prstGeom>
          <a:noFill/>
        </p:spPr>
        <p:txBody>
          <a:bodyPr wrap="square">
            <a:spAutoFit/>
          </a:bodyPr>
          <a:lstStyle/>
          <a:p>
            <a:pPr>
              <a:defRPr sz="1275"/>
            </a:pPr>
            <a:r>
              <a:t>• Pour la langoustine de la criée du Croisic, en septembre 2026 comparé aux mois de septembre de 2023 à 2025, le nombre d’acheteurs est similaire, le nombre de transactions est plus important. De plus, la concurrence a diminué, ce qui signifie que le pouvoir de marché des gros acheteurs a augmenté.</a:t>
            </a:r>
          </a:p>
        </p:txBody>
      </p:sp>
      <p:sp>
        <p:nvSpPr>
          <p:cNvPr id="12" name="TextBox 11"/>
          <p:cNvSpPr txBox="1"/>
          <p:nvPr/>
        </p:nvSpPr>
        <p:spPr>
          <a:xfrm>
            <a:off x="259200" y="3171600"/>
            <a:ext cx="6397200" cy="756000"/>
          </a:xfrm>
          <a:prstGeom prst="rect">
            <a:avLst/>
          </a:prstGeom>
          <a:noFill/>
        </p:spPr>
        <p:txBody>
          <a:bodyPr wrap="square">
            <a:spAutoFit/>
          </a:bodyPr>
          <a:lstStyle/>
          <a:p>
            <a:pPr>
              <a:defRPr sz="1275"/>
            </a:pPr>
            <a:r>
              <a:t>• Pour la sole de la criée du Croisic, l’instabilité des prix pour le mois de septembre 2026 est un peu plus importante que celle observée en septembre de 2023 à 2025, ce qui signifie que le risque prix des producteurs a légèrement augmenté. Parallèlement, l’instabilité des volumes est beaucoup moins important, ce qui signifie que le risque d’approvisionnement des acheteurs a fortement diminué.</a:t>
            </a:r>
          </a:p>
        </p:txBody>
      </p:sp>
      <p:sp>
        <p:nvSpPr>
          <p:cNvPr id="13" name="TextBox 12"/>
          <p:cNvSpPr txBox="1"/>
          <p:nvPr/>
        </p:nvSpPr>
        <p:spPr>
          <a:xfrm>
            <a:off x="259200" y="7628400"/>
            <a:ext cx="6397200" cy="756000"/>
          </a:xfrm>
          <a:prstGeom prst="rect">
            <a:avLst/>
          </a:prstGeom>
          <a:noFill/>
        </p:spPr>
        <p:txBody>
          <a:bodyPr wrap="square">
            <a:spAutoFit/>
          </a:bodyPr>
          <a:lstStyle/>
          <a:p>
            <a:pPr>
              <a:defRPr sz="1275"/>
            </a:pPr>
            <a:r>
              <a:t>• Pour la sole de la criée du Croisic, en septembre 2026 comparé aux mois de septembre de 2023 à 2025, le nombre d’acheteurs est un peu plus important, le nombre de transactions est beaucoup plus important. De plus, la concurrence a diminué, ce qui signifie que le pouvoir de marché des gros acheteurs a augmenté.</a:t>
            </a:r>
          </a:p>
        </p:txBody>
      </p:sp>
      <p:sp>
        <p:nvSpPr>
          <p:cNvPr id="14" name="TextBox 13"/>
          <p:cNvSpPr txBox="1"/>
          <p:nvPr/>
        </p:nvSpPr>
        <p:spPr>
          <a:xfrm>
            <a:off x="259200" y="4129200"/>
            <a:ext cx="6397200" cy="756000"/>
          </a:xfrm>
          <a:prstGeom prst="rect">
            <a:avLst/>
          </a:prstGeom>
          <a:noFill/>
        </p:spPr>
        <p:txBody>
          <a:bodyPr wrap="square">
            <a:spAutoFit/>
          </a:bodyPr>
          <a:lstStyle/>
          <a:p>
            <a:pPr>
              <a:defRPr sz="1275"/>
            </a:pPr>
            <a:r>
              <a:t>• Pour la baudroie de la criée du Croisic, l’instabilité des prix pour le mois de septembre 2026 est un peu moins importante que celle observée en septembre de 2023 à 2025, ce qui signifie que le risque prix des producteurs a légèrement diminué. Parallèlement, l’instabilité des volumes est beaucoup moins important, ce qui signifie que le risque d’approvisionnement des acheteurs a fortement diminué.</a:t>
            </a:r>
          </a:p>
        </p:txBody>
      </p:sp>
      <p:sp>
        <p:nvSpPr>
          <p:cNvPr id="15" name="TextBox 14"/>
          <p:cNvSpPr txBox="1"/>
          <p:nvPr/>
        </p:nvSpPr>
        <p:spPr>
          <a:xfrm>
            <a:off x="259200" y="8456400"/>
            <a:ext cx="6397200" cy="756000"/>
          </a:xfrm>
          <a:prstGeom prst="rect">
            <a:avLst/>
          </a:prstGeom>
          <a:noFill/>
        </p:spPr>
        <p:txBody>
          <a:bodyPr wrap="square">
            <a:spAutoFit/>
          </a:bodyPr>
          <a:lstStyle/>
          <a:p>
            <a:pPr>
              <a:defRPr sz="1275"/>
            </a:pPr>
            <a:r>
              <a:t>• Pour la baudroie de la criée du Croisic, en septembre 2026 comparé aux mois de septembre de 2023 à 2025, le nombre d’acheteurs est un peu plus important, le nombre de transactions est un peu plus important. De plus, la concurrence a fortement diminué, ce qui signifie que le pouvoir de marché des gros acheteurs a fortement augmenté.</a:t>
            </a:r>
          </a:p>
        </p:txBody>
      </p:sp>
    </p:spTree>
    <p:extLst>
      <p:ext uri="{BB962C8B-B14F-4D97-AF65-F5344CB8AC3E}">
        <p14:creationId xmlns:p14="http://schemas.microsoft.com/office/powerpoint/2010/main" val="1100783473"/>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ZoneTexte 2">
            <a:extLst>
              <a:ext uri="{FF2B5EF4-FFF2-40B4-BE49-F238E27FC236}">
                <a16:creationId xmlns:a16="http://schemas.microsoft.com/office/drawing/2014/main" id="{BC4710F0-EAEC-4213-96F5-9014FE8FF695}"/>
              </a:ext>
            </a:extLst>
          </p:cNvPr>
          <p:cNvSpPr txBox="1"/>
          <p:nvPr/>
        </p:nvSpPr>
        <p:spPr>
          <a:xfrm>
            <a:off x="0" y="0"/>
            <a:ext cx="6858000" cy="400110"/>
          </a:xfrm>
          <a:prstGeom prst="rect">
            <a:avLst/>
          </a:prstGeom>
          <a:solidFill>
            <a:schemeClr val="accent1">
              <a:lumMod val="20000"/>
              <a:lumOff val="80000"/>
            </a:schemeClr>
          </a:solidFill>
        </p:spPr>
        <p:txBody>
          <a:bodyPr wrap="square" rtlCol="0">
            <a:spAutoFit/>
          </a:bodyPr>
          <a:lstStyle/>
          <a:p>
            <a:pPr algn="ctr"/>
            <a:endParaRPr lang="fr-FR" sz="2000" b="1" dirty="0"/>
          </a:p>
        </p:txBody>
      </p:sp>
      <p:pic>
        <p:nvPicPr>
          <p:cNvPr id="4" name="Image 3">
            <a:extLst>
              <a:ext uri="{FF2B5EF4-FFF2-40B4-BE49-F238E27FC236}">
                <a16:creationId xmlns:a16="http://schemas.microsoft.com/office/drawing/2014/main" id="{37A59D5A-1D62-41C7-B3CD-68F39FBC0D43}"/>
              </a:ext>
            </a:extLst>
          </p:cNvPr>
          <p:cNvPicPr>
            <a:picLocks noChangeAspect="1"/>
          </p:cNvPicPr>
          <p:nvPr/>
        </p:nvPicPr>
        <p:blipFill>
          <a:blip r:embed="rId2">
            <a:extLst>
              <a:ext uri="{96DAC541-7B7A-43D3-8B79-37D633B846F1}">
                <asvg:svgBlip xmlns:asvg="http://schemas.microsoft.com/office/drawing/2016/SVG/main" r:embed="rId3"/>
              </a:ext>
            </a:extLst>
          </a:blip>
          <a:srcRect/>
          <a:stretch/>
        </p:blipFill>
        <p:spPr>
          <a:xfrm>
            <a:off x="199533" y="8359337"/>
            <a:ext cx="2335636" cy="1170385"/>
          </a:xfrm>
          <a:prstGeom prst="rect">
            <a:avLst/>
          </a:prstGeom>
        </p:spPr>
      </p:pic>
      <p:sp>
        <p:nvSpPr>
          <p:cNvPr id="6" name="Rectangle 5">
            <a:extLst>
              <a:ext uri="{FF2B5EF4-FFF2-40B4-BE49-F238E27FC236}">
                <a16:creationId xmlns:a16="http://schemas.microsoft.com/office/drawing/2014/main" id="{0E6F1EE9-3921-49B2-BCC9-C859EB64BD96}"/>
              </a:ext>
            </a:extLst>
          </p:cNvPr>
          <p:cNvSpPr/>
          <p:nvPr/>
        </p:nvSpPr>
        <p:spPr>
          <a:xfrm>
            <a:off x="194400" y="4118960"/>
            <a:ext cx="2342266" cy="3913283"/>
          </a:xfrm>
          <a:prstGeom prst="rect">
            <a:avLst/>
          </a:prstGeom>
          <a:solidFill>
            <a:schemeClr val="bg1">
              <a:lumMod val="95000"/>
            </a:schemeClr>
          </a:solidFill>
          <a:ln>
            <a:solidFill>
              <a:schemeClr val="bg2">
                <a:lumMod val="9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pic>
        <p:nvPicPr>
          <p:cNvPr id="7" name="Picture 6" descr="Resultat 2026_09_Saint-gilles croix de vie.png"/>
          <p:cNvPicPr>
            <a:picLocks noChangeAspect="1"/>
          </p:cNvPicPr>
          <p:nvPr/>
        </p:nvPicPr>
        <p:blipFill>
          <a:blip r:embed="rId4"/>
          <a:srcRect t="12000" r="5000" b="5000"/>
          <a:stretch>
            <a:fillRect/>
          </a:stretch>
        </p:blipFill>
        <p:spPr>
          <a:xfrm>
            <a:off x="295200" y="410399"/>
            <a:ext cx="6271200" cy="3420000"/>
          </a:xfrm>
          <a:prstGeom prst="rect">
            <a:avLst/>
          </a:prstGeom>
        </p:spPr>
      </p:pic>
      <p:pic>
        <p:nvPicPr>
          <p:cNvPr id="8" name="Picture 7" descr="Resultat 2026_09_Saint-gilles croix de vie_Indices de ventes en valeur.png"/>
          <p:cNvPicPr>
            <a:picLocks noChangeAspect="1"/>
          </p:cNvPicPr>
          <p:nvPr/>
        </p:nvPicPr>
        <p:blipFill>
          <a:blip r:embed="rId5"/>
          <a:srcRect t="12000" r="5000" b="5000"/>
          <a:stretch>
            <a:fillRect/>
          </a:stretch>
        </p:blipFill>
        <p:spPr>
          <a:xfrm>
            <a:off x="2937600" y="3848400"/>
            <a:ext cx="3873600" cy="1980000"/>
          </a:xfrm>
          <a:prstGeom prst="rect">
            <a:avLst/>
          </a:prstGeom>
        </p:spPr>
      </p:pic>
      <p:pic>
        <p:nvPicPr>
          <p:cNvPr id="9" name="Picture 8" descr="Resultat 2026_09_Saint-gilles croix de vie_Indices de prix de vente.png"/>
          <p:cNvPicPr>
            <a:picLocks noChangeAspect="1"/>
          </p:cNvPicPr>
          <p:nvPr/>
        </p:nvPicPr>
        <p:blipFill>
          <a:blip r:embed="rId6"/>
          <a:srcRect t="12000" r="5000" b="5000"/>
          <a:stretch>
            <a:fillRect/>
          </a:stretch>
        </p:blipFill>
        <p:spPr>
          <a:xfrm>
            <a:off x="2937600" y="5846399"/>
            <a:ext cx="3873600" cy="1980000"/>
          </a:xfrm>
          <a:prstGeom prst="rect">
            <a:avLst/>
          </a:prstGeom>
        </p:spPr>
      </p:pic>
      <p:pic>
        <p:nvPicPr>
          <p:cNvPr id="10" name="Picture 9" descr="Resultat 2026_09_Saint-gilles croix de vie_Indices de ventes en volume.png"/>
          <p:cNvPicPr>
            <a:picLocks noChangeAspect="1"/>
          </p:cNvPicPr>
          <p:nvPr/>
        </p:nvPicPr>
        <p:blipFill>
          <a:blip r:embed="rId7"/>
          <a:srcRect t="12000" r="5000" b="5000"/>
          <a:stretch>
            <a:fillRect/>
          </a:stretch>
        </p:blipFill>
        <p:spPr>
          <a:xfrm>
            <a:off x="2937600" y="7826399"/>
            <a:ext cx="3873600" cy="1980000"/>
          </a:xfrm>
          <a:prstGeom prst="rect">
            <a:avLst/>
          </a:prstGeom>
        </p:spPr>
      </p:pic>
      <p:sp>
        <p:nvSpPr>
          <p:cNvPr id="11" name="TextBox 10"/>
          <p:cNvSpPr txBox="1"/>
          <p:nvPr/>
        </p:nvSpPr>
        <p:spPr>
          <a:xfrm>
            <a:off x="0" y="-288000"/>
            <a:ext cx="6858000" cy="720000"/>
          </a:xfrm>
          <a:prstGeom prst="rect">
            <a:avLst/>
          </a:prstGeom>
          <a:noFill/>
        </p:spPr>
        <p:txBody>
          <a:bodyPr wrap="none">
            <a:spAutoFit/>
          </a:bodyPr>
          <a:lstStyle/>
          <a:p>
            <a:endParaRPr/>
          </a:p>
          <a:p>
            <a:pPr algn="ctr">
              <a:defRPr sz="2267"/>
            </a:pPr>
            <a:r>
              <a:t>Saint-gilles croix de vie</a:t>
            </a:r>
          </a:p>
        </p:txBody>
      </p:sp>
      <p:sp>
        <p:nvSpPr>
          <p:cNvPr id="12" name="TextBox 11"/>
          <p:cNvSpPr txBox="1"/>
          <p:nvPr/>
        </p:nvSpPr>
        <p:spPr>
          <a:xfrm>
            <a:off x="687600" y="8445600"/>
            <a:ext cx="1803600" cy="288000"/>
          </a:xfrm>
          <a:prstGeom prst="rect">
            <a:avLst/>
          </a:prstGeom>
          <a:noFill/>
        </p:spPr>
        <p:txBody>
          <a:bodyPr wrap="none">
            <a:spAutoFit/>
          </a:bodyPr>
          <a:lstStyle/>
          <a:p>
            <a:pPr>
              <a:defRPr sz="850"/>
            </a:pPr>
            <a:r>
              <a:t>Indice de prix de vente</a:t>
            </a:r>
          </a:p>
        </p:txBody>
      </p:sp>
      <p:sp>
        <p:nvSpPr>
          <p:cNvPr id="13" name="TextBox 12"/>
          <p:cNvSpPr txBox="1"/>
          <p:nvPr/>
        </p:nvSpPr>
        <p:spPr>
          <a:xfrm>
            <a:off x="687600" y="8632800"/>
            <a:ext cx="1803600" cy="288000"/>
          </a:xfrm>
          <a:prstGeom prst="rect">
            <a:avLst/>
          </a:prstGeom>
          <a:noFill/>
        </p:spPr>
        <p:txBody>
          <a:bodyPr wrap="none">
            <a:spAutoFit/>
          </a:bodyPr>
          <a:lstStyle/>
          <a:p>
            <a:pPr>
              <a:defRPr sz="850"/>
            </a:pPr>
            <a:r>
              <a:t>Indice de ventes en volume</a:t>
            </a:r>
          </a:p>
        </p:txBody>
      </p:sp>
      <p:sp>
        <p:nvSpPr>
          <p:cNvPr id="14" name="TextBox 13"/>
          <p:cNvSpPr txBox="1"/>
          <p:nvPr/>
        </p:nvSpPr>
        <p:spPr>
          <a:xfrm>
            <a:off x="687600" y="8838000"/>
            <a:ext cx="1803600" cy="288000"/>
          </a:xfrm>
          <a:prstGeom prst="rect">
            <a:avLst/>
          </a:prstGeom>
          <a:noFill/>
        </p:spPr>
        <p:txBody>
          <a:bodyPr wrap="none">
            <a:spAutoFit/>
          </a:bodyPr>
          <a:lstStyle/>
          <a:p>
            <a:pPr>
              <a:defRPr sz="850"/>
            </a:pPr>
            <a:r>
              <a:t>Indice de ventes en valeur</a:t>
            </a:r>
          </a:p>
        </p:txBody>
      </p:sp>
      <p:sp>
        <p:nvSpPr>
          <p:cNvPr id="15" name="TextBox 14"/>
          <p:cNvSpPr txBox="1"/>
          <p:nvPr/>
        </p:nvSpPr>
        <p:spPr>
          <a:xfrm>
            <a:off x="687600" y="9021600"/>
            <a:ext cx="1803600" cy="288000"/>
          </a:xfrm>
          <a:prstGeom prst="rect">
            <a:avLst/>
          </a:prstGeom>
          <a:noFill/>
        </p:spPr>
        <p:txBody>
          <a:bodyPr wrap="none">
            <a:spAutoFit/>
          </a:bodyPr>
          <a:lstStyle/>
          <a:p>
            <a:pPr>
              <a:defRPr sz="850"/>
            </a:pPr>
            <a:r>
              <a:t>Indice national</a:t>
            </a:r>
          </a:p>
        </p:txBody>
      </p:sp>
      <p:sp>
        <p:nvSpPr>
          <p:cNvPr id="16" name="TextBox 15"/>
          <p:cNvSpPr txBox="1"/>
          <p:nvPr/>
        </p:nvSpPr>
        <p:spPr>
          <a:xfrm>
            <a:off x="687600" y="9223200"/>
            <a:ext cx="1803600" cy="288000"/>
          </a:xfrm>
          <a:prstGeom prst="rect">
            <a:avLst/>
          </a:prstGeom>
          <a:noFill/>
        </p:spPr>
        <p:txBody>
          <a:bodyPr wrap="none">
            <a:spAutoFit/>
          </a:bodyPr>
          <a:lstStyle/>
          <a:p>
            <a:pPr>
              <a:defRPr sz="850"/>
            </a:pPr>
            <a:r>
              <a:t>Septembre</a:t>
            </a:r>
          </a:p>
        </p:txBody>
      </p:sp>
      <p:sp>
        <p:nvSpPr>
          <p:cNvPr id="17" name="TextBox 16"/>
          <p:cNvSpPr txBox="1"/>
          <p:nvPr/>
        </p:nvSpPr>
        <p:spPr>
          <a:xfrm>
            <a:off x="194400" y="4179600"/>
            <a:ext cx="2343600" cy="1436400"/>
          </a:xfrm>
          <a:prstGeom prst="rect">
            <a:avLst/>
          </a:prstGeom>
          <a:noFill/>
        </p:spPr>
        <p:txBody>
          <a:bodyPr wrap="square">
            <a:spAutoFit/>
          </a:bodyPr>
          <a:lstStyle/>
          <a:p>
            <a:pPr>
              <a:defRPr sz="1275"/>
            </a:pPr>
            <a:r>
              <a:t>• À la fin du mois de septembre 2026, l'indice de ventes en valeur  de la criée de Saint-gilles croix de vie est supérieur à celui de la période de référence (2023).</a:t>
            </a:r>
          </a:p>
        </p:txBody>
      </p:sp>
      <p:sp>
        <p:nvSpPr>
          <p:cNvPr id="18" name="TextBox 17"/>
          <p:cNvSpPr txBox="1"/>
          <p:nvPr/>
        </p:nvSpPr>
        <p:spPr>
          <a:xfrm>
            <a:off x="194400" y="5619600"/>
            <a:ext cx="2343600" cy="1436400"/>
          </a:xfrm>
          <a:prstGeom prst="rect">
            <a:avLst/>
          </a:prstGeom>
          <a:noFill/>
        </p:spPr>
        <p:txBody>
          <a:bodyPr wrap="square">
            <a:spAutoFit/>
          </a:bodyPr>
          <a:lstStyle/>
          <a:p>
            <a:pPr>
              <a:defRPr sz="1275"/>
            </a:pPr>
            <a:r>
              <a:t>• L'indice de prix de ventes est supérieur à celui de la période de référence mais proche de celui de la moyenne nationale.</a:t>
            </a:r>
          </a:p>
        </p:txBody>
      </p:sp>
      <p:sp>
        <p:nvSpPr>
          <p:cNvPr id="19" name="TextBox 18"/>
          <p:cNvSpPr txBox="1"/>
          <p:nvPr/>
        </p:nvSpPr>
        <p:spPr>
          <a:xfrm>
            <a:off x="194400" y="6840000"/>
            <a:ext cx="2343600" cy="1436400"/>
          </a:xfrm>
          <a:prstGeom prst="rect">
            <a:avLst/>
          </a:prstGeom>
          <a:noFill/>
        </p:spPr>
        <p:txBody>
          <a:bodyPr wrap="square">
            <a:spAutoFit/>
          </a:bodyPr>
          <a:lstStyle/>
          <a:p>
            <a:pPr>
              <a:defRPr sz="1275"/>
            </a:pPr>
            <a:r>
              <a:t>• Pour finir, l'indice de ventes en volume est proche de ceux de la période de référence et de la moyenne nationale.</a:t>
            </a:r>
          </a:p>
        </p:txBody>
      </p:sp>
    </p:spTree>
    <p:extLst>
      <p:ext uri="{BB962C8B-B14F-4D97-AF65-F5344CB8AC3E}">
        <p14:creationId xmlns:p14="http://schemas.microsoft.com/office/powerpoint/2010/main" val="74005733"/>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ZoneTexte 1">
            <a:extLst>
              <a:ext uri="{FF2B5EF4-FFF2-40B4-BE49-F238E27FC236}">
                <a16:creationId xmlns:a16="http://schemas.microsoft.com/office/drawing/2014/main" id="{204BEB31-20F5-463B-A2D4-62D6A608FD1C}"/>
              </a:ext>
            </a:extLst>
          </p:cNvPr>
          <p:cNvSpPr txBox="1"/>
          <p:nvPr/>
        </p:nvSpPr>
        <p:spPr>
          <a:xfrm>
            <a:off x="0" y="0"/>
            <a:ext cx="6858000" cy="400110"/>
          </a:xfrm>
          <a:prstGeom prst="rect">
            <a:avLst/>
          </a:prstGeom>
          <a:solidFill>
            <a:schemeClr val="accent1">
              <a:lumMod val="20000"/>
              <a:lumOff val="80000"/>
            </a:schemeClr>
          </a:solidFill>
        </p:spPr>
        <p:txBody>
          <a:bodyPr wrap="square" rtlCol="0">
            <a:spAutoFit/>
          </a:bodyPr>
          <a:lstStyle/>
          <a:p>
            <a:pPr algn="ctr"/>
            <a:endParaRPr lang="fr-FR" sz="2000" b="1" dirty="0"/>
          </a:p>
        </p:txBody>
      </p:sp>
      <p:sp>
        <p:nvSpPr>
          <p:cNvPr id="4" name="Rectangle 3">
            <a:extLst>
              <a:ext uri="{FF2B5EF4-FFF2-40B4-BE49-F238E27FC236}">
                <a16:creationId xmlns:a16="http://schemas.microsoft.com/office/drawing/2014/main" id="{9B1D2FCF-6CCF-4540-AB28-71FBEF948086}"/>
              </a:ext>
            </a:extLst>
          </p:cNvPr>
          <p:cNvSpPr/>
          <p:nvPr/>
        </p:nvSpPr>
        <p:spPr>
          <a:xfrm>
            <a:off x="201304" y="5944548"/>
            <a:ext cx="6455391" cy="2450152"/>
          </a:xfrm>
          <a:prstGeom prst="rect">
            <a:avLst/>
          </a:prstGeom>
          <a:solidFill>
            <a:schemeClr val="bg1">
              <a:lumMod val="95000"/>
            </a:schemeClr>
          </a:solidFill>
          <a:ln>
            <a:solidFill>
              <a:schemeClr val="bg2">
                <a:lumMod val="9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dirty="0"/>
          </a:p>
        </p:txBody>
      </p:sp>
      <p:sp>
        <p:nvSpPr>
          <p:cNvPr id="5" name="Rectangle 4">
            <a:extLst>
              <a:ext uri="{FF2B5EF4-FFF2-40B4-BE49-F238E27FC236}">
                <a16:creationId xmlns:a16="http://schemas.microsoft.com/office/drawing/2014/main" id="{9910C5E8-5936-4F2B-8797-2F8545D0CA49}"/>
              </a:ext>
            </a:extLst>
          </p:cNvPr>
          <p:cNvSpPr/>
          <p:nvPr/>
        </p:nvSpPr>
        <p:spPr>
          <a:xfrm>
            <a:off x="201304" y="2414014"/>
            <a:ext cx="6455391" cy="1445696"/>
          </a:xfrm>
          <a:prstGeom prst="rect">
            <a:avLst/>
          </a:prstGeom>
          <a:solidFill>
            <a:schemeClr val="bg1">
              <a:lumMod val="95000"/>
            </a:schemeClr>
          </a:solidFill>
          <a:ln>
            <a:solidFill>
              <a:schemeClr val="bg2">
                <a:lumMod val="9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pic>
        <p:nvPicPr>
          <p:cNvPr id="6" name="Picture 5" descr="Etat_du_marche_GL.png"/>
          <p:cNvPicPr>
            <a:picLocks noChangeAspect="1"/>
          </p:cNvPicPr>
          <p:nvPr/>
        </p:nvPicPr>
        <p:blipFill>
          <a:blip r:embed="rId2"/>
          <a:srcRect l="1000" t="20000" r="1000" b="25000"/>
          <a:stretch>
            <a:fillRect/>
          </a:stretch>
        </p:blipFill>
        <p:spPr>
          <a:xfrm>
            <a:off x="1058400" y="698400"/>
            <a:ext cx="4572000" cy="1620000"/>
          </a:xfrm>
          <a:prstGeom prst="rect">
            <a:avLst/>
          </a:prstGeom>
        </p:spPr>
      </p:pic>
      <p:pic>
        <p:nvPicPr>
          <p:cNvPr id="7" name="Picture 6" descr="Caractéristiques_intensité_GL.png"/>
          <p:cNvPicPr>
            <a:picLocks noChangeAspect="1"/>
          </p:cNvPicPr>
          <p:nvPr/>
        </p:nvPicPr>
        <p:blipFill>
          <a:blip r:embed="rId3"/>
          <a:srcRect l="1000" t="20000" r="1000" b="20000"/>
          <a:stretch>
            <a:fillRect/>
          </a:stretch>
        </p:blipFill>
        <p:spPr>
          <a:xfrm>
            <a:off x="86400" y="4323600"/>
            <a:ext cx="6688799" cy="1620000"/>
          </a:xfrm>
          <a:prstGeom prst="rect">
            <a:avLst/>
          </a:prstGeom>
        </p:spPr>
      </p:pic>
      <p:sp>
        <p:nvSpPr>
          <p:cNvPr id="8" name="TextBox 7"/>
          <p:cNvSpPr txBox="1"/>
          <p:nvPr/>
        </p:nvSpPr>
        <p:spPr>
          <a:xfrm>
            <a:off x="0" y="-288000"/>
            <a:ext cx="6858000" cy="720000"/>
          </a:xfrm>
          <a:prstGeom prst="rect">
            <a:avLst/>
          </a:prstGeom>
          <a:noFill/>
        </p:spPr>
        <p:txBody>
          <a:bodyPr wrap="none">
            <a:spAutoFit/>
          </a:bodyPr>
          <a:lstStyle/>
          <a:p>
            <a:endParaRPr/>
          </a:p>
          <a:p>
            <a:pPr algn="ctr">
              <a:defRPr sz="2267"/>
            </a:pPr>
            <a:r>
              <a:t>Saint-gilles croix de vie</a:t>
            </a:r>
          </a:p>
        </p:txBody>
      </p:sp>
      <p:sp>
        <p:nvSpPr>
          <p:cNvPr id="9" name="TextBox 8"/>
          <p:cNvSpPr txBox="1"/>
          <p:nvPr/>
        </p:nvSpPr>
        <p:spPr>
          <a:xfrm>
            <a:off x="180000" y="9403200"/>
            <a:ext cx="4647600" cy="1368000"/>
          </a:xfrm>
          <a:prstGeom prst="rect">
            <a:avLst/>
          </a:prstGeom>
          <a:noFill/>
        </p:spPr>
        <p:txBody>
          <a:bodyPr wrap="square">
            <a:spAutoFit/>
          </a:bodyPr>
          <a:lstStyle/>
          <a:p>
            <a:pPr>
              <a:defRPr sz="850"/>
            </a:pPr>
            <a:r>
              <a:t>Note : « = » : variation entre ‒5 et +5% ; « ‒ » variation entre ‒5 et ‒15% ; « + » variation entre 5 et 15% ; « ‒ ‒ » variation entre ‒15 et ‒25%; « + + » variation entre 15 et 25% ; « ‒ ‒ ‒ » variation inférieure à 25% ;« + + + » variation supérieure à 25%.</a:t>
            </a:r>
          </a:p>
        </p:txBody>
      </p:sp>
      <p:sp>
        <p:nvSpPr>
          <p:cNvPr id="10" name="TextBox 9"/>
          <p:cNvSpPr txBox="1"/>
          <p:nvPr/>
        </p:nvSpPr>
        <p:spPr>
          <a:xfrm>
            <a:off x="259200" y="2476800"/>
            <a:ext cx="6397200" cy="756000"/>
          </a:xfrm>
          <a:prstGeom prst="rect">
            <a:avLst/>
          </a:prstGeom>
          <a:noFill/>
        </p:spPr>
        <p:txBody>
          <a:bodyPr wrap="square">
            <a:spAutoFit/>
          </a:bodyPr>
          <a:lstStyle/>
          <a:p>
            <a:pPr>
              <a:defRPr sz="1275"/>
            </a:pPr>
            <a:r>
              <a:t>• Pour la criée de Saint-gilles croix de vie, l’instabilité des prix pour le mois de septembre 2026 est beaucoup moins importante que celle observée en septembre de 2023 à 2025, ce qui signifie que le risque prix des producteurs a fortement diminué. Parallèlement, l’instabilité des volumes est beaucoup moins important, ce qui signifie que le risque d’approvisionnement des acheteurs a fortement diminué.</a:t>
            </a:r>
          </a:p>
        </p:txBody>
      </p:sp>
      <p:sp>
        <p:nvSpPr>
          <p:cNvPr id="11" name="TextBox 10"/>
          <p:cNvSpPr txBox="1"/>
          <p:nvPr/>
        </p:nvSpPr>
        <p:spPr>
          <a:xfrm>
            <a:off x="259200" y="6840000"/>
            <a:ext cx="6397200" cy="756000"/>
          </a:xfrm>
          <a:prstGeom prst="rect">
            <a:avLst/>
          </a:prstGeom>
          <a:noFill/>
        </p:spPr>
        <p:txBody>
          <a:bodyPr wrap="square">
            <a:spAutoFit/>
          </a:bodyPr>
          <a:lstStyle/>
          <a:p>
            <a:pPr>
              <a:defRPr sz="1275"/>
            </a:pPr>
            <a:r>
              <a:t>• Pour la criée de Saint-gilles croix de vie, en septembre 2026 comparé aux mois de septembre de 2023 à 2025, le nombre d’acheteurs est plus important, le nombre de transactions est beaucoup plus important. De plus, la concurrence a fortement augmenté, ce qui signifie que le pouvoir de marché des gros acheteurs a fortement diminué.</a:t>
            </a:r>
          </a:p>
        </p:txBody>
      </p:sp>
    </p:spTree>
    <p:extLst>
      <p:ext uri="{BB962C8B-B14F-4D97-AF65-F5344CB8AC3E}">
        <p14:creationId xmlns:p14="http://schemas.microsoft.com/office/powerpoint/2010/main" val="2811042410"/>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ZoneTexte 1">
            <a:extLst>
              <a:ext uri="{FF2B5EF4-FFF2-40B4-BE49-F238E27FC236}">
                <a16:creationId xmlns:a16="http://schemas.microsoft.com/office/drawing/2014/main" id="{204BEB31-20F5-463B-A2D4-62D6A608FD1C}"/>
              </a:ext>
            </a:extLst>
          </p:cNvPr>
          <p:cNvSpPr txBox="1"/>
          <p:nvPr/>
        </p:nvSpPr>
        <p:spPr>
          <a:xfrm>
            <a:off x="0" y="0"/>
            <a:ext cx="6858000" cy="400110"/>
          </a:xfrm>
          <a:prstGeom prst="rect">
            <a:avLst/>
          </a:prstGeom>
          <a:solidFill>
            <a:schemeClr val="accent1">
              <a:lumMod val="20000"/>
              <a:lumOff val="80000"/>
            </a:schemeClr>
          </a:solidFill>
        </p:spPr>
        <p:txBody>
          <a:bodyPr wrap="square" rtlCol="0">
            <a:spAutoFit/>
          </a:bodyPr>
          <a:lstStyle/>
          <a:p>
            <a:pPr algn="ctr"/>
            <a:endParaRPr lang="fr-FR" sz="2000" b="1" dirty="0"/>
          </a:p>
        </p:txBody>
      </p:sp>
      <p:sp>
        <p:nvSpPr>
          <p:cNvPr id="4" name="Rectangle 3">
            <a:extLst>
              <a:ext uri="{FF2B5EF4-FFF2-40B4-BE49-F238E27FC236}">
                <a16:creationId xmlns:a16="http://schemas.microsoft.com/office/drawing/2014/main" id="{56814005-C483-41B3-94FB-06FD9B1716B3}"/>
              </a:ext>
            </a:extLst>
          </p:cNvPr>
          <p:cNvSpPr/>
          <p:nvPr/>
        </p:nvSpPr>
        <p:spPr>
          <a:xfrm>
            <a:off x="201302" y="2138600"/>
            <a:ext cx="6455391" cy="2959756"/>
          </a:xfrm>
          <a:prstGeom prst="rect">
            <a:avLst/>
          </a:prstGeom>
          <a:solidFill>
            <a:schemeClr val="bg1">
              <a:lumMod val="95000"/>
            </a:schemeClr>
          </a:solidFill>
          <a:ln>
            <a:solidFill>
              <a:schemeClr val="bg2">
                <a:lumMod val="9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5" name="Rectangle 4">
            <a:extLst>
              <a:ext uri="{FF2B5EF4-FFF2-40B4-BE49-F238E27FC236}">
                <a16:creationId xmlns:a16="http://schemas.microsoft.com/office/drawing/2014/main" id="{E7229722-E072-455D-95DE-FFE361A4461F}"/>
              </a:ext>
            </a:extLst>
          </p:cNvPr>
          <p:cNvSpPr/>
          <p:nvPr/>
        </p:nvSpPr>
        <p:spPr>
          <a:xfrm>
            <a:off x="180000" y="6816932"/>
            <a:ext cx="6455391" cy="2514067"/>
          </a:xfrm>
          <a:prstGeom prst="rect">
            <a:avLst/>
          </a:prstGeom>
          <a:solidFill>
            <a:schemeClr val="bg1">
              <a:lumMod val="95000"/>
            </a:schemeClr>
          </a:solidFill>
          <a:ln>
            <a:solidFill>
              <a:schemeClr val="bg2">
                <a:lumMod val="9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pic>
        <p:nvPicPr>
          <p:cNvPr id="6" name="Picture 5" descr="Etat_du_marche_GL_Espèce.png"/>
          <p:cNvPicPr>
            <a:picLocks noChangeAspect="1"/>
          </p:cNvPicPr>
          <p:nvPr/>
        </p:nvPicPr>
        <p:blipFill>
          <a:blip r:embed="rId2"/>
          <a:stretch>
            <a:fillRect/>
          </a:stretch>
        </p:blipFill>
        <p:spPr>
          <a:xfrm>
            <a:off x="1144800" y="475200"/>
            <a:ext cx="4572000" cy="1620000"/>
          </a:xfrm>
          <a:prstGeom prst="rect">
            <a:avLst/>
          </a:prstGeom>
        </p:spPr>
      </p:pic>
      <p:pic>
        <p:nvPicPr>
          <p:cNvPr id="7" name="Picture 6" descr="Caractéristiques_intensité_GL_Espèce.png"/>
          <p:cNvPicPr>
            <a:picLocks noChangeAspect="1"/>
          </p:cNvPicPr>
          <p:nvPr/>
        </p:nvPicPr>
        <p:blipFill>
          <a:blip r:embed="rId3"/>
          <a:stretch>
            <a:fillRect/>
          </a:stretch>
        </p:blipFill>
        <p:spPr>
          <a:xfrm>
            <a:off x="86400" y="5162400"/>
            <a:ext cx="6688799" cy="1620000"/>
          </a:xfrm>
          <a:prstGeom prst="rect">
            <a:avLst/>
          </a:prstGeom>
        </p:spPr>
      </p:pic>
      <p:sp>
        <p:nvSpPr>
          <p:cNvPr id="8" name="TextBox 7"/>
          <p:cNvSpPr txBox="1"/>
          <p:nvPr/>
        </p:nvSpPr>
        <p:spPr>
          <a:xfrm>
            <a:off x="0" y="-288000"/>
            <a:ext cx="6858000" cy="720000"/>
          </a:xfrm>
          <a:prstGeom prst="rect">
            <a:avLst/>
          </a:prstGeom>
          <a:noFill/>
        </p:spPr>
        <p:txBody>
          <a:bodyPr wrap="none">
            <a:spAutoFit/>
          </a:bodyPr>
          <a:lstStyle/>
          <a:p>
            <a:endParaRPr/>
          </a:p>
          <a:p>
            <a:pPr algn="ctr">
              <a:defRPr sz="2267"/>
            </a:pPr>
            <a:r>
              <a:t>Saint-gilles croix de vie</a:t>
            </a:r>
          </a:p>
        </p:txBody>
      </p:sp>
      <p:sp>
        <p:nvSpPr>
          <p:cNvPr id="9" name="TextBox 8"/>
          <p:cNvSpPr txBox="1"/>
          <p:nvPr/>
        </p:nvSpPr>
        <p:spPr>
          <a:xfrm>
            <a:off x="180000" y="9403200"/>
            <a:ext cx="4647600" cy="1368000"/>
          </a:xfrm>
          <a:prstGeom prst="rect">
            <a:avLst/>
          </a:prstGeom>
          <a:noFill/>
        </p:spPr>
        <p:txBody>
          <a:bodyPr wrap="square">
            <a:spAutoFit/>
          </a:bodyPr>
          <a:lstStyle/>
          <a:p>
            <a:pPr>
              <a:defRPr sz="850"/>
            </a:pPr>
            <a:r>
              <a:t>Note : « = » : variation entre ‒5 et +5% ; « ‒ » variation entre ‒5 et ‒15% ; « + » variation entre 5 et 15% ; « ‒ ‒ » variation entre ‒15 et ‒25%; « + + » variation entre 15 et 25% ; « ‒ ‒ ‒ » variation inférieure à 25% ;« + + + » variation supérieure à 25%.</a:t>
            </a:r>
          </a:p>
        </p:txBody>
      </p:sp>
      <p:sp>
        <p:nvSpPr>
          <p:cNvPr id="10" name="TextBox 9"/>
          <p:cNvSpPr txBox="1"/>
          <p:nvPr/>
        </p:nvSpPr>
        <p:spPr>
          <a:xfrm>
            <a:off x="259200" y="2214000"/>
            <a:ext cx="6397200" cy="756000"/>
          </a:xfrm>
          <a:prstGeom prst="rect">
            <a:avLst/>
          </a:prstGeom>
          <a:noFill/>
        </p:spPr>
        <p:txBody>
          <a:bodyPr wrap="square">
            <a:spAutoFit/>
          </a:bodyPr>
          <a:lstStyle/>
          <a:p>
            <a:pPr>
              <a:defRPr sz="1275"/>
            </a:pPr>
            <a:r>
              <a:t>• Pour le merlu de la criée de Saint-gilles croix de vie, l’instabilité des prix pour le mois de septembre 2026 est un peu plus importante que celle observée en septembre de 2023 à 2025, ce qui signifie que le risque prix des producteurs a légèrement augmenté. Parallèlement, l’instabilité des volumes est similaire, ce qui signifie que le risque d’approvisionnement des acheteurs est inchangé.</a:t>
            </a:r>
          </a:p>
        </p:txBody>
      </p:sp>
      <p:sp>
        <p:nvSpPr>
          <p:cNvPr id="11" name="TextBox 10"/>
          <p:cNvSpPr txBox="1"/>
          <p:nvPr/>
        </p:nvSpPr>
        <p:spPr>
          <a:xfrm>
            <a:off x="259200" y="6775200"/>
            <a:ext cx="6397200" cy="756000"/>
          </a:xfrm>
          <a:prstGeom prst="rect">
            <a:avLst/>
          </a:prstGeom>
          <a:noFill/>
        </p:spPr>
        <p:txBody>
          <a:bodyPr wrap="square">
            <a:spAutoFit/>
          </a:bodyPr>
          <a:lstStyle/>
          <a:p>
            <a:pPr>
              <a:defRPr sz="1275"/>
            </a:pPr>
            <a:r>
              <a:t>• Pour le merlu de la criée de Saint-gilles croix de vie, en septembre 2026 comparé aux mois de septembre de 2023 à 2025, le nombre d’acheteurs est plus important, le nombre de transactions est beaucoup plus important. De plus, la concurrence a légèrement augmenté, ce qui signifie que le pouvoir de marché des gros acheteurs a légèrement diminué.</a:t>
            </a:r>
          </a:p>
        </p:txBody>
      </p:sp>
      <p:sp>
        <p:nvSpPr>
          <p:cNvPr id="12" name="TextBox 11"/>
          <p:cNvSpPr txBox="1"/>
          <p:nvPr/>
        </p:nvSpPr>
        <p:spPr>
          <a:xfrm>
            <a:off x="259200" y="3171600"/>
            <a:ext cx="6397200" cy="756000"/>
          </a:xfrm>
          <a:prstGeom prst="rect">
            <a:avLst/>
          </a:prstGeom>
          <a:noFill/>
        </p:spPr>
        <p:txBody>
          <a:bodyPr wrap="square">
            <a:spAutoFit/>
          </a:bodyPr>
          <a:lstStyle/>
          <a:p>
            <a:pPr>
              <a:defRPr sz="1275"/>
            </a:pPr>
            <a:r>
              <a:t>• Pour le bar de la criée de Saint-gilles croix de vie, l’instabilité des prix pour le mois de septembre 2026 est beaucoup moins importante que celle observée en septembre de 2023 à 2025, ce qui signifie que le risque prix des producteurs a fortement diminué. Parallèlement, l’instabilité des volumes est beaucoup moins important, ce qui signifie que le risque d’approvisionnement des acheteurs a fortement diminué.</a:t>
            </a:r>
          </a:p>
        </p:txBody>
      </p:sp>
      <p:sp>
        <p:nvSpPr>
          <p:cNvPr id="13" name="TextBox 12"/>
          <p:cNvSpPr txBox="1"/>
          <p:nvPr/>
        </p:nvSpPr>
        <p:spPr>
          <a:xfrm>
            <a:off x="259200" y="7628400"/>
            <a:ext cx="6397200" cy="756000"/>
          </a:xfrm>
          <a:prstGeom prst="rect">
            <a:avLst/>
          </a:prstGeom>
          <a:noFill/>
        </p:spPr>
        <p:txBody>
          <a:bodyPr wrap="square">
            <a:spAutoFit/>
          </a:bodyPr>
          <a:lstStyle/>
          <a:p>
            <a:pPr>
              <a:defRPr sz="1275"/>
            </a:pPr>
            <a:r>
              <a:t>• Pour le bar de la criée de Saint-gilles croix de vie, en septembre 2026 comparé aux mois de septembre de 2023 à 2025, le nombre d’acheteurs est plus important, le nombre de transactions est beaucoup plus important. De plus, la concurrence a fortement augmenté, ce qui signifie que le pouvoir de marché des gros acheteurs a fortement diminué.</a:t>
            </a:r>
          </a:p>
        </p:txBody>
      </p:sp>
      <p:sp>
        <p:nvSpPr>
          <p:cNvPr id="14" name="TextBox 13"/>
          <p:cNvSpPr txBox="1"/>
          <p:nvPr/>
        </p:nvSpPr>
        <p:spPr>
          <a:xfrm>
            <a:off x="259200" y="4129200"/>
            <a:ext cx="6397200" cy="756000"/>
          </a:xfrm>
          <a:prstGeom prst="rect">
            <a:avLst/>
          </a:prstGeom>
          <a:noFill/>
        </p:spPr>
        <p:txBody>
          <a:bodyPr wrap="square">
            <a:spAutoFit/>
          </a:bodyPr>
          <a:lstStyle/>
          <a:p>
            <a:pPr>
              <a:defRPr sz="1275"/>
            </a:pPr>
            <a:r>
              <a:t>• Pour la sole de la criée de Saint-gilles croix de vie, l’instabilité des prix pour le mois de septembre 2026 est un peu plus importante que celle observée en septembre de 2023 à 2025, ce qui signifie que le risque prix des producteurs a légèrement augmenté. Parallèlement, l’instabilité des volumes est plus important, ce qui signifie que le risque d’approvisionnement des acheteurs a augmenté.</a:t>
            </a:r>
          </a:p>
        </p:txBody>
      </p:sp>
      <p:sp>
        <p:nvSpPr>
          <p:cNvPr id="15" name="TextBox 14"/>
          <p:cNvSpPr txBox="1"/>
          <p:nvPr/>
        </p:nvSpPr>
        <p:spPr>
          <a:xfrm>
            <a:off x="259200" y="8456400"/>
            <a:ext cx="6397200" cy="756000"/>
          </a:xfrm>
          <a:prstGeom prst="rect">
            <a:avLst/>
          </a:prstGeom>
          <a:noFill/>
        </p:spPr>
        <p:txBody>
          <a:bodyPr wrap="square">
            <a:spAutoFit/>
          </a:bodyPr>
          <a:lstStyle/>
          <a:p>
            <a:pPr>
              <a:defRPr sz="1275"/>
            </a:pPr>
            <a:r>
              <a:t>• Pour la sole de la criée de Saint-gilles croix de vie, en septembre 2026 comparé aux mois de septembre de 2023 à 2025, le nombre d’acheteurs est un peu plus important, le nombre de transactions est un peu moins important. De plus, la concurrence a augmenté, ce qui signifie que le pouvoir de marché des gros acheteurs a diminué.</a:t>
            </a:r>
          </a:p>
        </p:txBody>
      </p:sp>
    </p:spTree>
    <p:extLst>
      <p:ext uri="{BB962C8B-B14F-4D97-AF65-F5344CB8AC3E}">
        <p14:creationId xmlns:p14="http://schemas.microsoft.com/office/powerpoint/2010/main" val="3926922080"/>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ZoneTexte 2">
            <a:extLst>
              <a:ext uri="{FF2B5EF4-FFF2-40B4-BE49-F238E27FC236}">
                <a16:creationId xmlns:a16="http://schemas.microsoft.com/office/drawing/2014/main" id="{BC4710F0-EAEC-4213-96F5-9014FE8FF695}"/>
              </a:ext>
            </a:extLst>
          </p:cNvPr>
          <p:cNvSpPr txBox="1"/>
          <p:nvPr/>
        </p:nvSpPr>
        <p:spPr>
          <a:xfrm>
            <a:off x="0" y="0"/>
            <a:ext cx="6858000" cy="400110"/>
          </a:xfrm>
          <a:prstGeom prst="rect">
            <a:avLst/>
          </a:prstGeom>
          <a:solidFill>
            <a:schemeClr val="accent1">
              <a:lumMod val="20000"/>
              <a:lumOff val="80000"/>
            </a:schemeClr>
          </a:solidFill>
        </p:spPr>
        <p:txBody>
          <a:bodyPr wrap="square" rtlCol="0">
            <a:spAutoFit/>
          </a:bodyPr>
          <a:lstStyle/>
          <a:p>
            <a:pPr algn="ctr"/>
            <a:endParaRPr lang="fr-FR" sz="2000" b="1" dirty="0"/>
          </a:p>
        </p:txBody>
      </p:sp>
      <p:pic>
        <p:nvPicPr>
          <p:cNvPr id="4" name="Image 3">
            <a:extLst>
              <a:ext uri="{FF2B5EF4-FFF2-40B4-BE49-F238E27FC236}">
                <a16:creationId xmlns:a16="http://schemas.microsoft.com/office/drawing/2014/main" id="{37A59D5A-1D62-41C7-B3CD-68F39FBC0D43}"/>
              </a:ext>
            </a:extLst>
          </p:cNvPr>
          <p:cNvPicPr>
            <a:picLocks noChangeAspect="1"/>
          </p:cNvPicPr>
          <p:nvPr/>
        </p:nvPicPr>
        <p:blipFill>
          <a:blip r:embed="rId2">
            <a:extLst>
              <a:ext uri="{96DAC541-7B7A-43D3-8B79-37D633B846F1}">
                <asvg:svgBlip xmlns:asvg="http://schemas.microsoft.com/office/drawing/2016/SVG/main" r:embed="rId3"/>
              </a:ext>
            </a:extLst>
          </a:blip>
          <a:srcRect/>
          <a:stretch/>
        </p:blipFill>
        <p:spPr>
          <a:xfrm>
            <a:off x="199533" y="8359337"/>
            <a:ext cx="2335636" cy="1170385"/>
          </a:xfrm>
          <a:prstGeom prst="rect">
            <a:avLst/>
          </a:prstGeom>
        </p:spPr>
      </p:pic>
      <p:sp>
        <p:nvSpPr>
          <p:cNvPr id="6" name="Rectangle 5">
            <a:extLst>
              <a:ext uri="{FF2B5EF4-FFF2-40B4-BE49-F238E27FC236}">
                <a16:creationId xmlns:a16="http://schemas.microsoft.com/office/drawing/2014/main" id="{0E6F1EE9-3921-49B2-BCC9-C859EB64BD96}"/>
              </a:ext>
            </a:extLst>
          </p:cNvPr>
          <p:cNvSpPr/>
          <p:nvPr/>
        </p:nvSpPr>
        <p:spPr>
          <a:xfrm>
            <a:off x="194400" y="4118960"/>
            <a:ext cx="2342266" cy="3913283"/>
          </a:xfrm>
          <a:prstGeom prst="rect">
            <a:avLst/>
          </a:prstGeom>
          <a:solidFill>
            <a:schemeClr val="bg1">
              <a:lumMod val="95000"/>
            </a:schemeClr>
          </a:solidFill>
          <a:ln>
            <a:solidFill>
              <a:schemeClr val="bg2">
                <a:lumMod val="9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pic>
        <p:nvPicPr>
          <p:cNvPr id="7" name="Picture 6" descr="Resultat 2026_09_Guilvinec.png"/>
          <p:cNvPicPr>
            <a:picLocks noChangeAspect="1"/>
          </p:cNvPicPr>
          <p:nvPr/>
        </p:nvPicPr>
        <p:blipFill>
          <a:blip r:embed="rId4"/>
          <a:srcRect t="12000" r="5000" b="5000"/>
          <a:stretch>
            <a:fillRect/>
          </a:stretch>
        </p:blipFill>
        <p:spPr>
          <a:xfrm>
            <a:off x="295200" y="410399"/>
            <a:ext cx="6271200" cy="3420000"/>
          </a:xfrm>
          <a:prstGeom prst="rect">
            <a:avLst/>
          </a:prstGeom>
        </p:spPr>
      </p:pic>
      <p:pic>
        <p:nvPicPr>
          <p:cNvPr id="8" name="Picture 7" descr="Resultat 2026_09_Guilvinec_Indices de ventes en valeur.png"/>
          <p:cNvPicPr>
            <a:picLocks noChangeAspect="1"/>
          </p:cNvPicPr>
          <p:nvPr/>
        </p:nvPicPr>
        <p:blipFill>
          <a:blip r:embed="rId5"/>
          <a:srcRect t="12000" r="5000" b="5000"/>
          <a:stretch>
            <a:fillRect/>
          </a:stretch>
        </p:blipFill>
        <p:spPr>
          <a:xfrm>
            <a:off x="2937600" y="3848400"/>
            <a:ext cx="3873600" cy="1980000"/>
          </a:xfrm>
          <a:prstGeom prst="rect">
            <a:avLst/>
          </a:prstGeom>
        </p:spPr>
      </p:pic>
      <p:pic>
        <p:nvPicPr>
          <p:cNvPr id="9" name="Picture 8" descr="Resultat 2026_09_Guilvinec_Indices de prix de vente.png"/>
          <p:cNvPicPr>
            <a:picLocks noChangeAspect="1"/>
          </p:cNvPicPr>
          <p:nvPr/>
        </p:nvPicPr>
        <p:blipFill>
          <a:blip r:embed="rId6"/>
          <a:srcRect t="12000" r="5000" b="5000"/>
          <a:stretch>
            <a:fillRect/>
          </a:stretch>
        </p:blipFill>
        <p:spPr>
          <a:xfrm>
            <a:off x="2937600" y="5846399"/>
            <a:ext cx="3873600" cy="1980000"/>
          </a:xfrm>
          <a:prstGeom prst="rect">
            <a:avLst/>
          </a:prstGeom>
        </p:spPr>
      </p:pic>
      <p:pic>
        <p:nvPicPr>
          <p:cNvPr id="10" name="Picture 9" descr="Resultat 2026_09_Guilvinec_Indices de ventes en volume.png"/>
          <p:cNvPicPr>
            <a:picLocks noChangeAspect="1"/>
          </p:cNvPicPr>
          <p:nvPr/>
        </p:nvPicPr>
        <p:blipFill>
          <a:blip r:embed="rId7"/>
          <a:srcRect t="12000" r="5000" b="5000"/>
          <a:stretch>
            <a:fillRect/>
          </a:stretch>
        </p:blipFill>
        <p:spPr>
          <a:xfrm>
            <a:off x="2937600" y="7826399"/>
            <a:ext cx="3873600" cy="1980000"/>
          </a:xfrm>
          <a:prstGeom prst="rect">
            <a:avLst/>
          </a:prstGeom>
        </p:spPr>
      </p:pic>
      <p:sp>
        <p:nvSpPr>
          <p:cNvPr id="11" name="TextBox 10"/>
          <p:cNvSpPr txBox="1"/>
          <p:nvPr/>
        </p:nvSpPr>
        <p:spPr>
          <a:xfrm>
            <a:off x="0" y="-288000"/>
            <a:ext cx="6858000" cy="720000"/>
          </a:xfrm>
          <a:prstGeom prst="rect">
            <a:avLst/>
          </a:prstGeom>
          <a:noFill/>
        </p:spPr>
        <p:txBody>
          <a:bodyPr wrap="none">
            <a:spAutoFit/>
          </a:bodyPr>
          <a:lstStyle/>
          <a:p>
            <a:endParaRPr/>
          </a:p>
          <a:p>
            <a:pPr algn="ctr">
              <a:defRPr sz="2267"/>
            </a:pPr>
            <a:r>
              <a:t>Guilvinec</a:t>
            </a:r>
          </a:p>
        </p:txBody>
      </p:sp>
      <p:sp>
        <p:nvSpPr>
          <p:cNvPr id="12" name="TextBox 11"/>
          <p:cNvSpPr txBox="1"/>
          <p:nvPr/>
        </p:nvSpPr>
        <p:spPr>
          <a:xfrm>
            <a:off x="687600" y="8445600"/>
            <a:ext cx="1803600" cy="288000"/>
          </a:xfrm>
          <a:prstGeom prst="rect">
            <a:avLst/>
          </a:prstGeom>
          <a:noFill/>
        </p:spPr>
        <p:txBody>
          <a:bodyPr wrap="none">
            <a:spAutoFit/>
          </a:bodyPr>
          <a:lstStyle/>
          <a:p>
            <a:pPr>
              <a:defRPr sz="850"/>
            </a:pPr>
            <a:r>
              <a:t>Indice de prix de vente</a:t>
            </a:r>
          </a:p>
        </p:txBody>
      </p:sp>
      <p:sp>
        <p:nvSpPr>
          <p:cNvPr id="13" name="TextBox 12"/>
          <p:cNvSpPr txBox="1"/>
          <p:nvPr/>
        </p:nvSpPr>
        <p:spPr>
          <a:xfrm>
            <a:off x="687600" y="8632800"/>
            <a:ext cx="1803600" cy="288000"/>
          </a:xfrm>
          <a:prstGeom prst="rect">
            <a:avLst/>
          </a:prstGeom>
          <a:noFill/>
        </p:spPr>
        <p:txBody>
          <a:bodyPr wrap="none">
            <a:spAutoFit/>
          </a:bodyPr>
          <a:lstStyle/>
          <a:p>
            <a:pPr>
              <a:defRPr sz="850"/>
            </a:pPr>
            <a:r>
              <a:t>Indice de ventes en volume</a:t>
            </a:r>
          </a:p>
        </p:txBody>
      </p:sp>
      <p:sp>
        <p:nvSpPr>
          <p:cNvPr id="14" name="TextBox 13"/>
          <p:cNvSpPr txBox="1"/>
          <p:nvPr/>
        </p:nvSpPr>
        <p:spPr>
          <a:xfrm>
            <a:off x="687600" y="8838000"/>
            <a:ext cx="1803600" cy="288000"/>
          </a:xfrm>
          <a:prstGeom prst="rect">
            <a:avLst/>
          </a:prstGeom>
          <a:noFill/>
        </p:spPr>
        <p:txBody>
          <a:bodyPr wrap="none">
            <a:spAutoFit/>
          </a:bodyPr>
          <a:lstStyle/>
          <a:p>
            <a:pPr>
              <a:defRPr sz="850"/>
            </a:pPr>
            <a:r>
              <a:t>Indice de ventes en valeur</a:t>
            </a:r>
          </a:p>
        </p:txBody>
      </p:sp>
      <p:sp>
        <p:nvSpPr>
          <p:cNvPr id="15" name="TextBox 14"/>
          <p:cNvSpPr txBox="1"/>
          <p:nvPr/>
        </p:nvSpPr>
        <p:spPr>
          <a:xfrm>
            <a:off x="687600" y="9021600"/>
            <a:ext cx="1803600" cy="288000"/>
          </a:xfrm>
          <a:prstGeom prst="rect">
            <a:avLst/>
          </a:prstGeom>
          <a:noFill/>
        </p:spPr>
        <p:txBody>
          <a:bodyPr wrap="none">
            <a:spAutoFit/>
          </a:bodyPr>
          <a:lstStyle/>
          <a:p>
            <a:pPr>
              <a:defRPr sz="850"/>
            </a:pPr>
            <a:r>
              <a:t>Indice national</a:t>
            </a:r>
          </a:p>
        </p:txBody>
      </p:sp>
      <p:sp>
        <p:nvSpPr>
          <p:cNvPr id="16" name="TextBox 15"/>
          <p:cNvSpPr txBox="1"/>
          <p:nvPr/>
        </p:nvSpPr>
        <p:spPr>
          <a:xfrm>
            <a:off x="687600" y="9223200"/>
            <a:ext cx="1803600" cy="288000"/>
          </a:xfrm>
          <a:prstGeom prst="rect">
            <a:avLst/>
          </a:prstGeom>
          <a:noFill/>
        </p:spPr>
        <p:txBody>
          <a:bodyPr wrap="none">
            <a:spAutoFit/>
          </a:bodyPr>
          <a:lstStyle/>
          <a:p>
            <a:pPr>
              <a:defRPr sz="850"/>
            </a:pPr>
            <a:r>
              <a:t>Septembre</a:t>
            </a:r>
          </a:p>
        </p:txBody>
      </p:sp>
      <p:sp>
        <p:nvSpPr>
          <p:cNvPr id="17" name="TextBox 16"/>
          <p:cNvSpPr txBox="1"/>
          <p:nvPr/>
        </p:nvSpPr>
        <p:spPr>
          <a:xfrm>
            <a:off x="194400" y="4179600"/>
            <a:ext cx="2343600" cy="1436400"/>
          </a:xfrm>
          <a:prstGeom prst="rect">
            <a:avLst/>
          </a:prstGeom>
          <a:noFill/>
        </p:spPr>
        <p:txBody>
          <a:bodyPr wrap="square">
            <a:spAutoFit/>
          </a:bodyPr>
          <a:lstStyle/>
          <a:p>
            <a:pPr>
              <a:defRPr sz="1275"/>
            </a:pPr>
            <a:r>
              <a:t>• À la fin du mois de septembre 2026, l'indice de ventes en valeur  de la criée du Guilvinec est proche de celui de la période de référence (2023).</a:t>
            </a:r>
          </a:p>
        </p:txBody>
      </p:sp>
      <p:sp>
        <p:nvSpPr>
          <p:cNvPr id="18" name="TextBox 17"/>
          <p:cNvSpPr txBox="1"/>
          <p:nvPr/>
        </p:nvSpPr>
        <p:spPr>
          <a:xfrm>
            <a:off x="194400" y="5619600"/>
            <a:ext cx="2343600" cy="1436400"/>
          </a:xfrm>
          <a:prstGeom prst="rect">
            <a:avLst/>
          </a:prstGeom>
          <a:noFill/>
        </p:spPr>
        <p:txBody>
          <a:bodyPr wrap="square">
            <a:spAutoFit/>
          </a:bodyPr>
          <a:lstStyle/>
          <a:p>
            <a:pPr>
              <a:defRPr sz="1275"/>
            </a:pPr>
            <a:r>
              <a:t>• L'indice de prix de ventes est supérieur à ceux de la période de référence et de la moyenne nationale.</a:t>
            </a:r>
          </a:p>
        </p:txBody>
      </p:sp>
      <p:sp>
        <p:nvSpPr>
          <p:cNvPr id="19" name="TextBox 18"/>
          <p:cNvSpPr txBox="1"/>
          <p:nvPr/>
        </p:nvSpPr>
        <p:spPr>
          <a:xfrm>
            <a:off x="194400" y="6840000"/>
            <a:ext cx="2343600" cy="1436400"/>
          </a:xfrm>
          <a:prstGeom prst="rect">
            <a:avLst/>
          </a:prstGeom>
          <a:noFill/>
        </p:spPr>
        <p:txBody>
          <a:bodyPr wrap="square">
            <a:spAutoFit/>
          </a:bodyPr>
          <a:lstStyle/>
          <a:p>
            <a:pPr>
              <a:defRPr sz="1275"/>
            </a:pPr>
            <a:r>
              <a:t>• Pour finir, l'indice de ventes en volume est inférieur à ceux de la période de référence et de la moyenne nationale.</a:t>
            </a:r>
          </a:p>
        </p:txBody>
      </p:sp>
    </p:spTree>
    <p:extLst>
      <p:ext uri="{BB962C8B-B14F-4D97-AF65-F5344CB8AC3E}">
        <p14:creationId xmlns:p14="http://schemas.microsoft.com/office/powerpoint/2010/main" val="3564188153"/>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ZoneTexte 1">
            <a:extLst>
              <a:ext uri="{FF2B5EF4-FFF2-40B4-BE49-F238E27FC236}">
                <a16:creationId xmlns:a16="http://schemas.microsoft.com/office/drawing/2014/main" id="{204BEB31-20F5-463B-A2D4-62D6A608FD1C}"/>
              </a:ext>
            </a:extLst>
          </p:cNvPr>
          <p:cNvSpPr txBox="1"/>
          <p:nvPr/>
        </p:nvSpPr>
        <p:spPr>
          <a:xfrm>
            <a:off x="0" y="0"/>
            <a:ext cx="6858000" cy="400110"/>
          </a:xfrm>
          <a:prstGeom prst="rect">
            <a:avLst/>
          </a:prstGeom>
          <a:solidFill>
            <a:schemeClr val="accent1">
              <a:lumMod val="20000"/>
              <a:lumOff val="80000"/>
            </a:schemeClr>
          </a:solidFill>
        </p:spPr>
        <p:txBody>
          <a:bodyPr wrap="square" rtlCol="0">
            <a:spAutoFit/>
          </a:bodyPr>
          <a:lstStyle/>
          <a:p>
            <a:pPr algn="ctr"/>
            <a:endParaRPr lang="fr-FR" sz="2000" b="1" dirty="0"/>
          </a:p>
        </p:txBody>
      </p:sp>
      <p:sp>
        <p:nvSpPr>
          <p:cNvPr id="4" name="Rectangle 3">
            <a:extLst>
              <a:ext uri="{FF2B5EF4-FFF2-40B4-BE49-F238E27FC236}">
                <a16:creationId xmlns:a16="http://schemas.microsoft.com/office/drawing/2014/main" id="{9B1D2FCF-6CCF-4540-AB28-71FBEF948086}"/>
              </a:ext>
            </a:extLst>
          </p:cNvPr>
          <p:cNvSpPr/>
          <p:nvPr/>
        </p:nvSpPr>
        <p:spPr>
          <a:xfrm>
            <a:off x="201304" y="5944548"/>
            <a:ext cx="6455391" cy="2450152"/>
          </a:xfrm>
          <a:prstGeom prst="rect">
            <a:avLst/>
          </a:prstGeom>
          <a:solidFill>
            <a:schemeClr val="bg1">
              <a:lumMod val="95000"/>
            </a:schemeClr>
          </a:solidFill>
          <a:ln>
            <a:solidFill>
              <a:schemeClr val="bg2">
                <a:lumMod val="9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dirty="0"/>
          </a:p>
        </p:txBody>
      </p:sp>
      <p:sp>
        <p:nvSpPr>
          <p:cNvPr id="5" name="Rectangle 4">
            <a:extLst>
              <a:ext uri="{FF2B5EF4-FFF2-40B4-BE49-F238E27FC236}">
                <a16:creationId xmlns:a16="http://schemas.microsoft.com/office/drawing/2014/main" id="{9910C5E8-5936-4F2B-8797-2F8545D0CA49}"/>
              </a:ext>
            </a:extLst>
          </p:cNvPr>
          <p:cNvSpPr/>
          <p:nvPr/>
        </p:nvSpPr>
        <p:spPr>
          <a:xfrm>
            <a:off x="201304" y="2414014"/>
            <a:ext cx="6455391" cy="1445696"/>
          </a:xfrm>
          <a:prstGeom prst="rect">
            <a:avLst/>
          </a:prstGeom>
          <a:solidFill>
            <a:schemeClr val="bg1">
              <a:lumMod val="95000"/>
            </a:schemeClr>
          </a:solidFill>
          <a:ln>
            <a:solidFill>
              <a:schemeClr val="bg2">
                <a:lumMod val="9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pic>
        <p:nvPicPr>
          <p:cNvPr id="6" name="Picture 5" descr="Etat_du_marche_GV.png"/>
          <p:cNvPicPr>
            <a:picLocks noChangeAspect="1"/>
          </p:cNvPicPr>
          <p:nvPr/>
        </p:nvPicPr>
        <p:blipFill>
          <a:blip r:embed="rId2"/>
          <a:srcRect l="1000" t="20000" r="1000" b="25000"/>
          <a:stretch>
            <a:fillRect/>
          </a:stretch>
        </p:blipFill>
        <p:spPr>
          <a:xfrm>
            <a:off x="1058400" y="698400"/>
            <a:ext cx="4572000" cy="1620000"/>
          </a:xfrm>
          <a:prstGeom prst="rect">
            <a:avLst/>
          </a:prstGeom>
        </p:spPr>
      </p:pic>
      <p:pic>
        <p:nvPicPr>
          <p:cNvPr id="7" name="Picture 6" descr="Caractéristiques_intensité_GV.png"/>
          <p:cNvPicPr>
            <a:picLocks noChangeAspect="1"/>
          </p:cNvPicPr>
          <p:nvPr/>
        </p:nvPicPr>
        <p:blipFill>
          <a:blip r:embed="rId3"/>
          <a:srcRect l="1000" t="20000" r="1000" b="20000"/>
          <a:stretch>
            <a:fillRect/>
          </a:stretch>
        </p:blipFill>
        <p:spPr>
          <a:xfrm>
            <a:off x="86400" y="4323600"/>
            <a:ext cx="6688799" cy="1620000"/>
          </a:xfrm>
          <a:prstGeom prst="rect">
            <a:avLst/>
          </a:prstGeom>
        </p:spPr>
      </p:pic>
      <p:sp>
        <p:nvSpPr>
          <p:cNvPr id="8" name="TextBox 7"/>
          <p:cNvSpPr txBox="1"/>
          <p:nvPr/>
        </p:nvSpPr>
        <p:spPr>
          <a:xfrm>
            <a:off x="0" y="-288000"/>
            <a:ext cx="6858000" cy="720000"/>
          </a:xfrm>
          <a:prstGeom prst="rect">
            <a:avLst/>
          </a:prstGeom>
          <a:noFill/>
        </p:spPr>
        <p:txBody>
          <a:bodyPr wrap="none">
            <a:spAutoFit/>
          </a:bodyPr>
          <a:lstStyle/>
          <a:p>
            <a:endParaRPr/>
          </a:p>
          <a:p>
            <a:pPr algn="ctr">
              <a:defRPr sz="2267"/>
            </a:pPr>
            <a:r>
              <a:t>Guilvinec</a:t>
            </a:r>
          </a:p>
        </p:txBody>
      </p:sp>
      <p:sp>
        <p:nvSpPr>
          <p:cNvPr id="9" name="TextBox 8"/>
          <p:cNvSpPr txBox="1"/>
          <p:nvPr/>
        </p:nvSpPr>
        <p:spPr>
          <a:xfrm>
            <a:off x="180000" y="9403200"/>
            <a:ext cx="4647600" cy="1368000"/>
          </a:xfrm>
          <a:prstGeom prst="rect">
            <a:avLst/>
          </a:prstGeom>
          <a:noFill/>
        </p:spPr>
        <p:txBody>
          <a:bodyPr wrap="square">
            <a:spAutoFit/>
          </a:bodyPr>
          <a:lstStyle/>
          <a:p>
            <a:pPr>
              <a:defRPr sz="850"/>
            </a:pPr>
            <a:r>
              <a:t>Note : « = » : variation entre ‒5 et +5% ; « ‒ » variation entre ‒5 et ‒15% ; « + » variation entre 5 et 15% ; « ‒ ‒ » variation entre ‒15 et ‒25%; « + + » variation entre 15 et 25% ; « ‒ ‒ ‒ » variation inférieure à 25% ;« + + + » variation supérieure à 25%.</a:t>
            </a:r>
          </a:p>
        </p:txBody>
      </p:sp>
      <p:sp>
        <p:nvSpPr>
          <p:cNvPr id="10" name="TextBox 9"/>
          <p:cNvSpPr txBox="1"/>
          <p:nvPr/>
        </p:nvSpPr>
        <p:spPr>
          <a:xfrm>
            <a:off x="259200" y="2476800"/>
            <a:ext cx="6397200" cy="756000"/>
          </a:xfrm>
          <a:prstGeom prst="rect">
            <a:avLst/>
          </a:prstGeom>
          <a:noFill/>
        </p:spPr>
        <p:txBody>
          <a:bodyPr wrap="square">
            <a:spAutoFit/>
          </a:bodyPr>
          <a:lstStyle/>
          <a:p>
            <a:pPr>
              <a:defRPr sz="1275"/>
            </a:pPr>
            <a:r>
              <a:t>• Pour la criée du Guilvinec, l’instabilité des prix pour le mois de septembre 2026 est similaire que celle observée en septembre de 2023 à 2025, ce qui signifie que le risque prix des producteurs est inchangé. Parallèlement, l’instabilité des volumes est similaire, ce qui signifie que le risque d’approvisionnement des acheteurs est inchangé.</a:t>
            </a:r>
          </a:p>
        </p:txBody>
      </p:sp>
      <p:sp>
        <p:nvSpPr>
          <p:cNvPr id="11" name="TextBox 10"/>
          <p:cNvSpPr txBox="1"/>
          <p:nvPr/>
        </p:nvSpPr>
        <p:spPr>
          <a:xfrm>
            <a:off x="259200" y="6840000"/>
            <a:ext cx="6397200" cy="756000"/>
          </a:xfrm>
          <a:prstGeom prst="rect">
            <a:avLst/>
          </a:prstGeom>
          <a:noFill/>
        </p:spPr>
        <p:txBody>
          <a:bodyPr wrap="square">
            <a:spAutoFit/>
          </a:bodyPr>
          <a:lstStyle/>
          <a:p>
            <a:pPr>
              <a:defRPr sz="1275"/>
            </a:pPr>
            <a:r>
              <a:t>• Pour la criée du Guilvinec, en septembre 2026 comparé aux mois de septembre de 2023 à 2025, le nombre d’acheteurs est plus important, le nombre de transactions est un peu plus important. De plus, la concurrence a diminué, ce qui signifie que le pouvoir de marché des gros acheteurs a augmenté.</a:t>
            </a:r>
          </a:p>
        </p:txBody>
      </p:sp>
    </p:spTree>
    <p:extLst>
      <p:ext uri="{BB962C8B-B14F-4D97-AF65-F5344CB8AC3E}">
        <p14:creationId xmlns:p14="http://schemas.microsoft.com/office/powerpoint/2010/main" val="1597568037"/>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ZoneTexte 1">
            <a:extLst>
              <a:ext uri="{FF2B5EF4-FFF2-40B4-BE49-F238E27FC236}">
                <a16:creationId xmlns:a16="http://schemas.microsoft.com/office/drawing/2014/main" id="{204BEB31-20F5-463B-A2D4-62D6A608FD1C}"/>
              </a:ext>
            </a:extLst>
          </p:cNvPr>
          <p:cNvSpPr txBox="1"/>
          <p:nvPr/>
        </p:nvSpPr>
        <p:spPr>
          <a:xfrm>
            <a:off x="0" y="0"/>
            <a:ext cx="6858000" cy="400110"/>
          </a:xfrm>
          <a:prstGeom prst="rect">
            <a:avLst/>
          </a:prstGeom>
          <a:solidFill>
            <a:schemeClr val="accent1">
              <a:lumMod val="20000"/>
              <a:lumOff val="80000"/>
            </a:schemeClr>
          </a:solidFill>
        </p:spPr>
        <p:txBody>
          <a:bodyPr wrap="square" rtlCol="0">
            <a:spAutoFit/>
          </a:bodyPr>
          <a:lstStyle/>
          <a:p>
            <a:pPr algn="ctr"/>
            <a:endParaRPr lang="fr-FR" sz="2000" b="1" dirty="0"/>
          </a:p>
        </p:txBody>
      </p:sp>
      <p:sp>
        <p:nvSpPr>
          <p:cNvPr id="4" name="Rectangle 3">
            <a:extLst>
              <a:ext uri="{FF2B5EF4-FFF2-40B4-BE49-F238E27FC236}">
                <a16:creationId xmlns:a16="http://schemas.microsoft.com/office/drawing/2014/main" id="{56814005-C483-41B3-94FB-06FD9B1716B3}"/>
              </a:ext>
            </a:extLst>
          </p:cNvPr>
          <p:cNvSpPr/>
          <p:nvPr/>
        </p:nvSpPr>
        <p:spPr>
          <a:xfrm>
            <a:off x="201302" y="2138600"/>
            <a:ext cx="6455391" cy="2959756"/>
          </a:xfrm>
          <a:prstGeom prst="rect">
            <a:avLst/>
          </a:prstGeom>
          <a:solidFill>
            <a:schemeClr val="bg1">
              <a:lumMod val="95000"/>
            </a:schemeClr>
          </a:solidFill>
          <a:ln>
            <a:solidFill>
              <a:schemeClr val="bg2">
                <a:lumMod val="9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5" name="Rectangle 4">
            <a:extLst>
              <a:ext uri="{FF2B5EF4-FFF2-40B4-BE49-F238E27FC236}">
                <a16:creationId xmlns:a16="http://schemas.microsoft.com/office/drawing/2014/main" id="{E7229722-E072-455D-95DE-FFE361A4461F}"/>
              </a:ext>
            </a:extLst>
          </p:cNvPr>
          <p:cNvSpPr/>
          <p:nvPr/>
        </p:nvSpPr>
        <p:spPr>
          <a:xfrm>
            <a:off x="180000" y="6816932"/>
            <a:ext cx="6455391" cy="2514067"/>
          </a:xfrm>
          <a:prstGeom prst="rect">
            <a:avLst/>
          </a:prstGeom>
          <a:solidFill>
            <a:schemeClr val="bg1">
              <a:lumMod val="95000"/>
            </a:schemeClr>
          </a:solidFill>
          <a:ln>
            <a:solidFill>
              <a:schemeClr val="bg2">
                <a:lumMod val="9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pic>
        <p:nvPicPr>
          <p:cNvPr id="6" name="Picture 5" descr="Etat_du_marche_GV_Espèce.png"/>
          <p:cNvPicPr>
            <a:picLocks noChangeAspect="1"/>
          </p:cNvPicPr>
          <p:nvPr/>
        </p:nvPicPr>
        <p:blipFill>
          <a:blip r:embed="rId2"/>
          <a:stretch>
            <a:fillRect/>
          </a:stretch>
        </p:blipFill>
        <p:spPr>
          <a:xfrm>
            <a:off x="1144800" y="475200"/>
            <a:ext cx="4572000" cy="1620000"/>
          </a:xfrm>
          <a:prstGeom prst="rect">
            <a:avLst/>
          </a:prstGeom>
        </p:spPr>
      </p:pic>
      <p:pic>
        <p:nvPicPr>
          <p:cNvPr id="7" name="Picture 6" descr="Caractéristiques_intensité_GV_Espèce.png"/>
          <p:cNvPicPr>
            <a:picLocks noChangeAspect="1"/>
          </p:cNvPicPr>
          <p:nvPr/>
        </p:nvPicPr>
        <p:blipFill>
          <a:blip r:embed="rId3"/>
          <a:stretch>
            <a:fillRect/>
          </a:stretch>
        </p:blipFill>
        <p:spPr>
          <a:xfrm>
            <a:off x="86400" y="5162400"/>
            <a:ext cx="6688799" cy="1620000"/>
          </a:xfrm>
          <a:prstGeom prst="rect">
            <a:avLst/>
          </a:prstGeom>
        </p:spPr>
      </p:pic>
      <p:sp>
        <p:nvSpPr>
          <p:cNvPr id="8" name="TextBox 7"/>
          <p:cNvSpPr txBox="1"/>
          <p:nvPr/>
        </p:nvSpPr>
        <p:spPr>
          <a:xfrm>
            <a:off x="0" y="-288000"/>
            <a:ext cx="6858000" cy="720000"/>
          </a:xfrm>
          <a:prstGeom prst="rect">
            <a:avLst/>
          </a:prstGeom>
          <a:noFill/>
        </p:spPr>
        <p:txBody>
          <a:bodyPr wrap="none">
            <a:spAutoFit/>
          </a:bodyPr>
          <a:lstStyle/>
          <a:p>
            <a:endParaRPr/>
          </a:p>
          <a:p>
            <a:pPr algn="ctr">
              <a:defRPr sz="2267"/>
            </a:pPr>
            <a:r>
              <a:t>Guilvinec</a:t>
            </a:r>
          </a:p>
        </p:txBody>
      </p:sp>
      <p:sp>
        <p:nvSpPr>
          <p:cNvPr id="9" name="TextBox 8"/>
          <p:cNvSpPr txBox="1"/>
          <p:nvPr/>
        </p:nvSpPr>
        <p:spPr>
          <a:xfrm>
            <a:off x="180000" y="9403200"/>
            <a:ext cx="4647600" cy="1368000"/>
          </a:xfrm>
          <a:prstGeom prst="rect">
            <a:avLst/>
          </a:prstGeom>
          <a:noFill/>
        </p:spPr>
        <p:txBody>
          <a:bodyPr wrap="square">
            <a:spAutoFit/>
          </a:bodyPr>
          <a:lstStyle/>
          <a:p>
            <a:pPr>
              <a:defRPr sz="850"/>
            </a:pPr>
            <a:r>
              <a:t>Note : « = » : variation entre ‒5 et +5% ; « ‒ » variation entre ‒5 et ‒15% ; « + » variation entre 5 et 15% ; « ‒ ‒ » variation entre ‒15 et ‒25%; « + + » variation entre 15 et 25% ; « ‒ ‒ ‒ » variation inférieure à 25% ;« + + + » variation supérieure à 25%.</a:t>
            </a:r>
          </a:p>
        </p:txBody>
      </p:sp>
      <p:sp>
        <p:nvSpPr>
          <p:cNvPr id="10" name="TextBox 9"/>
          <p:cNvSpPr txBox="1"/>
          <p:nvPr/>
        </p:nvSpPr>
        <p:spPr>
          <a:xfrm>
            <a:off x="259200" y="2214000"/>
            <a:ext cx="6397200" cy="756000"/>
          </a:xfrm>
          <a:prstGeom prst="rect">
            <a:avLst/>
          </a:prstGeom>
          <a:noFill/>
        </p:spPr>
        <p:txBody>
          <a:bodyPr wrap="square">
            <a:spAutoFit/>
          </a:bodyPr>
          <a:lstStyle/>
          <a:p>
            <a:pPr>
              <a:defRPr sz="1275"/>
            </a:pPr>
            <a:r>
              <a:t>• Pour la baudroie de la criée du Guilvinec, l’instabilité des prix pour le mois de septembre 2026 est beaucoup moins importante que celle observée en septembre de 2023 à 2025, ce qui signifie que le risque prix des producteurs a fortement diminué. Parallèlement, l’instabilité des volumes est un peu plus important, ce qui signifie que le risque d’approvisionnement des acheteurs a légèrement augmenté.</a:t>
            </a:r>
          </a:p>
        </p:txBody>
      </p:sp>
      <p:sp>
        <p:nvSpPr>
          <p:cNvPr id="11" name="TextBox 10"/>
          <p:cNvSpPr txBox="1"/>
          <p:nvPr/>
        </p:nvSpPr>
        <p:spPr>
          <a:xfrm>
            <a:off x="259200" y="6775200"/>
            <a:ext cx="6397200" cy="756000"/>
          </a:xfrm>
          <a:prstGeom prst="rect">
            <a:avLst/>
          </a:prstGeom>
          <a:noFill/>
        </p:spPr>
        <p:txBody>
          <a:bodyPr wrap="square">
            <a:spAutoFit/>
          </a:bodyPr>
          <a:lstStyle/>
          <a:p>
            <a:pPr>
              <a:defRPr sz="1275"/>
            </a:pPr>
            <a:r>
              <a:t>• Pour la baudroie de la criée du Guilvinec, en septembre 2026 comparé aux mois de septembre de 2023 à 2025, le nombre d’acheteurs est un peu plus important, le nombre de transactions est similaire. De plus, la concurrence a légèrement diminué, ce qui signifie que le pouvoir de marché des gros acheteurs a légèrement augmenté.</a:t>
            </a:r>
          </a:p>
        </p:txBody>
      </p:sp>
      <p:sp>
        <p:nvSpPr>
          <p:cNvPr id="12" name="TextBox 11"/>
          <p:cNvSpPr txBox="1"/>
          <p:nvPr/>
        </p:nvSpPr>
        <p:spPr>
          <a:xfrm>
            <a:off x="259200" y="3171600"/>
            <a:ext cx="6397200" cy="756000"/>
          </a:xfrm>
          <a:prstGeom prst="rect">
            <a:avLst/>
          </a:prstGeom>
          <a:noFill/>
        </p:spPr>
        <p:txBody>
          <a:bodyPr wrap="square">
            <a:spAutoFit/>
          </a:bodyPr>
          <a:lstStyle/>
          <a:p>
            <a:pPr>
              <a:defRPr sz="1275"/>
            </a:pPr>
            <a:r>
              <a:t>• Pour le germon de la criée du Guilvinec, l’instabilité des prix pour le mois de septembre 2026 est beaucoup moins importante que celle observée en septembre de 2023 à 2025, ce qui signifie que le risque prix des producteurs a fortement diminué. Parallèlement, l’instabilité des volumes est un peu moins important, ce qui signifie que le risque d’approvisionnement des acheteurs a légèrement diminué.</a:t>
            </a:r>
          </a:p>
        </p:txBody>
      </p:sp>
      <p:sp>
        <p:nvSpPr>
          <p:cNvPr id="13" name="TextBox 12"/>
          <p:cNvSpPr txBox="1"/>
          <p:nvPr/>
        </p:nvSpPr>
        <p:spPr>
          <a:xfrm>
            <a:off x="259200" y="7628400"/>
            <a:ext cx="6397200" cy="756000"/>
          </a:xfrm>
          <a:prstGeom prst="rect">
            <a:avLst/>
          </a:prstGeom>
          <a:noFill/>
        </p:spPr>
        <p:txBody>
          <a:bodyPr wrap="square">
            <a:spAutoFit/>
          </a:bodyPr>
          <a:lstStyle/>
          <a:p>
            <a:pPr>
              <a:defRPr sz="1275"/>
            </a:pPr>
            <a:r>
              <a:t>• Pour le germon de la criée du Guilvinec, en septembre 2026 comparé aux mois de septembre de 2023 à 2025, le nombre d’acheteurs est similaire, le nombre de transactions est un peu moins important. De plus, la concurrence a diminué, ce qui signifie que le pouvoir de marché des gros acheteurs a augmenté.</a:t>
            </a:r>
          </a:p>
        </p:txBody>
      </p:sp>
      <p:sp>
        <p:nvSpPr>
          <p:cNvPr id="14" name="TextBox 13"/>
          <p:cNvSpPr txBox="1"/>
          <p:nvPr/>
        </p:nvSpPr>
        <p:spPr>
          <a:xfrm>
            <a:off x="259200" y="4129200"/>
            <a:ext cx="6397200" cy="756000"/>
          </a:xfrm>
          <a:prstGeom prst="rect">
            <a:avLst/>
          </a:prstGeom>
          <a:noFill/>
        </p:spPr>
        <p:txBody>
          <a:bodyPr wrap="square">
            <a:spAutoFit/>
          </a:bodyPr>
          <a:lstStyle/>
          <a:p>
            <a:pPr>
              <a:defRPr sz="1275"/>
            </a:pPr>
            <a:r>
              <a:t>• Pour la langoustine de la criée du Guilvinec, l’instabilité des prix pour le mois de septembre 2026 est un peu moins importante que celle observée en septembre de 2023 à 2025, ce qui signifie que le risque prix des producteurs a légèrement diminué. Parallèlement, l’instabilité des volumes est beaucoup moins important, ce qui signifie que le risque d’approvisionnement des acheteurs a fortement diminué.</a:t>
            </a:r>
          </a:p>
        </p:txBody>
      </p:sp>
      <p:sp>
        <p:nvSpPr>
          <p:cNvPr id="15" name="TextBox 14"/>
          <p:cNvSpPr txBox="1"/>
          <p:nvPr/>
        </p:nvSpPr>
        <p:spPr>
          <a:xfrm>
            <a:off x="259200" y="8456400"/>
            <a:ext cx="6397200" cy="756000"/>
          </a:xfrm>
          <a:prstGeom prst="rect">
            <a:avLst/>
          </a:prstGeom>
          <a:noFill/>
        </p:spPr>
        <p:txBody>
          <a:bodyPr wrap="square">
            <a:spAutoFit/>
          </a:bodyPr>
          <a:lstStyle/>
          <a:p>
            <a:pPr>
              <a:defRPr sz="1275"/>
            </a:pPr>
            <a:r>
              <a:t>• Pour la langoustine de la criée du Guilvinec, en septembre 2026 comparé aux mois de septembre de 2023 à 2025, le nombre d’acheteurs est un peu plus important, le nombre de transactions est beaucoup plus important. De plus, la concurrence a fortement augmenté, ce qui signifie que le pouvoir de marché des gros acheteurs a fortement diminué.</a:t>
            </a:r>
          </a:p>
        </p:txBody>
      </p:sp>
    </p:spTree>
    <p:extLst>
      <p:ext uri="{BB962C8B-B14F-4D97-AF65-F5344CB8AC3E}">
        <p14:creationId xmlns:p14="http://schemas.microsoft.com/office/powerpoint/2010/main" val="2776217723"/>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ZoneTexte 2">
            <a:extLst>
              <a:ext uri="{FF2B5EF4-FFF2-40B4-BE49-F238E27FC236}">
                <a16:creationId xmlns:a16="http://schemas.microsoft.com/office/drawing/2014/main" id="{BC4710F0-EAEC-4213-96F5-9014FE8FF695}"/>
              </a:ext>
            </a:extLst>
          </p:cNvPr>
          <p:cNvSpPr txBox="1"/>
          <p:nvPr/>
        </p:nvSpPr>
        <p:spPr>
          <a:xfrm>
            <a:off x="0" y="0"/>
            <a:ext cx="6858000" cy="400110"/>
          </a:xfrm>
          <a:prstGeom prst="rect">
            <a:avLst/>
          </a:prstGeom>
          <a:solidFill>
            <a:schemeClr val="accent1">
              <a:lumMod val="20000"/>
              <a:lumOff val="80000"/>
            </a:schemeClr>
          </a:solidFill>
        </p:spPr>
        <p:txBody>
          <a:bodyPr wrap="square" rtlCol="0">
            <a:spAutoFit/>
          </a:bodyPr>
          <a:lstStyle/>
          <a:p>
            <a:pPr algn="ctr"/>
            <a:endParaRPr lang="fr-FR" sz="2000" b="1" dirty="0"/>
          </a:p>
        </p:txBody>
      </p:sp>
      <p:pic>
        <p:nvPicPr>
          <p:cNvPr id="4" name="Image 3">
            <a:extLst>
              <a:ext uri="{FF2B5EF4-FFF2-40B4-BE49-F238E27FC236}">
                <a16:creationId xmlns:a16="http://schemas.microsoft.com/office/drawing/2014/main" id="{37A59D5A-1D62-41C7-B3CD-68F39FBC0D43}"/>
              </a:ext>
            </a:extLst>
          </p:cNvPr>
          <p:cNvPicPr>
            <a:picLocks noChangeAspect="1"/>
          </p:cNvPicPr>
          <p:nvPr/>
        </p:nvPicPr>
        <p:blipFill>
          <a:blip r:embed="rId2">
            <a:extLst>
              <a:ext uri="{96DAC541-7B7A-43D3-8B79-37D633B846F1}">
                <asvg:svgBlip xmlns:asvg="http://schemas.microsoft.com/office/drawing/2016/SVG/main" r:embed="rId3"/>
              </a:ext>
            </a:extLst>
          </a:blip>
          <a:srcRect/>
          <a:stretch/>
        </p:blipFill>
        <p:spPr>
          <a:xfrm>
            <a:off x="199533" y="8359337"/>
            <a:ext cx="2335636" cy="1170385"/>
          </a:xfrm>
          <a:prstGeom prst="rect">
            <a:avLst/>
          </a:prstGeom>
        </p:spPr>
      </p:pic>
      <p:sp>
        <p:nvSpPr>
          <p:cNvPr id="6" name="Rectangle 5">
            <a:extLst>
              <a:ext uri="{FF2B5EF4-FFF2-40B4-BE49-F238E27FC236}">
                <a16:creationId xmlns:a16="http://schemas.microsoft.com/office/drawing/2014/main" id="{0E6F1EE9-3921-49B2-BCC9-C859EB64BD96}"/>
              </a:ext>
            </a:extLst>
          </p:cNvPr>
          <p:cNvSpPr/>
          <p:nvPr/>
        </p:nvSpPr>
        <p:spPr>
          <a:xfrm>
            <a:off x="194400" y="4118960"/>
            <a:ext cx="2342266" cy="3913283"/>
          </a:xfrm>
          <a:prstGeom prst="rect">
            <a:avLst/>
          </a:prstGeom>
          <a:solidFill>
            <a:schemeClr val="bg1">
              <a:lumMod val="95000"/>
            </a:schemeClr>
          </a:solidFill>
          <a:ln>
            <a:solidFill>
              <a:schemeClr val="bg2">
                <a:lumMod val="9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pic>
        <p:nvPicPr>
          <p:cNvPr id="7" name="Picture 6" descr="Resultat 2026_09_Oléron.png"/>
          <p:cNvPicPr>
            <a:picLocks noChangeAspect="1"/>
          </p:cNvPicPr>
          <p:nvPr/>
        </p:nvPicPr>
        <p:blipFill>
          <a:blip r:embed="rId4"/>
          <a:srcRect t="12000" r="5000" b="5000"/>
          <a:stretch>
            <a:fillRect/>
          </a:stretch>
        </p:blipFill>
        <p:spPr>
          <a:xfrm>
            <a:off x="295200" y="410399"/>
            <a:ext cx="6271200" cy="3420000"/>
          </a:xfrm>
          <a:prstGeom prst="rect">
            <a:avLst/>
          </a:prstGeom>
        </p:spPr>
      </p:pic>
      <p:pic>
        <p:nvPicPr>
          <p:cNvPr id="8" name="Picture 7" descr="Resultat 2026_09_Oléron_Indices de ventes en valeur.png"/>
          <p:cNvPicPr>
            <a:picLocks noChangeAspect="1"/>
          </p:cNvPicPr>
          <p:nvPr/>
        </p:nvPicPr>
        <p:blipFill>
          <a:blip r:embed="rId5"/>
          <a:srcRect t="12000" r="5000" b="5000"/>
          <a:stretch>
            <a:fillRect/>
          </a:stretch>
        </p:blipFill>
        <p:spPr>
          <a:xfrm>
            <a:off x="2937600" y="3848400"/>
            <a:ext cx="3873600" cy="1980000"/>
          </a:xfrm>
          <a:prstGeom prst="rect">
            <a:avLst/>
          </a:prstGeom>
        </p:spPr>
      </p:pic>
      <p:pic>
        <p:nvPicPr>
          <p:cNvPr id="9" name="Picture 8" descr="Resultat 2026_09_Oléron_Indices de prix de vente.png"/>
          <p:cNvPicPr>
            <a:picLocks noChangeAspect="1"/>
          </p:cNvPicPr>
          <p:nvPr/>
        </p:nvPicPr>
        <p:blipFill>
          <a:blip r:embed="rId6"/>
          <a:srcRect t="12000" r="5000" b="5000"/>
          <a:stretch>
            <a:fillRect/>
          </a:stretch>
        </p:blipFill>
        <p:spPr>
          <a:xfrm>
            <a:off x="2937600" y="5846399"/>
            <a:ext cx="3873600" cy="1980000"/>
          </a:xfrm>
          <a:prstGeom prst="rect">
            <a:avLst/>
          </a:prstGeom>
        </p:spPr>
      </p:pic>
      <p:pic>
        <p:nvPicPr>
          <p:cNvPr id="10" name="Picture 9" descr="Resultat 2026_09_Oléron_Indices de ventes en volume.png"/>
          <p:cNvPicPr>
            <a:picLocks noChangeAspect="1"/>
          </p:cNvPicPr>
          <p:nvPr/>
        </p:nvPicPr>
        <p:blipFill>
          <a:blip r:embed="rId7"/>
          <a:srcRect t="12000" r="5000" b="5000"/>
          <a:stretch>
            <a:fillRect/>
          </a:stretch>
        </p:blipFill>
        <p:spPr>
          <a:xfrm>
            <a:off x="2937600" y="7826399"/>
            <a:ext cx="3873600" cy="1980000"/>
          </a:xfrm>
          <a:prstGeom prst="rect">
            <a:avLst/>
          </a:prstGeom>
        </p:spPr>
      </p:pic>
      <p:sp>
        <p:nvSpPr>
          <p:cNvPr id="11" name="TextBox 10"/>
          <p:cNvSpPr txBox="1"/>
          <p:nvPr/>
        </p:nvSpPr>
        <p:spPr>
          <a:xfrm>
            <a:off x="0" y="-288000"/>
            <a:ext cx="6858000" cy="720000"/>
          </a:xfrm>
          <a:prstGeom prst="rect">
            <a:avLst/>
          </a:prstGeom>
          <a:noFill/>
        </p:spPr>
        <p:txBody>
          <a:bodyPr wrap="none">
            <a:spAutoFit/>
          </a:bodyPr>
          <a:lstStyle/>
          <a:p>
            <a:endParaRPr/>
          </a:p>
          <a:p>
            <a:pPr algn="ctr">
              <a:defRPr sz="2267"/>
            </a:pPr>
            <a:r>
              <a:t>Oléron</a:t>
            </a:r>
          </a:p>
        </p:txBody>
      </p:sp>
      <p:sp>
        <p:nvSpPr>
          <p:cNvPr id="12" name="TextBox 11"/>
          <p:cNvSpPr txBox="1"/>
          <p:nvPr/>
        </p:nvSpPr>
        <p:spPr>
          <a:xfrm>
            <a:off x="687600" y="8445600"/>
            <a:ext cx="1803600" cy="288000"/>
          </a:xfrm>
          <a:prstGeom prst="rect">
            <a:avLst/>
          </a:prstGeom>
          <a:noFill/>
        </p:spPr>
        <p:txBody>
          <a:bodyPr wrap="none">
            <a:spAutoFit/>
          </a:bodyPr>
          <a:lstStyle/>
          <a:p>
            <a:pPr>
              <a:defRPr sz="850"/>
            </a:pPr>
            <a:r>
              <a:t>Indice de prix de vente</a:t>
            </a:r>
          </a:p>
        </p:txBody>
      </p:sp>
      <p:sp>
        <p:nvSpPr>
          <p:cNvPr id="13" name="TextBox 12"/>
          <p:cNvSpPr txBox="1"/>
          <p:nvPr/>
        </p:nvSpPr>
        <p:spPr>
          <a:xfrm>
            <a:off x="687600" y="8632800"/>
            <a:ext cx="1803600" cy="288000"/>
          </a:xfrm>
          <a:prstGeom prst="rect">
            <a:avLst/>
          </a:prstGeom>
          <a:noFill/>
        </p:spPr>
        <p:txBody>
          <a:bodyPr wrap="none">
            <a:spAutoFit/>
          </a:bodyPr>
          <a:lstStyle/>
          <a:p>
            <a:pPr>
              <a:defRPr sz="850"/>
            </a:pPr>
            <a:r>
              <a:t>Indice de ventes en volume</a:t>
            </a:r>
          </a:p>
        </p:txBody>
      </p:sp>
      <p:sp>
        <p:nvSpPr>
          <p:cNvPr id="14" name="TextBox 13"/>
          <p:cNvSpPr txBox="1"/>
          <p:nvPr/>
        </p:nvSpPr>
        <p:spPr>
          <a:xfrm>
            <a:off x="687600" y="8838000"/>
            <a:ext cx="1803600" cy="288000"/>
          </a:xfrm>
          <a:prstGeom prst="rect">
            <a:avLst/>
          </a:prstGeom>
          <a:noFill/>
        </p:spPr>
        <p:txBody>
          <a:bodyPr wrap="none">
            <a:spAutoFit/>
          </a:bodyPr>
          <a:lstStyle/>
          <a:p>
            <a:pPr>
              <a:defRPr sz="850"/>
            </a:pPr>
            <a:r>
              <a:t>Indice de ventes en valeur</a:t>
            </a:r>
          </a:p>
        </p:txBody>
      </p:sp>
      <p:sp>
        <p:nvSpPr>
          <p:cNvPr id="15" name="TextBox 14"/>
          <p:cNvSpPr txBox="1"/>
          <p:nvPr/>
        </p:nvSpPr>
        <p:spPr>
          <a:xfrm>
            <a:off x="687600" y="9021600"/>
            <a:ext cx="1803600" cy="288000"/>
          </a:xfrm>
          <a:prstGeom prst="rect">
            <a:avLst/>
          </a:prstGeom>
          <a:noFill/>
        </p:spPr>
        <p:txBody>
          <a:bodyPr wrap="none">
            <a:spAutoFit/>
          </a:bodyPr>
          <a:lstStyle/>
          <a:p>
            <a:pPr>
              <a:defRPr sz="850"/>
            </a:pPr>
            <a:r>
              <a:t>Indice national</a:t>
            </a:r>
          </a:p>
        </p:txBody>
      </p:sp>
      <p:sp>
        <p:nvSpPr>
          <p:cNvPr id="16" name="TextBox 15"/>
          <p:cNvSpPr txBox="1"/>
          <p:nvPr/>
        </p:nvSpPr>
        <p:spPr>
          <a:xfrm>
            <a:off x="687600" y="9223200"/>
            <a:ext cx="1803600" cy="288000"/>
          </a:xfrm>
          <a:prstGeom prst="rect">
            <a:avLst/>
          </a:prstGeom>
          <a:noFill/>
        </p:spPr>
        <p:txBody>
          <a:bodyPr wrap="none">
            <a:spAutoFit/>
          </a:bodyPr>
          <a:lstStyle/>
          <a:p>
            <a:pPr>
              <a:defRPr sz="850"/>
            </a:pPr>
            <a:r>
              <a:t>Septembre</a:t>
            </a:r>
          </a:p>
        </p:txBody>
      </p:sp>
      <p:sp>
        <p:nvSpPr>
          <p:cNvPr id="17" name="TextBox 16"/>
          <p:cNvSpPr txBox="1"/>
          <p:nvPr/>
        </p:nvSpPr>
        <p:spPr>
          <a:xfrm>
            <a:off x="194400" y="4179600"/>
            <a:ext cx="2343600" cy="1436400"/>
          </a:xfrm>
          <a:prstGeom prst="rect">
            <a:avLst/>
          </a:prstGeom>
          <a:noFill/>
        </p:spPr>
        <p:txBody>
          <a:bodyPr wrap="square">
            <a:spAutoFit/>
          </a:bodyPr>
          <a:lstStyle/>
          <a:p>
            <a:pPr>
              <a:defRPr sz="1275"/>
            </a:pPr>
            <a:r>
              <a:t>• À la fin du mois de septembre 2026, l'indice de ventes en valeur  de la criée d'Oleron est supérieur à celui de la période de référence (2023).</a:t>
            </a:r>
          </a:p>
        </p:txBody>
      </p:sp>
      <p:sp>
        <p:nvSpPr>
          <p:cNvPr id="18" name="TextBox 17"/>
          <p:cNvSpPr txBox="1"/>
          <p:nvPr/>
        </p:nvSpPr>
        <p:spPr>
          <a:xfrm>
            <a:off x="194400" y="5619600"/>
            <a:ext cx="2343600" cy="1436400"/>
          </a:xfrm>
          <a:prstGeom prst="rect">
            <a:avLst/>
          </a:prstGeom>
          <a:noFill/>
        </p:spPr>
        <p:txBody>
          <a:bodyPr wrap="square">
            <a:spAutoFit/>
          </a:bodyPr>
          <a:lstStyle/>
          <a:p>
            <a:pPr>
              <a:defRPr sz="1275"/>
            </a:pPr>
            <a:r>
              <a:t>• L'indice de prix de ventes est supérieur à celui de la période de référence mais proche de celui de la moyenne nationale.</a:t>
            </a:r>
          </a:p>
        </p:txBody>
      </p:sp>
      <p:sp>
        <p:nvSpPr>
          <p:cNvPr id="19" name="TextBox 18"/>
          <p:cNvSpPr txBox="1"/>
          <p:nvPr/>
        </p:nvSpPr>
        <p:spPr>
          <a:xfrm>
            <a:off x="194400" y="6840000"/>
            <a:ext cx="2343600" cy="1436400"/>
          </a:xfrm>
          <a:prstGeom prst="rect">
            <a:avLst/>
          </a:prstGeom>
          <a:noFill/>
        </p:spPr>
        <p:txBody>
          <a:bodyPr wrap="square">
            <a:spAutoFit/>
          </a:bodyPr>
          <a:lstStyle/>
          <a:p>
            <a:pPr>
              <a:defRPr sz="1275"/>
            </a:pPr>
            <a:r>
              <a:t>• Pour finir, l'indice de ventes en volume est proche de ceux de la période de référence et de la moyenne nationale.</a:t>
            </a:r>
          </a:p>
        </p:txBody>
      </p:sp>
    </p:spTree>
    <p:extLst>
      <p:ext uri="{BB962C8B-B14F-4D97-AF65-F5344CB8AC3E}">
        <p14:creationId xmlns:p14="http://schemas.microsoft.com/office/powerpoint/2010/main" val="3114734409"/>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ZoneTexte 1">
            <a:extLst>
              <a:ext uri="{FF2B5EF4-FFF2-40B4-BE49-F238E27FC236}">
                <a16:creationId xmlns:a16="http://schemas.microsoft.com/office/drawing/2014/main" id="{204BEB31-20F5-463B-A2D4-62D6A608FD1C}"/>
              </a:ext>
            </a:extLst>
          </p:cNvPr>
          <p:cNvSpPr txBox="1"/>
          <p:nvPr/>
        </p:nvSpPr>
        <p:spPr>
          <a:xfrm>
            <a:off x="0" y="0"/>
            <a:ext cx="6858000" cy="400110"/>
          </a:xfrm>
          <a:prstGeom prst="rect">
            <a:avLst/>
          </a:prstGeom>
          <a:solidFill>
            <a:schemeClr val="accent1">
              <a:lumMod val="20000"/>
              <a:lumOff val="80000"/>
            </a:schemeClr>
          </a:solidFill>
        </p:spPr>
        <p:txBody>
          <a:bodyPr wrap="square" rtlCol="0">
            <a:spAutoFit/>
          </a:bodyPr>
          <a:lstStyle/>
          <a:p>
            <a:pPr algn="ctr"/>
            <a:endParaRPr lang="fr-FR" sz="2000" b="1" dirty="0"/>
          </a:p>
        </p:txBody>
      </p:sp>
      <p:sp>
        <p:nvSpPr>
          <p:cNvPr id="4" name="Rectangle 3">
            <a:extLst>
              <a:ext uri="{FF2B5EF4-FFF2-40B4-BE49-F238E27FC236}">
                <a16:creationId xmlns:a16="http://schemas.microsoft.com/office/drawing/2014/main" id="{9B1D2FCF-6CCF-4540-AB28-71FBEF948086}"/>
              </a:ext>
            </a:extLst>
          </p:cNvPr>
          <p:cNvSpPr/>
          <p:nvPr/>
        </p:nvSpPr>
        <p:spPr>
          <a:xfrm>
            <a:off x="201304" y="5944548"/>
            <a:ext cx="6455391" cy="2450152"/>
          </a:xfrm>
          <a:prstGeom prst="rect">
            <a:avLst/>
          </a:prstGeom>
          <a:solidFill>
            <a:schemeClr val="bg1">
              <a:lumMod val="95000"/>
            </a:schemeClr>
          </a:solidFill>
          <a:ln>
            <a:solidFill>
              <a:schemeClr val="bg2">
                <a:lumMod val="9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dirty="0"/>
          </a:p>
        </p:txBody>
      </p:sp>
      <p:sp>
        <p:nvSpPr>
          <p:cNvPr id="5" name="Rectangle 4">
            <a:extLst>
              <a:ext uri="{FF2B5EF4-FFF2-40B4-BE49-F238E27FC236}">
                <a16:creationId xmlns:a16="http://schemas.microsoft.com/office/drawing/2014/main" id="{9910C5E8-5936-4F2B-8797-2F8545D0CA49}"/>
              </a:ext>
            </a:extLst>
          </p:cNvPr>
          <p:cNvSpPr/>
          <p:nvPr/>
        </p:nvSpPr>
        <p:spPr>
          <a:xfrm>
            <a:off x="201304" y="2414014"/>
            <a:ext cx="6455391" cy="1445696"/>
          </a:xfrm>
          <a:prstGeom prst="rect">
            <a:avLst/>
          </a:prstGeom>
          <a:solidFill>
            <a:schemeClr val="bg1">
              <a:lumMod val="95000"/>
            </a:schemeClr>
          </a:solidFill>
          <a:ln>
            <a:solidFill>
              <a:schemeClr val="bg2">
                <a:lumMod val="9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pic>
        <p:nvPicPr>
          <p:cNvPr id="6" name="Picture 5" descr="Etat_du_marche_IO.png"/>
          <p:cNvPicPr>
            <a:picLocks noChangeAspect="1"/>
          </p:cNvPicPr>
          <p:nvPr/>
        </p:nvPicPr>
        <p:blipFill>
          <a:blip r:embed="rId2"/>
          <a:srcRect l="1000" t="20000" r="1000" b="25000"/>
          <a:stretch>
            <a:fillRect/>
          </a:stretch>
        </p:blipFill>
        <p:spPr>
          <a:xfrm>
            <a:off x="1058400" y="698400"/>
            <a:ext cx="4572000" cy="1620000"/>
          </a:xfrm>
          <a:prstGeom prst="rect">
            <a:avLst/>
          </a:prstGeom>
        </p:spPr>
      </p:pic>
      <p:pic>
        <p:nvPicPr>
          <p:cNvPr id="7" name="Picture 6" descr="Caractéristiques_intensité_IO.png"/>
          <p:cNvPicPr>
            <a:picLocks noChangeAspect="1"/>
          </p:cNvPicPr>
          <p:nvPr/>
        </p:nvPicPr>
        <p:blipFill>
          <a:blip r:embed="rId3"/>
          <a:srcRect l="1000" t="20000" r="1000" b="20000"/>
          <a:stretch>
            <a:fillRect/>
          </a:stretch>
        </p:blipFill>
        <p:spPr>
          <a:xfrm>
            <a:off x="86400" y="4323600"/>
            <a:ext cx="6688799" cy="1620000"/>
          </a:xfrm>
          <a:prstGeom prst="rect">
            <a:avLst/>
          </a:prstGeom>
        </p:spPr>
      </p:pic>
      <p:sp>
        <p:nvSpPr>
          <p:cNvPr id="8" name="TextBox 7"/>
          <p:cNvSpPr txBox="1"/>
          <p:nvPr/>
        </p:nvSpPr>
        <p:spPr>
          <a:xfrm>
            <a:off x="0" y="-288000"/>
            <a:ext cx="6858000" cy="720000"/>
          </a:xfrm>
          <a:prstGeom prst="rect">
            <a:avLst/>
          </a:prstGeom>
          <a:noFill/>
        </p:spPr>
        <p:txBody>
          <a:bodyPr wrap="none">
            <a:spAutoFit/>
          </a:bodyPr>
          <a:lstStyle/>
          <a:p>
            <a:endParaRPr/>
          </a:p>
          <a:p>
            <a:pPr algn="ctr">
              <a:defRPr sz="2267"/>
            </a:pPr>
            <a:r>
              <a:t>Oléron</a:t>
            </a:r>
          </a:p>
        </p:txBody>
      </p:sp>
      <p:sp>
        <p:nvSpPr>
          <p:cNvPr id="9" name="TextBox 8"/>
          <p:cNvSpPr txBox="1"/>
          <p:nvPr/>
        </p:nvSpPr>
        <p:spPr>
          <a:xfrm>
            <a:off x="180000" y="9403200"/>
            <a:ext cx="4647600" cy="1368000"/>
          </a:xfrm>
          <a:prstGeom prst="rect">
            <a:avLst/>
          </a:prstGeom>
          <a:noFill/>
        </p:spPr>
        <p:txBody>
          <a:bodyPr wrap="square">
            <a:spAutoFit/>
          </a:bodyPr>
          <a:lstStyle/>
          <a:p>
            <a:pPr>
              <a:defRPr sz="850"/>
            </a:pPr>
            <a:r>
              <a:t>Note : « = » : variation entre ‒5 et +5% ; « ‒ » variation entre ‒5 et ‒15% ; « + » variation entre 5 et 15% ; « ‒ ‒ » variation entre ‒15 et ‒25%; « + + » variation entre 15 et 25% ; « ‒ ‒ ‒ » variation inférieure à 25% ;« + + + » variation supérieure à 25%.</a:t>
            </a:r>
          </a:p>
        </p:txBody>
      </p:sp>
      <p:sp>
        <p:nvSpPr>
          <p:cNvPr id="10" name="TextBox 9"/>
          <p:cNvSpPr txBox="1"/>
          <p:nvPr/>
        </p:nvSpPr>
        <p:spPr>
          <a:xfrm>
            <a:off x="259200" y="2476800"/>
            <a:ext cx="6397200" cy="756000"/>
          </a:xfrm>
          <a:prstGeom prst="rect">
            <a:avLst/>
          </a:prstGeom>
          <a:noFill/>
        </p:spPr>
        <p:txBody>
          <a:bodyPr wrap="square">
            <a:spAutoFit/>
          </a:bodyPr>
          <a:lstStyle/>
          <a:p>
            <a:pPr>
              <a:defRPr sz="1275"/>
            </a:pPr>
            <a:r>
              <a:t>• Pour la criée d'Oleron, l’instabilité des prix pour le mois de septembre 2026 est similaire que celle observée en septembre de 2023 à 2025, ce qui signifie que le risque prix des producteurs est inchangé. Parallèlement, l’instabilité des volumes est beaucoup moins important, ce qui signifie que le risque d’approvisionnement des acheteurs a fortement diminué.</a:t>
            </a:r>
          </a:p>
        </p:txBody>
      </p:sp>
      <p:sp>
        <p:nvSpPr>
          <p:cNvPr id="11" name="TextBox 10"/>
          <p:cNvSpPr txBox="1"/>
          <p:nvPr/>
        </p:nvSpPr>
        <p:spPr>
          <a:xfrm>
            <a:off x="259200" y="6840000"/>
            <a:ext cx="6397200" cy="756000"/>
          </a:xfrm>
          <a:prstGeom prst="rect">
            <a:avLst/>
          </a:prstGeom>
          <a:noFill/>
        </p:spPr>
        <p:txBody>
          <a:bodyPr wrap="square">
            <a:spAutoFit/>
          </a:bodyPr>
          <a:lstStyle/>
          <a:p>
            <a:pPr>
              <a:defRPr sz="1275"/>
            </a:pPr>
            <a:r>
              <a:t>• Pour la criée d'Oleron, en septembre 2026 comparé aux mois de septembre de 2023 à 2025, le nombre d’acheteurs est similaire, le nombre de transactions est un peu plus important. De plus, la concurrence est inchangé, ce qui signifie que le pouvoir de marché des gros acheteurs est inchangée.</a:t>
            </a:r>
          </a:p>
        </p:txBody>
      </p:sp>
    </p:spTree>
    <p:extLst>
      <p:ext uri="{BB962C8B-B14F-4D97-AF65-F5344CB8AC3E}">
        <p14:creationId xmlns:p14="http://schemas.microsoft.com/office/powerpoint/2010/main" val="3565089682"/>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ZoneTexte 1">
            <a:extLst>
              <a:ext uri="{FF2B5EF4-FFF2-40B4-BE49-F238E27FC236}">
                <a16:creationId xmlns:a16="http://schemas.microsoft.com/office/drawing/2014/main" id="{204BEB31-20F5-463B-A2D4-62D6A608FD1C}"/>
              </a:ext>
            </a:extLst>
          </p:cNvPr>
          <p:cNvSpPr txBox="1"/>
          <p:nvPr/>
        </p:nvSpPr>
        <p:spPr>
          <a:xfrm>
            <a:off x="0" y="0"/>
            <a:ext cx="6858000" cy="400110"/>
          </a:xfrm>
          <a:prstGeom prst="rect">
            <a:avLst/>
          </a:prstGeom>
          <a:solidFill>
            <a:schemeClr val="accent1">
              <a:lumMod val="20000"/>
              <a:lumOff val="80000"/>
            </a:schemeClr>
          </a:solidFill>
        </p:spPr>
        <p:txBody>
          <a:bodyPr wrap="square" rtlCol="0">
            <a:spAutoFit/>
          </a:bodyPr>
          <a:lstStyle/>
          <a:p>
            <a:pPr algn="ctr"/>
            <a:endParaRPr lang="fr-FR" sz="2000" b="1" dirty="0"/>
          </a:p>
        </p:txBody>
      </p:sp>
      <p:sp>
        <p:nvSpPr>
          <p:cNvPr id="4" name="Rectangle 3">
            <a:extLst>
              <a:ext uri="{FF2B5EF4-FFF2-40B4-BE49-F238E27FC236}">
                <a16:creationId xmlns:a16="http://schemas.microsoft.com/office/drawing/2014/main" id="{56814005-C483-41B3-94FB-06FD9B1716B3}"/>
              </a:ext>
            </a:extLst>
          </p:cNvPr>
          <p:cNvSpPr/>
          <p:nvPr/>
        </p:nvSpPr>
        <p:spPr>
          <a:xfrm>
            <a:off x="201302" y="2138600"/>
            <a:ext cx="6455391" cy="2959756"/>
          </a:xfrm>
          <a:prstGeom prst="rect">
            <a:avLst/>
          </a:prstGeom>
          <a:solidFill>
            <a:schemeClr val="bg1">
              <a:lumMod val="95000"/>
            </a:schemeClr>
          </a:solidFill>
          <a:ln>
            <a:solidFill>
              <a:schemeClr val="bg2">
                <a:lumMod val="9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5" name="Rectangle 4">
            <a:extLst>
              <a:ext uri="{FF2B5EF4-FFF2-40B4-BE49-F238E27FC236}">
                <a16:creationId xmlns:a16="http://schemas.microsoft.com/office/drawing/2014/main" id="{E7229722-E072-455D-95DE-FFE361A4461F}"/>
              </a:ext>
            </a:extLst>
          </p:cNvPr>
          <p:cNvSpPr/>
          <p:nvPr/>
        </p:nvSpPr>
        <p:spPr>
          <a:xfrm>
            <a:off x="180000" y="6816932"/>
            <a:ext cx="6455391" cy="2514067"/>
          </a:xfrm>
          <a:prstGeom prst="rect">
            <a:avLst/>
          </a:prstGeom>
          <a:solidFill>
            <a:schemeClr val="bg1">
              <a:lumMod val="95000"/>
            </a:schemeClr>
          </a:solidFill>
          <a:ln>
            <a:solidFill>
              <a:schemeClr val="bg2">
                <a:lumMod val="9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pic>
        <p:nvPicPr>
          <p:cNvPr id="6" name="Picture 5" descr="Etat_du_marche_IO_Espèce.png"/>
          <p:cNvPicPr>
            <a:picLocks noChangeAspect="1"/>
          </p:cNvPicPr>
          <p:nvPr/>
        </p:nvPicPr>
        <p:blipFill>
          <a:blip r:embed="rId2"/>
          <a:stretch>
            <a:fillRect/>
          </a:stretch>
        </p:blipFill>
        <p:spPr>
          <a:xfrm>
            <a:off x="1144800" y="475200"/>
            <a:ext cx="4572000" cy="1620000"/>
          </a:xfrm>
          <a:prstGeom prst="rect">
            <a:avLst/>
          </a:prstGeom>
        </p:spPr>
      </p:pic>
      <p:pic>
        <p:nvPicPr>
          <p:cNvPr id="7" name="Picture 6" descr="Caractéristiques_intensité_IO_Espèce.png"/>
          <p:cNvPicPr>
            <a:picLocks noChangeAspect="1"/>
          </p:cNvPicPr>
          <p:nvPr/>
        </p:nvPicPr>
        <p:blipFill>
          <a:blip r:embed="rId3"/>
          <a:stretch>
            <a:fillRect/>
          </a:stretch>
        </p:blipFill>
        <p:spPr>
          <a:xfrm>
            <a:off x="86400" y="5162400"/>
            <a:ext cx="6688799" cy="1620000"/>
          </a:xfrm>
          <a:prstGeom prst="rect">
            <a:avLst/>
          </a:prstGeom>
        </p:spPr>
      </p:pic>
      <p:sp>
        <p:nvSpPr>
          <p:cNvPr id="8" name="TextBox 7"/>
          <p:cNvSpPr txBox="1"/>
          <p:nvPr/>
        </p:nvSpPr>
        <p:spPr>
          <a:xfrm>
            <a:off x="0" y="-288000"/>
            <a:ext cx="6858000" cy="720000"/>
          </a:xfrm>
          <a:prstGeom prst="rect">
            <a:avLst/>
          </a:prstGeom>
          <a:noFill/>
        </p:spPr>
        <p:txBody>
          <a:bodyPr wrap="none">
            <a:spAutoFit/>
          </a:bodyPr>
          <a:lstStyle/>
          <a:p>
            <a:endParaRPr/>
          </a:p>
          <a:p>
            <a:pPr algn="ctr">
              <a:defRPr sz="2267"/>
            </a:pPr>
            <a:r>
              <a:t>Oléron</a:t>
            </a:r>
          </a:p>
        </p:txBody>
      </p:sp>
      <p:sp>
        <p:nvSpPr>
          <p:cNvPr id="9" name="TextBox 8"/>
          <p:cNvSpPr txBox="1"/>
          <p:nvPr/>
        </p:nvSpPr>
        <p:spPr>
          <a:xfrm>
            <a:off x="180000" y="9403200"/>
            <a:ext cx="4647600" cy="1368000"/>
          </a:xfrm>
          <a:prstGeom prst="rect">
            <a:avLst/>
          </a:prstGeom>
          <a:noFill/>
        </p:spPr>
        <p:txBody>
          <a:bodyPr wrap="square">
            <a:spAutoFit/>
          </a:bodyPr>
          <a:lstStyle/>
          <a:p>
            <a:pPr>
              <a:defRPr sz="850"/>
            </a:pPr>
            <a:r>
              <a:t>Note : « = » : variation entre ‒5 et +5% ; « ‒ » variation entre ‒5 et ‒15% ; « + » variation entre 5 et 15% ; « ‒ ‒ » variation entre ‒15 et ‒25%; « + + » variation entre 15 et 25% ; « ‒ ‒ ‒ » variation inférieure à 25% ;« + + + » variation supérieure à 25%.</a:t>
            </a:r>
          </a:p>
        </p:txBody>
      </p:sp>
      <p:sp>
        <p:nvSpPr>
          <p:cNvPr id="10" name="TextBox 9"/>
          <p:cNvSpPr txBox="1"/>
          <p:nvPr/>
        </p:nvSpPr>
        <p:spPr>
          <a:xfrm>
            <a:off x="259200" y="2214000"/>
            <a:ext cx="6397200" cy="756000"/>
          </a:xfrm>
          <a:prstGeom prst="rect">
            <a:avLst/>
          </a:prstGeom>
          <a:noFill/>
        </p:spPr>
        <p:txBody>
          <a:bodyPr wrap="square">
            <a:spAutoFit/>
          </a:bodyPr>
          <a:lstStyle/>
          <a:p>
            <a:pPr>
              <a:defRPr sz="1275"/>
            </a:pPr>
            <a:r>
              <a:t>• Pour la sole de la criée d'Oleron, l’instabilité des prix pour le mois de septembre 2026 est similaire que celle observée en septembre de 2023 à 2025, ce qui signifie que le risque prix des producteurs est inchangé. Parallèlement, l’instabilité des volumes est beaucoup moins important, ce qui signifie que le risque d’approvisionnement des acheteurs a fortement diminué.</a:t>
            </a:r>
          </a:p>
        </p:txBody>
      </p:sp>
      <p:sp>
        <p:nvSpPr>
          <p:cNvPr id="11" name="TextBox 10"/>
          <p:cNvSpPr txBox="1"/>
          <p:nvPr/>
        </p:nvSpPr>
        <p:spPr>
          <a:xfrm>
            <a:off x="259200" y="6775200"/>
            <a:ext cx="6397200" cy="756000"/>
          </a:xfrm>
          <a:prstGeom prst="rect">
            <a:avLst/>
          </a:prstGeom>
          <a:noFill/>
        </p:spPr>
        <p:txBody>
          <a:bodyPr wrap="square">
            <a:spAutoFit/>
          </a:bodyPr>
          <a:lstStyle/>
          <a:p>
            <a:pPr>
              <a:defRPr sz="1275"/>
            </a:pPr>
            <a:r>
              <a:t>• Pour la sole de la criée d'Oleron, en septembre 2026 comparé aux mois de septembre de 2023 à 2025, le nombre d’acheteurs est un peu moins important, le nombre de transactions est un peu moins important. De plus, la concurrence a légèrement diminué, ce qui signifie que le pouvoir de marché des gros acheteurs a légèrement augmenté.</a:t>
            </a:r>
          </a:p>
        </p:txBody>
      </p:sp>
      <p:sp>
        <p:nvSpPr>
          <p:cNvPr id="12" name="TextBox 11"/>
          <p:cNvSpPr txBox="1"/>
          <p:nvPr/>
        </p:nvSpPr>
        <p:spPr>
          <a:xfrm>
            <a:off x="259200" y="3171600"/>
            <a:ext cx="6397200" cy="756000"/>
          </a:xfrm>
          <a:prstGeom prst="rect">
            <a:avLst/>
          </a:prstGeom>
          <a:noFill/>
        </p:spPr>
        <p:txBody>
          <a:bodyPr wrap="square">
            <a:spAutoFit/>
          </a:bodyPr>
          <a:lstStyle/>
          <a:p>
            <a:pPr>
              <a:defRPr sz="1275"/>
            </a:pPr>
            <a:r>
              <a:t>• Pour le maigre commun de la criée d'Oleron, l’instabilité des prix pour le mois de septembre 2026 est beaucoup moins importante que celle observée en septembre de 2023 à 2025, ce qui signifie que le risque prix des producteurs a fortement diminué. Parallèlement, l’instabilité des volumes est beaucoup moins important, ce qui signifie que le risque d’approvisionnement des acheteurs a fortement diminué.</a:t>
            </a:r>
          </a:p>
        </p:txBody>
      </p:sp>
      <p:sp>
        <p:nvSpPr>
          <p:cNvPr id="13" name="TextBox 12"/>
          <p:cNvSpPr txBox="1"/>
          <p:nvPr/>
        </p:nvSpPr>
        <p:spPr>
          <a:xfrm>
            <a:off x="259200" y="7628400"/>
            <a:ext cx="6397200" cy="756000"/>
          </a:xfrm>
          <a:prstGeom prst="rect">
            <a:avLst/>
          </a:prstGeom>
          <a:noFill/>
        </p:spPr>
        <p:txBody>
          <a:bodyPr wrap="square">
            <a:spAutoFit/>
          </a:bodyPr>
          <a:lstStyle/>
          <a:p>
            <a:pPr>
              <a:defRPr sz="1275"/>
            </a:pPr>
            <a:r>
              <a:t>• Pour le maigre commun de la criée d'Oleron, en septembre 2026 comparé aux mois de septembre de 2023 à 2025, le nombre d’acheteurs est un peu plus important, le nombre de transactions est beaucoup plus important. De plus, la concurrence a légèrement augmenté, ce qui signifie que le pouvoir de marché des gros acheteurs a légèrement diminué.</a:t>
            </a:r>
          </a:p>
        </p:txBody>
      </p:sp>
      <p:sp>
        <p:nvSpPr>
          <p:cNvPr id="14" name="TextBox 13"/>
          <p:cNvSpPr txBox="1"/>
          <p:nvPr/>
        </p:nvSpPr>
        <p:spPr>
          <a:xfrm>
            <a:off x="259200" y="4129200"/>
            <a:ext cx="6397200" cy="756000"/>
          </a:xfrm>
          <a:prstGeom prst="rect">
            <a:avLst/>
          </a:prstGeom>
          <a:noFill/>
        </p:spPr>
        <p:txBody>
          <a:bodyPr wrap="square">
            <a:spAutoFit/>
          </a:bodyPr>
          <a:lstStyle/>
          <a:p>
            <a:pPr>
              <a:defRPr sz="1275"/>
            </a:pPr>
            <a:r>
              <a:t>• Pour la seiche de la criée d'Oleron, l’instabilité des prix pour le mois de septembre 2026 est un peu plus importante que celle observée en septembre de 2023 à 2025, ce qui signifie que le risque prix des producteurs a légèrement augmenté. Parallèlement, l’instabilité des volumes est moins important, ce qui signifie que le risque d’approvisionnement des acheteurs a diminué.</a:t>
            </a:r>
          </a:p>
        </p:txBody>
      </p:sp>
      <p:sp>
        <p:nvSpPr>
          <p:cNvPr id="15" name="TextBox 14"/>
          <p:cNvSpPr txBox="1"/>
          <p:nvPr/>
        </p:nvSpPr>
        <p:spPr>
          <a:xfrm>
            <a:off x="259200" y="8456400"/>
            <a:ext cx="6397200" cy="756000"/>
          </a:xfrm>
          <a:prstGeom prst="rect">
            <a:avLst/>
          </a:prstGeom>
          <a:noFill/>
        </p:spPr>
        <p:txBody>
          <a:bodyPr wrap="square">
            <a:spAutoFit/>
          </a:bodyPr>
          <a:lstStyle/>
          <a:p>
            <a:pPr>
              <a:defRPr sz="1275"/>
            </a:pPr>
            <a:r>
              <a:t>• Pour la seiche de la criée d'Oleron, en septembre 2026 comparé aux mois de septembre de 2023 à 2025, le nombre d’acheteurs est similaire, le nombre de transactions est beaucoup plus important. De plus, la concurrence a fortement augmenté, ce qui signifie que le pouvoir de marché des gros acheteurs a fortement diminué.</a:t>
            </a:r>
          </a:p>
        </p:txBody>
      </p:sp>
    </p:spTree>
    <p:extLst>
      <p:ext uri="{BB962C8B-B14F-4D97-AF65-F5344CB8AC3E}">
        <p14:creationId xmlns:p14="http://schemas.microsoft.com/office/powerpoint/2010/main" val="4161903063"/>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ZoneTexte 2">
            <a:extLst>
              <a:ext uri="{FF2B5EF4-FFF2-40B4-BE49-F238E27FC236}">
                <a16:creationId xmlns:a16="http://schemas.microsoft.com/office/drawing/2014/main" id="{BC4710F0-EAEC-4213-96F5-9014FE8FF695}"/>
              </a:ext>
            </a:extLst>
          </p:cNvPr>
          <p:cNvSpPr txBox="1"/>
          <p:nvPr/>
        </p:nvSpPr>
        <p:spPr>
          <a:xfrm>
            <a:off x="0" y="0"/>
            <a:ext cx="6858000" cy="400110"/>
          </a:xfrm>
          <a:prstGeom prst="rect">
            <a:avLst/>
          </a:prstGeom>
          <a:solidFill>
            <a:schemeClr val="accent1">
              <a:lumMod val="20000"/>
              <a:lumOff val="80000"/>
            </a:schemeClr>
          </a:solidFill>
        </p:spPr>
        <p:txBody>
          <a:bodyPr wrap="square" rtlCol="0">
            <a:spAutoFit/>
          </a:bodyPr>
          <a:lstStyle/>
          <a:p>
            <a:pPr algn="ctr"/>
            <a:endParaRPr lang="fr-FR" sz="2000" b="1" dirty="0"/>
          </a:p>
        </p:txBody>
      </p:sp>
      <p:pic>
        <p:nvPicPr>
          <p:cNvPr id="4" name="Image 3">
            <a:extLst>
              <a:ext uri="{FF2B5EF4-FFF2-40B4-BE49-F238E27FC236}">
                <a16:creationId xmlns:a16="http://schemas.microsoft.com/office/drawing/2014/main" id="{37A59D5A-1D62-41C7-B3CD-68F39FBC0D43}"/>
              </a:ext>
            </a:extLst>
          </p:cNvPr>
          <p:cNvPicPr>
            <a:picLocks noChangeAspect="1"/>
          </p:cNvPicPr>
          <p:nvPr/>
        </p:nvPicPr>
        <p:blipFill>
          <a:blip r:embed="rId2">
            <a:extLst>
              <a:ext uri="{96DAC541-7B7A-43D3-8B79-37D633B846F1}">
                <asvg:svgBlip xmlns:asvg="http://schemas.microsoft.com/office/drawing/2016/SVG/main" r:embed="rId3"/>
              </a:ext>
            </a:extLst>
          </a:blip>
          <a:srcRect/>
          <a:stretch/>
        </p:blipFill>
        <p:spPr>
          <a:xfrm>
            <a:off x="199533" y="8359337"/>
            <a:ext cx="2335636" cy="1170385"/>
          </a:xfrm>
          <a:prstGeom prst="rect">
            <a:avLst/>
          </a:prstGeom>
        </p:spPr>
      </p:pic>
      <p:sp>
        <p:nvSpPr>
          <p:cNvPr id="6" name="Rectangle 5">
            <a:extLst>
              <a:ext uri="{FF2B5EF4-FFF2-40B4-BE49-F238E27FC236}">
                <a16:creationId xmlns:a16="http://schemas.microsoft.com/office/drawing/2014/main" id="{0E6F1EE9-3921-49B2-BCC9-C859EB64BD96}"/>
              </a:ext>
            </a:extLst>
          </p:cNvPr>
          <p:cNvSpPr/>
          <p:nvPr/>
        </p:nvSpPr>
        <p:spPr>
          <a:xfrm>
            <a:off x="194400" y="4118960"/>
            <a:ext cx="2342266" cy="3913283"/>
          </a:xfrm>
          <a:prstGeom prst="rect">
            <a:avLst/>
          </a:prstGeom>
          <a:solidFill>
            <a:schemeClr val="bg1">
              <a:lumMod val="95000"/>
            </a:schemeClr>
          </a:solidFill>
          <a:ln>
            <a:solidFill>
              <a:schemeClr val="bg2">
                <a:lumMod val="9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pic>
        <p:nvPicPr>
          <p:cNvPr id="7" name="Picture 6" descr="Resultat 2026_09_Loctudy.png"/>
          <p:cNvPicPr>
            <a:picLocks noChangeAspect="1"/>
          </p:cNvPicPr>
          <p:nvPr/>
        </p:nvPicPr>
        <p:blipFill>
          <a:blip r:embed="rId4"/>
          <a:srcRect t="12000" r="5000" b="5000"/>
          <a:stretch>
            <a:fillRect/>
          </a:stretch>
        </p:blipFill>
        <p:spPr>
          <a:xfrm>
            <a:off x="295200" y="410399"/>
            <a:ext cx="6271200" cy="3420000"/>
          </a:xfrm>
          <a:prstGeom prst="rect">
            <a:avLst/>
          </a:prstGeom>
        </p:spPr>
      </p:pic>
      <p:pic>
        <p:nvPicPr>
          <p:cNvPr id="8" name="Picture 7" descr="Resultat 2026_09_Loctudy_Indices de ventes en valeur.png"/>
          <p:cNvPicPr>
            <a:picLocks noChangeAspect="1"/>
          </p:cNvPicPr>
          <p:nvPr/>
        </p:nvPicPr>
        <p:blipFill>
          <a:blip r:embed="rId5"/>
          <a:srcRect t="12000" r="5000" b="5000"/>
          <a:stretch>
            <a:fillRect/>
          </a:stretch>
        </p:blipFill>
        <p:spPr>
          <a:xfrm>
            <a:off x="2937600" y="3848400"/>
            <a:ext cx="3873600" cy="1980000"/>
          </a:xfrm>
          <a:prstGeom prst="rect">
            <a:avLst/>
          </a:prstGeom>
        </p:spPr>
      </p:pic>
      <p:pic>
        <p:nvPicPr>
          <p:cNvPr id="9" name="Picture 8" descr="Resultat 2026_09_Loctudy_Indices de prix de vente.png"/>
          <p:cNvPicPr>
            <a:picLocks noChangeAspect="1"/>
          </p:cNvPicPr>
          <p:nvPr/>
        </p:nvPicPr>
        <p:blipFill>
          <a:blip r:embed="rId6"/>
          <a:srcRect t="12000" r="5000" b="5000"/>
          <a:stretch>
            <a:fillRect/>
          </a:stretch>
        </p:blipFill>
        <p:spPr>
          <a:xfrm>
            <a:off x="2937600" y="5846399"/>
            <a:ext cx="3873600" cy="1980000"/>
          </a:xfrm>
          <a:prstGeom prst="rect">
            <a:avLst/>
          </a:prstGeom>
        </p:spPr>
      </p:pic>
      <p:pic>
        <p:nvPicPr>
          <p:cNvPr id="10" name="Picture 9" descr="Resultat 2026_09_Loctudy_Indices de ventes en volume.png"/>
          <p:cNvPicPr>
            <a:picLocks noChangeAspect="1"/>
          </p:cNvPicPr>
          <p:nvPr/>
        </p:nvPicPr>
        <p:blipFill>
          <a:blip r:embed="rId7"/>
          <a:srcRect t="12000" r="5000" b="5000"/>
          <a:stretch>
            <a:fillRect/>
          </a:stretch>
        </p:blipFill>
        <p:spPr>
          <a:xfrm>
            <a:off x="2937600" y="7826399"/>
            <a:ext cx="3873600" cy="1980000"/>
          </a:xfrm>
          <a:prstGeom prst="rect">
            <a:avLst/>
          </a:prstGeom>
        </p:spPr>
      </p:pic>
      <p:sp>
        <p:nvSpPr>
          <p:cNvPr id="11" name="TextBox 10"/>
          <p:cNvSpPr txBox="1"/>
          <p:nvPr/>
        </p:nvSpPr>
        <p:spPr>
          <a:xfrm>
            <a:off x="0" y="-288000"/>
            <a:ext cx="6858000" cy="720000"/>
          </a:xfrm>
          <a:prstGeom prst="rect">
            <a:avLst/>
          </a:prstGeom>
          <a:noFill/>
        </p:spPr>
        <p:txBody>
          <a:bodyPr wrap="none">
            <a:spAutoFit/>
          </a:bodyPr>
          <a:lstStyle/>
          <a:p>
            <a:endParaRPr/>
          </a:p>
          <a:p>
            <a:pPr algn="ctr">
              <a:defRPr sz="2267"/>
            </a:pPr>
            <a:r>
              <a:t>Loctudy</a:t>
            </a:r>
          </a:p>
        </p:txBody>
      </p:sp>
      <p:sp>
        <p:nvSpPr>
          <p:cNvPr id="12" name="TextBox 11"/>
          <p:cNvSpPr txBox="1"/>
          <p:nvPr/>
        </p:nvSpPr>
        <p:spPr>
          <a:xfrm>
            <a:off x="687600" y="8445600"/>
            <a:ext cx="1803600" cy="288000"/>
          </a:xfrm>
          <a:prstGeom prst="rect">
            <a:avLst/>
          </a:prstGeom>
          <a:noFill/>
        </p:spPr>
        <p:txBody>
          <a:bodyPr wrap="none">
            <a:spAutoFit/>
          </a:bodyPr>
          <a:lstStyle/>
          <a:p>
            <a:pPr>
              <a:defRPr sz="850"/>
            </a:pPr>
            <a:r>
              <a:t>Indice de prix de vente</a:t>
            </a:r>
          </a:p>
        </p:txBody>
      </p:sp>
      <p:sp>
        <p:nvSpPr>
          <p:cNvPr id="13" name="TextBox 12"/>
          <p:cNvSpPr txBox="1"/>
          <p:nvPr/>
        </p:nvSpPr>
        <p:spPr>
          <a:xfrm>
            <a:off x="687600" y="8632800"/>
            <a:ext cx="1803600" cy="288000"/>
          </a:xfrm>
          <a:prstGeom prst="rect">
            <a:avLst/>
          </a:prstGeom>
          <a:noFill/>
        </p:spPr>
        <p:txBody>
          <a:bodyPr wrap="none">
            <a:spAutoFit/>
          </a:bodyPr>
          <a:lstStyle/>
          <a:p>
            <a:pPr>
              <a:defRPr sz="850"/>
            </a:pPr>
            <a:r>
              <a:t>Indice de ventes en volume</a:t>
            </a:r>
          </a:p>
        </p:txBody>
      </p:sp>
      <p:sp>
        <p:nvSpPr>
          <p:cNvPr id="14" name="TextBox 13"/>
          <p:cNvSpPr txBox="1"/>
          <p:nvPr/>
        </p:nvSpPr>
        <p:spPr>
          <a:xfrm>
            <a:off x="687600" y="8838000"/>
            <a:ext cx="1803600" cy="288000"/>
          </a:xfrm>
          <a:prstGeom prst="rect">
            <a:avLst/>
          </a:prstGeom>
          <a:noFill/>
        </p:spPr>
        <p:txBody>
          <a:bodyPr wrap="none">
            <a:spAutoFit/>
          </a:bodyPr>
          <a:lstStyle/>
          <a:p>
            <a:pPr>
              <a:defRPr sz="850"/>
            </a:pPr>
            <a:r>
              <a:t>Indice de ventes en valeur</a:t>
            </a:r>
          </a:p>
        </p:txBody>
      </p:sp>
      <p:sp>
        <p:nvSpPr>
          <p:cNvPr id="15" name="TextBox 14"/>
          <p:cNvSpPr txBox="1"/>
          <p:nvPr/>
        </p:nvSpPr>
        <p:spPr>
          <a:xfrm>
            <a:off x="687600" y="9021600"/>
            <a:ext cx="1803600" cy="288000"/>
          </a:xfrm>
          <a:prstGeom prst="rect">
            <a:avLst/>
          </a:prstGeom>
          <a:noFill/>
        </p:spPr>
        <p:txBody>
          <a:bodyPr wrap="none">
            <a:spAutoFit/>
          </a:bodyPr>
          <a:lstStyle/>
          <a:p>
            <a:pPr>
              <a:defRPr sz="850"/>
            </a:pPr>
            <a:r>
              <a:t>Indice national</a:t>
            </a:r>
          </a:p>
        </p:txBody>
      </p:sp>
      <p:sp>
        <p:nvSpPr>
          <p:cNvPr id="16" name="TextBox 15"/>
          <p:cNvSpPr txBox="1"/>
          <p:nvPr/>
        </p:nvSpPr>
        <p:spPr>
          <a:xfrm>
            <a:off x="687600" y="9223200"/>
            <a:ext cx="1803600" cy="288000"/>
          </a:xfrm>
          <a:prstGeom prst="rect">
            <a:avLst/>
          </a:prstGeom>
          <a:noFill/>
        </p:spPr>
        <p:txBody>
          <a:bodyPr wrap="none">
            <a:spAutoFit/>
          </a:bodyPr>
          <a:lstStyle/>
          <a:p>
            <a:pPr>
              <a:defRPr sz="850"/>
            </a:pPr>
            <a:r>
              <a:t>Septembre</a:t>
            </a:r>
          </a:p>
        </p:txBody>
      </p:sp>
      <p:sp>
        <p:nvSpPr>
          <p:cNvPr id="17" name="TextBox 16"/>
          <p:cNvSpPr txBox="1"/>
          <p:nvPr/>
        </p:nvSpPr>
        <p:spPr>
          <a:xfrm>
            <a:off x="194400" y="4179600"/>
            <a:ext cx="2343600" cy="1436400"/>
          </a:xfrm>
          <a:prstGeom prst="rect">
            <a:avLst/>
          </a:prstGeom>
          <a:noFill/>
        </p:spPr>
        <p:txBody>
          <a:bodyPr wrap="square">
            <a:spAutoFit/>
          </a:bodyPr>
          <a:lstStyle/>
          <a:p>
            <a:pPr>
              <a:defRPr sz="1275"/>
            </a:pPr>
            <a:r>
              <a:t>• À la fin du mois de septembre 2026, l'indice de ventes en valeur  de la criée de Loctudy est supérieur à celui de la période de référence (2023).</a:t>
            </a:r>
          </a:p>
        </p:txBody>
      </p:sp>
      <p:sp>
        <p:nvSpPr>
          <p:cNvPr id="18" name="TextBox 17"/>
          <p:cNvSpPr txBox="1"/>
          <p:nvPr/>
        </p:nvSpPr>
        <p:spPr>
          <a:xfrm>
            <a:off x="194400" y="5619600"/>
            <a:ext cx="2343600" cy="1436400"/>
          </a:xfrm>
          <a:prstGeom prst="rect">
            <a:avLst/>
          </a:prstGeom>
          <a:noFill/>
        </p:spPr>
        <p:txBody>
          <a:bodyPr wrap="square">
            <a:spAutoFit/>
          </a:bodyPr>
          <a:lstStyle/>
          <a:p>
            <a:pPr>
              <a:defRPr sz="1275"/>
            </a:pPr>
            <a:r>
              <a:t>• L'indice de prix de ventes est supérieur à ceux de la période de référence et de la moyenne nationale.</a:t>
            </a:r>
          </a:p>
        </p:txBody>
      </p:sp>
      <p:sp>
        <p:nvSpPr>
          <p:cNvPr id="19" name="TextBox 18"/>
          <p:cNvSpPr txBox="1"/>
          <p:nvPr/>
        </p:nvSpPr>
        <p:spPr>
          <a:xfrm>
            <a:off x="194400" y="6840000"/>
            <a:ext cx="2343600" cy="1436400"/>
          </a:xfrm>
          <a:prstGeom prst="rect">
            <a:avLst/>
          </a:prstGeom>
          <a:noFill/>
        </p:spPr>
        <p:txBody>
          <a:bodyPr wrap="square">
            <a:spAutoFit/>
          </a:bodyPr>
          <a:lstStyle/>
          <a:p>
            <a:pPr>
              <a:defRPr sz="1275"/>
            </a:pPr>
            <a:r>
              <a:t>• Pour finir, l'indice de ventes en volume est inférieur à ceux de la période de référence et de la moyenne nationale.</a:t>
            </a:r>
          </a:p>
        </p:txBody>
      </p:sp>
    </p:spTree>
    <p:extLst>
      <p:ext uri="{BB962C8B-B14F-4D97-AF65-F5344CB8AC3E}">
        <p14:creationId xmlns:p14="http://schemas.microsoft.com/office/powerpoint/2010/main" val="3459571335"/>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ZoneTexte 1">
            <a:extLst>
              <a:ext uri="{FF2B5EF4-FFF2-40B4-BE49-F238E27FC236}">
                <a16:creationId xmlns:a16="http://schemas.microsoft.com/office/drawing/2014/main" id="{204BEB31-20F5-463B-A2D4-62D6A608FD1C}"/>
              </a:ext>
            </a:extLst>
          </p:cNvPr>
          <p:cNvSpPr txBox="1"/>
          <p:nvPr/>
        </p:nvSpPr>
        <p:spPr>
          <a:xfrm>
            <a:off x="0" y="0"/>
            <a:ext cx="6858000" cy="400110"/>
          </a:xfrm>
          <a:prstGeom prst="rect">
            <a:avLst/>
          </a:prstGeom>
          <a:solidFill>
            <a:schemeClr val="accent1">
              <a:lumMod val="20000"/>
              <a:lumOff val="80000"/>
            </a:schemeClr>
          </a:solidFill>
        </p:spPr>
        <p:txBody>
          <a:bodyPr wrap="square" rtlCol="0">
            <a:spAutoFit/>
          </a:bodyPr>
          <a:lstStyle/>
          <a:p>
            <a:pPr algn="ctr"/>
            <a:endParaRPr lang="fr-FR" sz="2000" b="1" dirty="0"/>
          </a:p>
        </p:txBody>
      </p:sp>
      <p:sp>
        <p:nvSpPr>
          <p:cNvPr id="4" name="Rectangle 3">
            <a:extLst>
              <a:ext uri="{FF2B5EF4-FFF2-40B4-BE49-F238E27FC236}">
                <a16:creationId xmlns:a16="http://schemas.microsoft.com/office/drawing/2014/main" id="{9B1D2FCF-6CCF-4540-AB28-71FBEF948086}"/>
              </a:ext>
            </a:extLst>
          </p:cNvPr>
          <p:cNvSpPr/>
          <p:nvPr/>
        </p:nvSpPr>
        <p:spPr>
          <a:xfrm>
            <a:off x="201304" y="5944548"/>
            <a:ext cx="6455391" cy="2450152"/>
          </a:xfrm>
          <a:prstGeom prst="rect">
            <a:avLst/>
          </a:prstGeom>
          <a:solidFill>
            <a:schemeClr val="bg1">
              <a:lumMod val="95000"/>
            </a:schemeClr>
          </a:solidFill>
          <a:ln>
            <a:solidFill>
              <a:schemeClr val="bg2">
                <a:lumMod val="9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dirty="0"/>
          </a:p>
        </p:txBody>
      </p:sp>
      <p:sp>
        <p:nvSpPr>
          <p:cNvPr id="5" name="Rectangle 4">
            <a:extLst>
              <a:ext uri="{FF2B5EF4-FFF2-40B4-BE49-F238E27FC236}">
                <a16:creationId xmlns:a16="http://schemas.microsoft.com/office/drawing/2014/main" id="{9910C5E8-5936-4F2B-8797-2F8545D0CA49}"/>
              </a:ext>
            </a:extLst>
          </p:cNvPr>
          <p:cNvSpPr/>
          <p:nvPr/>
        </p:nvSpPr>
        <p:spPr>
          <a:xfrm>
            <a:off x="201304" y="2414014"/>
            <a:ext cx="6455391" cy="1445696"/>
          </a:xfrm>
          <a:prstGeom prst="rect">
            <a:avLst/>
          </a:prstGeom>
          <a:solidFill>
            <a:schemeClr val="bg1">
              <a:lumMod val="95000"/>
            </a:schemeClr>
          </a:solidFill>
          <a:ln>
            <a:solidFill>
              <a:schemeClr val="bg2">
                <a:lumMod val="9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pic>
        <p:nvPicPr>
          <p:cNvPr id="6" name="Picture 5" descr="Etat_du_marche_LC.png"/>
          <p:cNvPicPr>
            <a:picLocks noChangeAspect="1"/>
          </p:cNvPicPr>
          <p:nvPr/>
        </p:nvPicPr>
        <p:blipFill>
          <a:blip r:embed="rId2"/>
          <a:srcRect l="1000" t="20000" r="1000" b="25000"/>
          <a:stretch>
            <a:fillRect/>
          </a:stretch>
        </p:blipFill>
        <p:spPr>
          <a:xfrm>
            <a:off x="1058400" y="698400"/>
            <a:ext cx="4572000" cy="1620000"/>
          </a:xfrm>
          <a:prstGeom prst="rect">
            <a:avLst/>
          </a:prstGeom>
        </p:spPr>
      </p:pic>
      <p:pic>
        <p:nvPicPr>
          <p:cNvPr id="7" name="Picture 6" descr="Caractéristiques_intensité_LC.png"/>
          <p:cNvPicPr>
            <a:picLocks noChangeAspect="1"/>
          </p:cNvPicPr>
          <p:nvPr/>
        </p:nvPicPr>
        <p:blipFill>
          <a:blip r:embed="rId3"/>
          <a:srcRect l="1000" t="20000" r="1000" b="20000"/>
          <a:stretch>
            <a:fillRect/>
          </a:stretch>
        </p:blipFill>
        <p:spPr>
          <a:xfrm>
            <a:off x="86400" y="4323600"/>
            <a:ext cx="6688799" cy="1620000"/>
          </a:xfrm>
          <a:prstGeom prst="rect">
            <a:avLst/>
          </a:prstGeom>
        </p:spPr>
      </p:pic>
      <p:sp>
        <p:nvSpPr>
          <p:cNvPr id="8" name="TextBox 7"/>
          <p:cNvSpPr txBox="1"/>
          <p:nvPr/>
        </p:nvSpPr>
        <p:spPr>
          <a:xfrm>
            <a:off x="0" y="-288000"/>
            <a:ext cx="6858000" cy="720000"/>
          </a:xfrm>
          <a:prstGeom prst="rect">
            <a:avLst/>
          </a:prstGeom>
          <a:noFill/>
        </p:spPr>
        <p:txBody>
          <a:bodyPr wrap="none">
            <a:spAutoFit/>
          </a:bodyPr>
          <a:lstStyle/>
          <a:p>
            <a:endParaRPr/>
          </a:p>
          <a:p>
            <a:pPr algn="ctr">
              <a:defRPr sz="2267"/>
            </a:pPr>
            <a:r>
              <a:t>Loctudy</a:t>
            </a:r>
          </a:p>
        </p:txBody>
      </p:sp>
      <p:sp>
        <p:nvSpPr>
          <p:cNvPr id="9" name="TextBox 8"/>
          <p:cNvSpPr txBox="1"/>
          <p:nvPr/>
        </p:nvSpPr>
        <p:spPr>
          <a:xfrm>
            <a:off x="180000" y="9403200"/>
            <a:ext cx="4647600" cy="1368000"/>
          </a:xfrm>
          <a:prstGeom prst="rect">
            <a:avLst/>
          </a:prstGeom>
          <a:noFill/>
        </p:spPr>
        <p:txBody>
          <a:bodyPr wrap="square">
            <a:spAutoFit/>
          </a:bodyPr>
          <a:lstStyle/>
          <a:p>
            <a:pPr>
              <a:defRPr sz="850"/>
            </a:pPr>
            <a:r>
              <a:t>Note : « = » : variation entre ‒5 et +5% ; « ‒ » variation entre ‒5 et ‒15% ; « + » variation entre 5 et 15% ; « ‒ ‒ » variation entre ‒15 et ‒25%; « + + » variation entre 15 et 25% ; « ‒ ‒ ‒ » variation inférieure à 25% ;« + + + » variation supérieure à 25%.</a:t>
            </a:r>
          </a:p>
        </p:txBody>
      </p:sp>
      <p:sp>
        <p:nvSpPr>
          <p:cNvPr id="10" name="TextBox 9"/>
          <p:cNvSpPr txBox="1"/>
          <p:nvPr/>
        </p:nvSpPr>
        <p:spPr>
          <a:xfrm>
            <a:off x="259200" y="2476800"/>
            <a:ext cx="6397200" cy="756000"/>
          </a:xfrm>
          <a:prstGeom prst="rect">
            <a:avLst/>
          </a:prstGeom>
          <a:noFill/>
        </p:spPr>
        <p:txBody>
          <a:bodyPr wrap="square">
            <a:spAutoFit/>
          </a:bodyPr>
          <a:lstStyle/>
          <a:p>
            <a:pPr>
              <a:defRPr sz="1275"/>
            </a:pPr>
            <a:r>
              <a:t>• Pour la criée de Loctudy, l’instabilité des prix pour le mois de septembre 2026 est moins importante que celle observée en septembre de 2023 à 2025, ce qui signifie que le risque prix des producteurs a diminué. Parallèlement, l’instabilité des volumes est similaire, ce qui signifie que le risque d’approvisionnement des acheteurs est inchangé.</a:t>
            </a:r>
          </a:p>
        </p:txBody>
      </p:sp>
      <p:sp>
        <p:nvSpPr>
          <p:cNvPr id="11" name="TextBox 10"/>
          <p:cNvSpPr txBox="1"/>
          <p:nvPr/>
        </p:nvSpPr>
        <p:spPr>
          <a:xfrm>
            <a:off x="259200" y="6840000"/>
            <a:ext cx="6397200" cy="756000"/>
          </a:xfrm>
          <a:prstGeom prst="rect">
            <a:avLst/>
          </a:prstGeom>
          <a:noFill/>
        </p:spPr>
        <p:txBody>
          <a:bodyPr wrap="square">
            <a:spAutoFit/>
          </a:bodyPr>
          <a:lstStyle/>
          <a:p>
            <a:pPr>
              <a:defRPr sz="1275"/>
            </a:pPr>
            <a:r>
              <a:t>• Pour la criée de Loctudy, en septembre 2026 comparé aux mois de septembre de 2023 à 2025, le nombre d’acheteurs est similaire, le nombre de transactions est moins important. De plus, la concurrence a légèrement diminué, ce qui signifie que le pouvoir de marché des gros acheteurs a légèrement augmenté.</a:t>
            </a:r>
          </a:p>
        </p:txBody>
      </p:sp>
    </p:spTree>
    <p:extLst>
      <p:ext uri="{BB962C8B-B14F-4D97-AF65-F5344CB8AC3E}">
        <p14:creationId xmlns:p14="http://schemas.microsoft.com/office/powerpoint/2010/main" val="44312532"/>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ZoneTexte 1">
            <a:extLst>
              <a:ext uri="{FF2B5EF4-FFF2-40B4-BE49-F238E27FC236}">
                <a16:creationId xmlns:a16="http://schemas.microsoft.com/office/drawing/2014/main" id="{204BEB31-20F5-463B-A2D4-62D6A608FD1C}"/>
              </a:ext>
            </a:extLst>
          </p:cNvPr>
          <p:cNvSpPr txBox="1"/>
          <p:nvPr/>
        </p:nvSpPr>
        <p:spPr>
          <a:xfrm>
            <a:off x="0" y="0"/>
            <a:ext cx="6858000" cy="400110"/>
          </a:xfrm>
          <a:prstGeom prst="rect">
            <a:avLst/>
          </a:prstGeom>
          <a:solidFill>
            <a:schemeClr val="accent1">
              <a:lumMod val="20000"/>
              <a:lumOff val="80000"/>
            </a:schemeClr>
          </a:solidFill>
        </p:spPr>
        <p:txBody>
          <a:bodyPr wrap="square" rtlCol="0">
            <a:spAutoFit/>
          </a:bodyPr>
          <a:lstStyle/>
          <a:p>
            <a:pPr algn="ctr"/>
            <a:endParaRPr lang="fr-FR" sz="2000" b="1" dirty="0"/>
          </a:p>
        </p:txBody>
      </p:sp>
      <p:sp>
        <p:nvSpPr>
          <p:cNvPr id="4" name="Rectangle 3">
            <a:extLst>
              <a:ext uri="{FF2B5EF4-FFF2-40B4-BE49-F238E27FC236}">
                <a16:creationId xmlns:a16="http://schemas.microsoft.com/office/drawing/2014/main" id="{56814005-C483-41B3-94FB-06FD9B1716B3}"/>
              </a:ext>
            </a:extLst>
          </p:cNvPr>
          <p:cNvSpPr/>
          <p:nvPr/>
        </p:nvSpPr>
        <p:spPr>
          <a:xfrm>
            <a:off x="201302" y="2138600"/>
            <a:ext cx="6455391" cy="2959756"/>
          </a:xfrm>
          <a:prstGeom prst="rect">
            <a:avLst/>
          </a:prstGeom>
          <a:solidFill>
            <a:schemeClr val="bg1">
              <a:lumMod val="95000"/>
            </a:schemeClr>
          </a:solidFill>
          <a:ln>
            <a:solidFill>
              <a:schemeClr val="bg2">
                <a:lumMod val="9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5" name="Rectangle 4">
            <a:extLst>
              <a:ext uri="{FF2B5EF4-FFF2-40B4-BE49-F238E27FC236}">
                <a16:creationId xmlns:a16="http://schemas.microsoft.com/office/drawing/2014/main" id="{E7229722-E072-455D-95DE-FFE361A4461F}"/>
              </a:ext>
            </a:extLst>
          </p:cNvPr>
          <p:cNvSpPr/>
          <p:nvPr/>
        </p:nvSpPr>
        <p:spPr>
          <a:xfrm>
            <a:off x="180000" y="6816932"/>
            <a:ext cx="6455391" cy="2514067"/>
          </a:xfrm>
          <a:prstGeom prst="rect">
            <a:avLst/>
          </a:prstGeom>
          <a:solidFill>
            <a:schemeClr val="bg1">
              <a:lumMod val="95000"/>
            </a:schemeClr>
          </a:solidFill>
          <a:ln>
            <a:solidFill>
              <a:schemeClr val="bg2">
                <a:lumMod val="9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pic>
        <p:nvPicPr>
          <p:cNvPr id="6" name="Picture 5" descr="Etat_du_marche_LC_Espèce.png"/>
          <p:cNvPicPr>
            <a:picLocks noChangeAspect="1"/>
          </p:cNvPicPr>
          <p:nvPr/>
        </p:nvPicPr>
        <p:blipFill>
          <a:blip r:embed="rId2"/>
          <a:stretch>
            <a:fillRect/>
          </a:stretch>
        </p:blipFill>
        <p:spPr>
          <a:xfrm>
            <a:off x="1144800" y="475200"/>
            <a:ext cx="4572000" cy="1620000"/>
          </a:xfrm>
          <a:prstGeom prst="rect">
            <a:avLst/>
          </a:prstGeom>
        </p:spPr>
      </p:pic>
      <p:pic>
        <p:nvPicPr>
          <p:cNvPr id="7" name="Picture 6" descr="Caractéristiques_intensité_LC_Espèce.png"/>
          <p:cNvPicPr>
            <a:picLocks noChangeAspect="1"/>
          </p:cNvPicPr>
          <p:nvPr/>
        </p:nvPicPr>
        <p:blipFill>
          <a:blip r:embed="rId3"/>
          <a:stretch>
            <a:fillRect/>
          </a:stretch>
        </p:blipFill>
        <p:spPr>
          <a:xfrm>
            <a:off x="86400" y="5162400"/>
            <a:ext cx="6688799" cy="1620000"/>
          </a:xfrm>
          <a:prstGeom prst="rect">
            <a:avLst/>
          </a:prstGeom>
        </p:spPr>
      </p:pic>
      <p:sp>
        <p:nvSpPr>
          <p:cNvPr id="8" name="TextBox 7"/>
          <p:cNvSpPr txBox="1"/>
          <p:nvPr/>
        </p:nvSpPr>
        <p:spPr>
          <a:xfrm>
            <a:off x="0" y="-288000"/>
            <a:ext cx="6858000" cy="720000"/>
          </a:xfrm>
          <a:prstGeom prst="rect">
            <a:avLst/>
          </a:prstGeom>
          <a:noFill/>
        </p:spPr>
        <p:txBody>
          <a:bodyPr wrap="none">
            <a:spAutoFit/>
          </a:bodyPr>
          <a:lstStyle/>
          <a:p>
            <a:endParaRPr/>
          </a:p>
          <a:p>
            <a:pPr algn="ctr">
              <a:defRPr sz="2267"/>
            </a:pPr>
            <a:r>
              <a:t>Loctudy</a:t>
            </a:r>
          </a:p>
        </p:txBody>
      </p:sp>
      <p:sp>
        <p:nvSpPr>
          <p:cNvPr id="9" name="TextBox 8"/>
          <p:cNvSpPr txBox="1"/>
          <p:nvPr/>
        </p:nvSpPr>
        <p:spPr>
          <a:xfrm>
            <a:off x="180000" y="9403200"/>
            <a:ext cx="4647600" cy="1368000"/>
          </a:xfrm>
          <a:prstGeom prst="rect">
            <a:avLst/>
          </a:prstGeom>
          <a:noFill/>
        </p:spPr>
        <p:txBody>
          <a:bodyPr wrap="square">
            <a:spAutoFit/>
          </a:bodyPr>
          <a:lstStyle/>
          <a:p>
            <a:pPr>
              <a:defRPr sz="850"/>
            </a:pPr>
            <a:r>
              <a:t>Note : « = » : variation entre ‒5 et +5% ; « ‒ » variation entre ‒5 et ‒15% ; « + » variation entre 5 et 15% ; « ‒ ‒ » variation entre ‒15 et ‒25%; « + + » variation entre 15 et 25% ; « ‒ ‒ ‒ » variation inférieure à 25% ;« + + + » variation supérieure à 25%.</a:t>
            </a:r>
          </a:p>
        </p:txBody>
      </p:sp>
      <p:sp>
        <p:nvSpPr>
          <p:cNvPr id="10" name="TextBox 9"/>
          <p:cNvSpPr txBox="1"/>
          <p:nvPr/>
        </p:nvSpPr>
        <p:spPr>
          <a:xfrm>
            <a:off x="259200" y="2214000"/>
            <a:ext cx="6397200" cy="756000"/>
          </a:xfrm>
          <a:prstGeom prst="rect">
            <a:avLst/>
          </a:prstGeom>
          <a:noFill/>
        </p:spPr>
        <p:txBody>
          <a:bodyPr wrap="square">
            <a:spAutoFit/>
          </a:bodyPr>
          <a:lstStyle/>
          <a:p>
            <a:pPr>
              <a:defRPr sz="1275"/>
            </a:pPr>
            <a:r>
              <a:t>• Pour la pieuvre de la criée de Loctudy, l’instabilité des prix pour le mois de septembre 2026 est beaucoup moins importante que celle observée en septembre de 2023 à 2025, ce qui signifie que le risque prix des producteurs a fortement diminué. Parallèlement, l’instabilité des volumes est beaucoup moins important, ce qui signifie que le risque d’approvisionnement des acheteurs a fortement diminué.</a:t>
            </a:r>
          </a:p>
        </p:txBody>
      </p:sp>
      <p:sp>
        <p:nvSpPr>
          <p:cNvPr id="11" name="TextBox 10"/>
          <p:cNvSpPr txBox="1"/>
          <p:nvPr/>
        </p:nvSpPr>
        <p:spPr>
          <a:xfrm>
            <a:off x="259200" y="6775200"/>
            <a:ext cx="6397200" cy="756000"/>
          </a:xfrm>
          <a:prstGeom prst="rect">
            <a:avLst/>
          </a:prstGeom>
          <a:noFill/>
        </p:spPr>
        <p:txBody>
          <a:bodyPr wrap="square">
            <a:spAutoFit/>
          </a:bodyPr>
          <a:lstStyle/>
          <a:p>
            <a:pPr>
              <a:defRPr sz="1275"/>
            </a:pPr>
            <a:r>
              <a:t>• Pour la pieuvre de la criée de Loctudy, en septembre 2026 comparé aux mois de septembre de 2023 à 2025, le nombre d’acheteurs est plus important, le nombre de transactions est beaucoup plus important. De plus, la concurrence a fortement augmenté, ce qui signifie que le pouvoir de marché des gros acheteurs a fortement diminué.</a:t>
            </a:r>
          </a:p>
        </p:txBody>
      </p:sp>
      <p:sp>
        <p:nvSpPr>
          <p:cNvPr id="12" name="TextBox 11"/>
          <p:cNvSpPr txBox="1"/>
          <p:nvPr/>
        </p:nvSpPr>
        <p:spPr>
          <a:xfrm>
            <a:off x="259200" y="3171600"/>
            <a:ext cx="6397200" cy="756000"/>
          </a:xfrm>
          <a:prstGeom prst="rect">
            <a:avLst/>
          </a:prstGeom>
          <a:noFill/>
        </p:spPr>
        <p:txBody>
          <a:bodyPr wrap="square">
            <a:spAutoFit/>
          </a:bodyPr>
          <a:lstStyle/>
          <a:p>
            <a:pPr>
              <a:defRPr sz="1275"/>
            </a:pPr>
            <a:r>
              <a:t>• Pour le merlu de la criée de Loctudy, l’instabilité des prix pour le mois de septembre 2026 est beaucoup plus importante que celle observée en septembre de 2023 à 2025, ce qui signifie que le risque prix des producteurs a fortement augmenté. Parallèlement, l’instabilité des volumes est moins important, ce qui signifie que le risque d’approvisionnement des acheteurs a diminué.</a:t>
            </a:r>
          </a:p>
        </p:txBody>
      </p:sp>
      <p:sp>
        <p:nvSpPr>
          <p:cNvPr id="13" name="TextBox 12"/>
          <p:cNvSpPr txBox="1"/>
          <p:nvPr/>
        </p:nvSpPr>
        <p:spPr>
          <a:xfrm>
            <a:off x="259200" y="7628400"/>
            <a:ext cx="6397200" cy="756000"/>
          </a:xfrm>
          <a:prstGeom prst="rect">
            <a:avLst/>
          </a:prstGeom>
          <a:noFill/>
        </p:spPr>
        <p:txBody>
          <a:bodyPr wrap="square">
            <a:spAutoFit/>
          </a:bodyPr>
          <a:lstStyle/>
          <a:p>
            <a:pPr>
              <a:defRPr sz="1275"/>
            </a:pPr>
            <a:r>
              <a:t>• Pour le merlu de la criée de Loctudy, en septembre 2026 comparé aux mois de septembre de 2023 à 2025, le nombre d’acheteurs est un peu moins important, le nombre de transactions est un peu moins important. De plus, la concurrence a légèrement augmenté, ce qui signifie que le pouvoir de marché des gros acheteurs a légèrement diminué.</a:t>
            </a:r>
          </a:p>
        </p:txBody>
      </p:sp>
      <p:sp>
        <p:nvSpPr>
          <p:cNvPr id="14" name="TextBox 13"/>
          <p:cNvSpPr txBox="1"/>
          <p:nvPr/>
        </p:nvSpPr>
        <p:spPr>
          <a:xfrm>
            <a:off x="259200" y="4129200"/>
            <a:ext cx="6397200" cy="756000"/>
          </a:xfrm>
          <a:prstGeom prst="rect">
            <a:avLst/>
          </a:prstGeom>
          <a:noFill/>
        </p:spPr>
        <p:txBody>
          <a:bodyPr wrap="square">
            <a:spAutoFit/>
          </a:bodyPr>
          <a:lstStyle/>
          <a:p>
            <a:pPr>
              <a:defRPr sz="1275"/>
            </a:pPr>
            <a:r>
              <a:t>• Pour le bar de la criée de Loctudy, l’instabilité des prix pour le mois de septembre 2026 est un peu moins importante que celle observée en septembre de 2023 à 2025, ce qui signifie que le risque prix des producteurs a légèrement diminué. Parallèlement, l’instabilité des volumes est un peu plus important, ce qui signifie que le risque d’approvisionnement des acheteurs a légèrement augmenté.</a:t>
            </a:r>
          </a:p>
        </p:txBody>
      </p:sp>
      <p:sp>
        <p:nvSpPr>
          <p:cNvPr id="15" name="TextBox 14"/>
          <p:cNvSpPr txBox="1"/>
          <p:nvPr/>
        </p:nvSpPr>
        <p:spPr>
          <a:xfrm>
            <a:off x="259200" y="8456400"/>
            <a:ext cx="6397200" cy="756000"/>
          </a:xfrm>
          <a:prstGeom prst="rect">
            <a:avLst/>
          </a:prstGeom>
          <a:noFill/>
        </p:spPr>
        <p:txBody>
          <a:bodyPr wrap="square">
            <a:spAutoFit/>
          </a:bodyPr>
          <a:lstStyle/>
          <a:p>
            <a:pPr>
              <a:defRPr sz="1275"/>
            </a:pPr>
            <a:r>
              <a:t>• Pour le bar de la criée de Loctudy, en septembre 2026 comparé aux mois de septembre de 2023 à 2025, le nombre d’acheteurs est similaire, le nombre de transactions est similaire. De plus, la concurrence est inchangé, ce qui signifie que le pouvoir de marché des gros acheteurs est inchangée.</a:t>
            </a:r>
          </a:p>
        </p:txBody>
      </p:sp>
    </p:spTree>
    <p:extLst>
      <p:ext uri="{BB962C8B-B14F-4D97-AF65-F5344CB8AC3E}">
        <p14:creationId xmlns:p14="http://schemas.microsoft.com/office/powerpoint/2010/main" val="2357671991"/>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ZoneTexte 2">
            <a:extLst>
              <a:ext uri="{FF2B5EF4-FFF2-40B4-BE49-F238E27FC236}">
                <a16:creationId xmlns:a16="http://schemas.microsoft.com/office/drawing/2014/main" id="{BC4710F0-EAEC-4213-96F5-9014FE8FF695}"/>
              </a:ext>
            </a:extLst>
          </p:cNvPr>
          <p:cNvSpPr txBox="1"/>
          <p:nvPr/>
        </p:nvSpPr>
        <p:spPr>
          <a:xfrm>
            <a:off x="0" y="0"/>
            <a:ext cx="6858000" cy="400110"/>
          </a:xfrm>
          <a:prstGeom prst="rect">
            <a:avLst/>
          </a:prstGeom>
          <a:solidFill>
            <a:schemeClr val="accent1">
              <a:lumMod val="20000"/>
              <a:lumOff val="80000"/>
            </a:schemeClr>
          </a:solidFill>
        </p:spPr>
        <p:txBody>
          <a:bodyPr wrap="square" rtlCol="0">
            <a:spAutoFit/>
          </a:bodyPr>
          <a:lstStyle/>
          <a:p>
            <a:pPr algn="ctr"/>
            <a:endParaRPr lang="fr-FR" sz="2000" b="1" dirty="0"/>
          </a:p>
        </p:txBody>
      </p:sp>
      <p:pic>
        <p:nvPicPr>
          <p:cNvPr id="4" name="Image 3">
            <a:extLst>
              <a:ext uri="{FF2B5EF4-FFF2-40B4-BE49-F238E27FC236}">
                <a16:creationId xmlns:a16="http://schemas.microsoft.com/office/drawing/2014/main" id="{37A59D5A-1D62-41C7-B3CD-68F39FBC0D43}"/>
              </a:ext>
            </a:extLst>
          </p:cNvPr>
          <p:cNvPicPr>
            <a:picLocks noChangeAspect="1"/>
          </p:cNvPicPr>
          <p:nvPr/>
        </p:nvPicPr>
        <p:blipFill>
          <a:blip r:embed="rId2">
            <a:extLst>
              <a:ext uri="{96DAC541-7B7A-43D3-8B79-37D633B846F1}">
                <asvg:svgBlip xmlns:asvg="http://schemas.microsoft.com/office/drawing/2016/SVG/main" r:embed="rId3"/>
              </a:ext>
            </a:extLst>
          </a:blip>
          <a:srcRect/>
          <a:stretch/>
        </p:blipFill>
        <p:spPr>
          <a:xfrm>
            <a:off x="199533" y="8359337"/>
            <a:ext cx="2335636" cy="1170385"/>
          </a:xfrm>
          <a:prstGeom prst="rect">
            <a:avLst/>
          </a:prstGeom>
        </p:spPr>
      </p:pic>
      <p:sp>
        <p:nvSpPr>
          <p:cNvPr id="6" name="Rectangle 5">
            <a:extLst>
              <a:ext uri="{FF2B5EF4-FFF2-40B4-BE49-F238E27FC236}">
                <a16:creationId xmlns:a16="http://schemas.microsoft.com/office/drawing/2014/main" id="{0E6F1EE9-3921-49B2-BCC9-C859EB64BD96}"/>
              </a:ext>
            </a:extLst>
          </p:cNvPr>
          <p:cNvSpPr/>
          <p:nvPr/>
        </p:nvSpPr>
        <p:spPr>
          <a:xfrm>
            <a:off x="194400" y="4118960"/>
            <a:ext cx="2342266" cy="3913283"/>
          </a:xfrm>
          <a:prstGeom prst="rect">
            <a:avLst/>
          </a:prstGeom>
          <a:solidFill>
            <a:schemeClr val="bg1">
              <a:lumMod val="95000"/>
            </a:schemeClr>
          </a:solidFill>
          <a:ln>
            <a:solidFill>
              <a:schemeClr val="bg2">
                <a:lumMod val="9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pic>
        <p:nvPicPr>
          <p:cNvPr id="7" name="Picture 6" descr="Resultat 2026_09_Lorient.png"/>
          <p:cNvPicPr>
            <a:picLocks noChangeAspect="1"/>
          </p:cNvPicPr>
          <p:nvPr/>
        </p:nvPicPr>
        <p:blipFill>
          <a:blip r:embed="rId4"/>
          <a:srcRect t="12000" r="5000" b="5000"/>
          <a:stretch>
            <a:fillRect/>
          </a:stretch>
        </p:blipFill>
        <p:spPr>
          <a:xfrm>
            <a:off x="295200" y="410399"/>
            <a:ext cx="6271200" cy="3420000"/>
          </a:xfrm>
          <a:prstGeom prst="rect">
            <a:avLst/>
          </a:prstGeom>
        </p:spPr>
      </p:pic>
      <p:pic>
        <p:nvPicPr>
          <p:cNvPr id="8" name="Picture 7" descr="Resultat 2026_09_Lorient_Indices de ventes en valeur.png"/>
          <p:cNvPicPr>
            <a:picLocks noChangeAspect="1"/>
          </p:cNvPicPr>
          <p:nvPr/>
        </p:nvPicPr>
        <p:blipFill>
          <a:blip r:embed="rId5"/>
          <a:srcRect t="12000" r="5000" b="5000"/>
          <a:stretch>
            <a:fillRect/>
          </a:stretch>
        </p:blipFill>
        <p:spPr>
          <a:xfrm>
            <a:off x="2937600" y="3848400"/>
            <a:ext cx="3873600" cy="1980000"/>
          </a:xfrm>
          <a:prstGeom prst="rect">
            <a:avLst/>
          </a:prstGeom>
        </p:spPr>
      </p:pic>
      <p:pic>
        <p:nvPicPr>
          <p:cNvPr id="9" name="Picture 8" descr="Resultat 2026_09_Lorient_Indices de prix de vente.png"/>
          <p:cNvPicPr>
            <a:picLocks noChangeAspect="1"/>
          </p:cNvPicPr>
          <p:nvPr/>
        </p:nvPicPr>
        <p:blipFill>
          <a:blip r:embed="rId6"/>
          <a:srcRect t="12000" r="5000" b="5000"/>
          <a:stretch>
            <a:fillRect/>
          </a:stretch>
        </p:blipFill>
        <p:spPr>
          <a:xfrm>
            <a:off x="2937600" y="5846399"/>
            <a:ext cx="3873600" cy="1980000"/>
          </a:xfrm>
          <a:prstGeom prst="rect">
            <a:avLst/>
          </a:prstGeom>
        </p:spPr>
      </p:pic>
      <p:pic>
        <p:nvPicPr>
          <p:cNvPr id="10" name="Picture 9" descr="Resultat 2026_09_Lorient_Indices de ventes en volume.png"/>
          <p:cNvPicPr>
            <a:picLocks noChangeAspect="1"/>
          </p:cNvPicPr>
          <p:nvPr/>
        </p:nvPicPr>
        <p:blipFill>
          <a:blip r:embed="rId7"/>
          <a:srcRect t="12000" r="5000" b="5000"/>
          <a:stretch>
            <a:fillRect/>
          </a:stretch>
        </p:blipFill>
        <p:spPr>
          <a:xfrm>
            <a:off x="2937600" y="7826399"/>
            <a:ext cx="3873600" cy="1980000"/>
          </a:xfrm>
          <a:prstGeom prst="rect">
            <a:avLst/>
          </a:prstGeom>
        </p:spPr>
      </p:pic>
      <p:sp>
        <p:nvSpPr>
          <p:cNvPr id="11" name="TextBox 10"/>
          <p:cNvSpPr txBox="1"/>
          <p:nvPr/>
        </p:nvSpPr>
        <p:spPr>
          <a:xfrm>
            <a:off x="0" y="-288000"/>
            <a:ext cx="6858000" cy="720000"/>
          </a:xfrm>
          <a:prstGeom prst="rect">
            <a:avLst/>
          </a:prstGeom>
          <a:noFill/>
        </p:spPr>
        <p:txBody>
          <a:bodyPr wrap="none">
            <a:spAutoFit/>
          </a:bodyPr>
          <a:lstStyle/>
          <a:p>
            <a:endParaRPr/>
          </a:p>
          <a:p>
            <a:pPr algn="ctr">
              <a:defRPr sz="2267"/>
            </a:pPr>
            <a:r>
              <a:t>Lorient</a:t>
            </a:r>
          </a:p>
        </p:txBody>
      </p:sp>
      <p:sp>
        <p:nvSpPr>
          <p:cNvPr id="12" name="TextBox 11"/>
          <p:cNvSpPr txBox="1"/>
          <p:nvPr/>
        </p:nvSpPr>
        <p:spPr>
          <a:xfrm>
            <a:off x="687600" y="8445600"/>
            <a:ext cx="1803600" cy="288000"/>
          </a:xfrm>
          <a:prstGeom prst="rect">
            <a:avLst/>
          </a:prstGeom>
          <a:noFill/>
        </p:spPr>
        <p:txBody>
          <a:bodyPr wrap="none">
            <a:spAutoFit/>
          </a:bodyPr>
          <a:lstStyle/>
          <a:p>
            <a:pPr>
              <a:defRPr sz="850"/>
            </a:pPr>
            <a:r>
              <a:t>Indice de prix de vente</a:t>
            </a:r>
          </a:p>
        </p:txBody>
      </p:sp>
      <p:sp>
        <p:nvSpPr>
          <p:cNvPr id="13" name="TextBox 12"/>
          <p:cNvSpPr txBox="1"/>
          <p:nvPr/>
        </p:nvSpPr>
        <p:spPr>
          <a:xfrm>
            <a:off x="687600" y="8632800"/>
            <a:ext cx="1803600" cy="288000"/>
          </a:xfrm>
          <a:prstGeom prst="rect">
            <a:avLst/>
          </a:prstGeom>
          <a:noFill/>
        </p:spPr>
        <p:txBody>
          <a:bodyPr wrap="none">
            <a:spAutoFit/>
          </a:bodyPr>
          <a:lstStyle/>
          <a:p>
            <a:pPr>
              <a:defRPr sz="850"/>
            </a:pPr>
            <a:r>
              <a:t>Indice de ventes en volume</a:t>
            </a:r>
          </a:p>
        </p:txBody>
      </p:sp>
      <p:sp>
        <p:nvSpPr>
          <p:cNvPr id="14" name="TextBox 13"/>
          <p:cNvSpPr txBox="1"/>
          <p:nvPr/>
        </p:nvSpPr>
        <p:spPr>
          <a:xfrm>
            <a:off x="687600" y="8838000"/>
            <a:ext cx="1803600" cy="288000"/>
          </a:xfrm>
          <a:prstGeom prst="rect">
            <a:avLst/>
          </a:prstGeom>
          <a:noFill/>
        </p:spPr>
        <p:txBody>
          <a:bodyPr wrap="none">
            <a:spAutoFit/>
          </a:bodyPr>
          <a:lstStyle/>
          <a:p>
            <a:pPr>
              <a:defRPr sz="850"/>
            </a:pPr>
            <a:r>
              <a:t>Indice de ventes en valeur</a:t>
            </a:r>
          </a:p>
        </p:txBody>
      </p:sp>
      <p:sp>
        <p:nvSpPr>
          <p:cNvPr id="15" name="TextBox 14"/>
          <p:cNvSpPr txBox="1"/>
          <p:nvPr/>
        </p:nvSpPr>
        <p:spPr>
          <a:xfrm>
            <a:off x="687600" y="9021600"/>
            <a:ext cx="1803600" cy="288000"/>
          </a:xfrm>
          <a:prstGeom prst="rect">
            <a:avLst/>
          </a:prstGeom>
          <a:noFill/>
        </p:spPr>
        <p:txBody>
          <a:bodyPr wrap="none">
            <a:spAutoFit/>
          </a:bodyPr>
          <a:lstStyle/>
          <a:p>
            <a:pPr>
              <a:defRPr sz="850"/>
            </a:pPr>
            <a:r>
              <a:t>Indice national</a:t>
            </a:r>
          </a:p>
        </p:txBody>
      </p:sp>
      <p:sp>
        <p:nvSpPr>
          <p:cNvPr id="16" name="TextBox 15"/>
          <p:cNvSpPr txBox="1"/>
          <p:nvPr/>
        </p:nvSpPr>
        <p:spPr>
          <a:xfrm>
            <a:off x="687600" y="9223200"/>
            <a:ext cx="1803600" cy="288000"/>
          </a:xfrm>
          <a:prstGeom prst="rect">
            <a:avLst/>
          </a:prstGeom>
          <a:noFill/>
        </p:spPr>
        <p:txBody>
          <a:bodyPr wrap="none">
            <a:spAutoFit/>
          </a:bodyPr>
          <a:lstStyle/>
          <a:p>
            <a:pPr>
              <a:defRPr sz="850"/>
            </a:pPr>
            <a:r>
              <a:t>Septembre</a:t>
            </a:r>
          </a:p>
        </p:txBody>
      </p:sp>
      <p:sp>
        <p:nvSpPr>
          <p:cNvPr id="17" name="TextBox 16"/>
          <p:cNvSpPr txBox="1"/>
          <p:nvPr/>
        </p:nvSpPr>
        <p:spPr>
          <a:xfrm>
            <a:off x="194400" y="4179600"/>
            <a:ext cx="2343600" cy="1436400"/>
          </a:xfrm>
          <a:prstGeom prst="rect">
            <a:avLst/>
          </a:prstGeom>
          <a:noFill/>
        </p:spPr>
        <p:txBody>
          <a:bodyPr wrap="square">
            <a:spAutoFit/>
          </a:bodyPr>
          <a:lstStyle/>
          <a:p>
            <a:pPr>
              <a:defRPr sz="1275"/>
            </a:pPr>
            <a:r>
              <a:t>• À la fin du mois de septembre 2026, l'indice de ventes en valeur  de la criée de Lorient est proche de celui de la période de référence (2023).</a:t>
            </a:r>
          </a:p>
        </p:txBody>
      </p:sp>
      <p:sp>
        <p:nvSpPr>
          <p:cNvPr id="18" name="TextBox 17"/>
          <p:cNvSpPr txBox="1"/>
          <p:nvPr/>
        </p:nvSpPr>
        <p:spPr>
          <a:xfrm>
            <a:off x="194400" y="5619600"/>
            <a:ext cx="2343600" cy="1436400"/>
          </a:xfrm>
          <a:prstGeom prst="rect">
            <a:avLst/>
          </a:prstGeom>
          <a:noFill/>
        </p:spPr>
        <p:txBody>
          <a:bodyPr wrap="square">
            <a:spAutoFit/>
          </a:bodyPr>
          <a:lstStyle/>
          <a:p>
            <a:pPr>
              <a:defRPr sz="1275"/>
            </a:pPr>
            <a:r>
              <a:t>• L'indice de prix de ventes est supérieur à ceux de la période de référence et de la moyenne nationale.</a:t>
            </a:r>
          </a:p>
        </p:txBody>
      </p:sp>
      <p:sp>
        <p:nvSpPr>
          <p:cNvPr id="19" name="TextBox 18"/>
          <p:cNvSpPr txBox="1"/>
          <p:nvPr/>
        </p:nvSpPr>
        <p:spPr>
          <a:xfrm>
            <a:off x="194400" y="6840000"/>
            <a:ext cx="2343600" cy="1436400"/>
          </a:xfrm>
          <a:prstGeom prst="rect">
            <a:avLst/>
          </a:prstGeom>
          <a:noFill/>
        </p:spPr>
        <p:txBody>
          <a:bodyPr wrap="square">
            <a:spAutoFit/>
          </a:bodyPr>
          <a:lstStyle/>
          <a:p>
            <a:pPr>
              <a:defRPr sz="1275"/>
            </a:pPr>
            <a:r>
              <a:t>• Pour finir, l'indice de ventes en volume est inférieur à ceux de la période de référence et de la moyenne nationale.</a:t>
            </a:r>
          </a:p>
        </p:txBody>
      </p:sp>
    </p:spTree>
    <p:extLst>
      <p:ext uri="{BB962C8B-B14F-4D97-AF65-F5344CB8AC3E}">
        <p14:creationId xmlns:p14="http://schemas.microsoft.com/office/powerpoint/2010/main" val="681881277"/>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ZoneTexte 1">
            <a:extLst>
              <a:ext uri="{FF2B5EF4-FFF2-40B4-BE49-F238E27FC236}">
                <a16:creationId xmlns:a16="http://schemas.microsoft.com/office/drawing/2014/main" id="{204BEB31-20F5-463B-A2D4-62D6A608FD1C}"/>
              </a:ext>
            </a:extLst>
          </p:cNvPr>
          <p:cNvSpPr txBox="1"/>
          <p:nvPr/>
        </p:nvSpPr>
        <p:spPr>
          <a:xfrm>
            <a:off x="0" y="0"/>
            <a:ext cx="6858000" cy="400110"/>
          </a:xfrm>
          <a:prstGeom prst="rect">
            <a:avLst/>
          </a:prstGeom>
          <a:solidFill>
            <a:schemeClr val="accent1">
              <a:lumMod val="20000"/>
              <a:lumOff val="80000"/>
            </a:schemeClr>
          </a:solidFill>
        </p:spPr>
        <p:txBody>
          <a:bodyPr wrap="square" rtlCol="0">
            <a:spAutoFit/>
          </a:bodyPr>
          <a:lstStyle/>
          <a:p>
            <a:pPr algn="ctr"/>
            <a:endParaRPr lang="fr-FR" sz="2000" b="1" dirty="0"/>
          </a:p>
        </p:txBody>
      </p:sp>
      <p:sp>
        <p:nvSpPr>
          <p:cNvPr id="4" name="Rectangle 3">
            <a:extLst>
              <a:ext uri="{FF2B5EF4-FFF2-40B4-BE49-F238E27FC236}">
                <a16:creationId xmlns:a16="http://schemas.microsoft.com/office/drawing/2014/main" id="{9B1D2FCF-6CCF-4540-AB28-71FBEF948086}"/>
              </a:ext>
            </a:extLst>
          </p:cNvPr>
          <p:cNvSpPr/>
          <p:nvPr/>
        </p:nvSpPr>
        <p:spPr>
          <a:xfrm>
            <a:off x="201304" y="5944548"/>
            <a:ext cx="6455391" cy="2450152"/>
          </a:xfrm>
          <a:prstGeom prst="rect">
            <a:avLst/>
          </a:prstGeom>
          <a:solidFill>
            <a:schemeClr val="bg1">
              <a:lumMod val="95000"/>
            </a:schemeClr>
          </a:solidFill>
          <a:ln>
            <a:solidFill>
              <a:schemeClr val="bg2">
                <a:lumMod val="9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dirty="0"/>
          </a:p>
        </p:txBody>
      </p:sp>
      <p:sp>
        <p:nvSpPr>
          <p:cNvPr id="5" name="Rectangle 4">
            <a:extLst>
              <a:ext uri="{FF2B5EF4-FFF2-40B4-BE49-F238E27FC236}">
                <a16:creationId xmlns:a16="http://schemas.microsoft.com/office/drawing/2014/main" id="{9910C5E8-5936-4F2B-8797-2F8545D0CA49}"/>
              </a:ext>
            </a:extLst>
          </p:cNvPr>
          <p:cNvSpPr/>
          <p:nvPr/>
        </p:nvSpPr>
        <p:spPr>
          <a:xfrm>
            <a:off x="201304" y="2414014"/>
            <a:ext cx="6455391" cy="1445696"/>
          </a:xfrm>
          <a:prstGeom prst="rect">
            <a:avLst/>
          </a:prstGeom>
          <a:solidFill>
            <a:schemeClr val="bg1">
              <a:lumMod val="95000"/>
            </a:schemeClr>
          </a:solidFill>
          <a:ln>
            <a:solidFill>
              <a:schemeClr val="bg2">
                <a:lumMod val="9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pic>
        <p:nvPicPr>
          <p:cNvPr id="6" name="Picture 5" descr="Etat_du_marche_LO.png"/>
          <p:cNvPicPr>
            <a:picLocks noChangeAspect="1"/>
          </p:cNvPicPr>
          <p:nvPr/>
        </p:nvPicPr>
        <p:blipFill>
          <a:blip r:embed="rId2"/>
          <a:srcRect l="1000" t="20000" r="1000" b="25000"/>
          <a:stretch>
            <a:fillRect/>
          </a:stretch>
        </p:blipFill>
        <p:spPr>
          <a:xfrm>
            <a:off x="1058400" y="698400"/>
            <a:ext cx="4572000" cy="1620000"/>
          </a:xfrm>
          <a:prstGeom prst="rect">
            <a:avLst/>
          </a:prstGeom>
        </p:spPr>
      </p:pic>
      <p:pic>
        <p:nvPicPr>
          <p:cNvPr id="7" name="Picture 6" descr="Caractéristiques_intensité_LO.png"/>
          <p:cNvPicPr>
            <a:picLocks noChangeAspect="1"/>
          </p:cNvPicPr>
          <p:nvPr/>
        </p:nvPicPr>
        <p:blipFill>
          <a:blip r:embed="rId3"/>
          <a:srcRect l="1000" t="20000" r="1000" b="20000"/>
          <a:stretch>
            <a:fillRect/>
          </a:stretch>
        </p:blipFill>
        <p:spPr>
          <a:xfrm>
            <a:off x="86400" y="4323600"/>
            <a:ext cx="6688799" cy="1620000"/>
          </a:xfrm>
          <a:prstGeom prst="rect">
            <a:avLst/>
          </a:prstGeom>
        </p:spPr>
      </p:pic>
      <p:sp>
        <p:nvSpPr>
          <p:cNvPr id="8" name="TextBox 7"/>
          <p:cNvSpPr txBox="1"/>
          <p:nvPr/>
        </p:nvSpPr>
        <p:spPr>
          <a:xfrm>
            <a:off x="0" y="-288000"/>
            <a:ext cx="6858000" cy="720000"/>
          </a:xfrm>
          <a:prstGeom prst="rect">
            <a:avLst/>
          </a:prstGeom>
          <a:noFill/>
        </p:spPr>
        <p:txBody>
          <a:bodyPr wrap="none">
            <a:spAutoFit/>
          </a:bodyPr>
          <a:lstStyle/>
          <a:p>
            <a:endParaRPr/>
          </a:p>
          <a:p>
            <a:pPr algn="ctr">
              <a:defRPr sz="2267"/>
            </a:pPr>
            <a:r>
              <a:t>Lorient</a:t>
            </a:r>
          </a:p>
        </p:txBody>
      </p:sp>
      <p:sp>
        <p:nvSpPr>
          <p:cNvPr id="9" name="TextBox 8"/>
          <p:cNvSpPr txBox="1"/>
          <p:nvPr/>
        </p:nvSpPr>
        <p:spPr>
          <a:xfrm>
            <a:off x="180000" y="9403200"/>
            <a:ext cx="4647600" cy="1368000"/>
          </a:xfrm>
          <a:prstGeom prst="rect">
            <a:avLst/>
          </a:prstGeom>
          <a:noFill/>
        </p:spPr>
        <p:txBody>
          <a:bodyPr wrap="square">
            <a:spAutoFit/>
          </a:bodyPr>
          <a:lstStyle/>
          <a:p>
            <a:pPr>
              <a:defRPr sz="850"/>
            </a:pPr>
            <a:r>
              <a:t>Note : « = » : variation entre ‒5 et +5% ; « ‒ » variation entre ‒5 et ‒15% ; « + » variation entre 5 et 15% ; « ‒ ‒ » variation entre ‒15 et ‒25%; « + + » variation entre 15 et 25% ; « ‒ ‒ ‒ » variation inférieure à 25% ;« + + + » variation supérieure à 25%.</a:t>
            </a:r>
          </a:p>
        </p:txBody>
      </p:sp>
      <p:sp>
        <p:nvSpPr>
          <p:cNvPr id="10" name="TextBox 9"/>
          <p:cNvSpPr txBox="1"/>
          <p:nvPr/>
        </p:nvSpPr>
        <p:spPr>
          <a:xfrm>
            <a:off x="259200" y="2476800"/>
            <a:ext cx="6397200" cy="756000"/>
          </a:xfrm>
          <a:prstGeom prst="rect">
            <a:avLst/>
          </a:prstGeom>
          <a:noFill/>
        </p:spPr>
        <p:txBody>
          <a:bodyPr wrap="square">
            <a:spAutoFit/>
          </a:bodyPr>
          <a:lstStyle/>
          <a:p>
            <a:pPr>
              <a:defRPr sz="1275"/>
            </a:pPr>
            <a:r>
              <a:t>• Pour la criée de Lorient, l’instabilité des prix pour le mois de septembre 2026 est un peu moins importante que celle observée en septembre de 2023 à 2025, ce qui signifie que le risque prix des producteurs a légèrement diminué. Parallèlement, l’instabilité des volumes est beaucoup plus important, ce qui signifie que le risque d’approvisionnement des acheteurs a fortement augmenté.</a:t>
            </a:r>
          </a:p>
        </p:txBody>
      </p:sp>
      <p:sp>
        <p:nvSpPr>
          <p:cNvPr id="11" name="TextBox 10"/>
          <p:cNvSpPr txBox="1"/>
          <p:nvPr/>
        </p:nvSpPr>
        <p:spPr>
          <a:xfrm>
            <a:off x="259200" y="6840000"/>
            <a:ext cx="6397200" cy="756000"/>
          </a:xfrm>
          <a:prstGeom prst="rect">
            <a:avLst/>
          </a:prstGeom>
          <a:noFill/>
        </p:spPr>
        <p:txBody>
          <a:bodyPr wrap="square">
            <a:spAutoFit/>
          </a:bodyPr>
          <a:lstStyle/>
          <a:p>
            <a:pPr>
              <a:defRPr sz="1275"/>
            </a:pPr>
            <a:r>
              <a:t>• Pour la criée de Lorient, en septembre 2026 comparé aux mois de septembre de 2023 à 2025, le nombre d’acheteurs est similaire, le nombre de transactions est similaire. De plus, la concurrence a fortement augmenté, ce qui signifie que le pouvoir de marché des gros acheteurs a fortement diminué.</a:t>
            </a:r>
          </a:p>
        </p:txBody>
      </p:sp>
    </p:spTree>
    <p:extLst>
      <p:ext uri="{BB962C8B-B14F-4D97-AF65-F5344CB8AC3E}">
        <p14:creationId xmlns:p14="http://schemas.microsoft.com/office/powerpoint/2010/main" val="424220395"/>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ZoneTexte 1">
            <a:extLst>
              <a:ext uri="{FF2B5EF4-FFF2-40B4-BE49-F238E27FC236}">
                <a16:creationId xmlns:a16="http://schemas.microsoft.com/office/drawing/2014/main" id="{204BEB31-20F5-463B-A2D4-62D6A608FD1C}"/>
              </a:ext>
            </a:extLst>
          </p:cNvPr>
          <p:cNvSpPr txBox="1"/>
          <p:nvPr/>
        </p:nvSpPr>
        <p:spPr>
          <a:xfrm>
            <a:off x="0" y="0"/>
            <a:ext cx="6858000" cy="400110"/>
          </a:xfrm>
          <a:prstGeom prst="rect">
            <a:avLst/>
          </a:prstGeom>
          <a:solidFill>
            <a:schemeClr val="accent1">
              <a:lumMod val="20000"/>
              <a:lumOff val="80000"/>
            </a:schemeClr>
          </a:solidFill>
        </p:spPr>
        <p:txBody>
          <a:bodyPr wrap="square" rtlCol="0">
            <a:spAutoFit/>
          </a:bodyPr>
          <a:lstStyle/>
          <a:p>
            <a:pPr algn="ctr"/>
            <a:endParaRPr lang="fr-FR" sz="2000" b="1" dirty="0"/>
          </a:p>
        </p:txBody>
      </p:sp>
      <p:sp>
        <p:nvSpPr>
          <p:cNvPr id="4" name="Rectangle 3">
            <a:extLst>
              <a:ext uri="{FF2B5EF4-FFF2-40B4-BE49-F238E27FC236}">
                <a16:creationId xmlns:a16="http://schemas.microsoft.com/office/drawing/2014/main" id="{56814005-C483-41B3-94FB-06FD9B1716B3}"/>
              </a:ext>
            </a:extLst>
          </p:cNvPr>
          <p:cNvSpPr/>
          <p:nvPr/>
        </p:nvSpPr>
        <p:spPr>
          <a:xfrm>
            <a:off x="201302" y="2138600"/>
            <a:ext cx="6455391" cy="2959756"/>
          </a:xfrm>
          <a:prstGeom prst="rect">
            <a:avLst/>
          </a:prstGeom>
          <a:solidFill>
            <a:schemeClr val="bg1">
              <a:lumMod val="95000"/>
            </a:schemeClr>
          </a:solidFill>
          <a:ln>
            <a:solidFill>
              <a:schemeClr val="bg2">
                <a:lumMod val="9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5" name="Rectangle 4">
            <a:extLst>
              <a:ext uri="{FF2B5EF4-FFF2-40B4-BE49-F238E27FC236}">
                <a16:creationId xmlns:a16="http://schemas.microsoft.com/office/drawing/2014/main" id="{E7229722-E072-455D-95DE-FFE361A4461F}"/>
              </a:ext>
            </a:extLst>
          </p:cNvPr>
          <p:cNvSpPr/>
          <p:nvPr/>
        </p:nvSpPr>
        <p:spPr>
          <a:xfrm>
            <a:off x="180000" y="6816932"/>
            <a:ext cx="6455391" cy="2514067"/>
          </a:xfrm>
          <a:prstGeom prst="rect">
            <a:avLst/>
          </a:prstGeom>
          <a:solidFill>
            <a:schemeClr val="bg1">
              <a:lumMod val="95000"/>
            </a:schemeClr>
          </a:solidFill>
          <a:ln>
            <a:solidFill>
              <a:schemeClr val="bg2">
                <a:lumMod val="9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pic>
        <p:nvPicPr>
          <p:cNvPr id="6" name="Picture 5" descr="Etat_du_marche_LO_Espèce.png"/>
          <p:cNvPicPr>
            <a:picLocks noChangeAspect="1"/>
          </p:cNvPicPr>
          <p:nvPr/>
        </p:nvPicPr>
        <p:blipFill>
          <a:blip r:embed="rId2"/>
          <a:stretch>
            <a:fillRect/>
          </a:stretch>
        </p:blipFill>
        <p:spPr>
          <a:xfrm>
            <a:off x="1144800" y="475200"/>
            <a:ext cx="4572000" cy="1620000"/>
          </a:xfrm>
          <a:prstGeom prst="rect">
            <a:avLst/>
          </a:prstGeom>
        </p:spPr>
      </p:pic>
      <p:pic>
        <p:nvPicPr>
          <p:cNvPr id="7" name="Picture 6" descr="Caractéristiques_intensité_LO_Espèce.png"/>
          <p:cNvPicPr>
            <a:picLocks noChangeAspect="1"/>
          </p:cNvPicPr>
          <p:nvPr/>
        </p:nvPicPr>
        <p:blipFill>
          <a:blip r:embed="rId3"/>
          <a:stretch>
            <a:fillRect/>
          </a:stretch>
        </p:blipFill>
        <p:spPr>
          <a:xfrm>
            <a:off x="86400" y="5162400"/>
            <a:ext cx="6688799" cy="1620000"/>
          </a:xfrm>
          <a:prstGeom prst="rect">
            <a:avLst/>
          </a:prstGeom>
        </p:spPr>
      </p:pic>
      <p:sp>
        <p:nvSpPr>
          <p:cNvPr id="8" name="TextBox 7"/>
          <p:cNvSpPr txBox="1"/>
          <p:nvPr/>
        </p:nvSpPr>
        <p:spPr>
          <a:xfrm>
            <a:off x="0" y="-288000"/>
            <a:ext cx="6858000" cy="720000"/>
          </a:xfrm>
          <a:prstGeom prst="rect">
            <a:avLst/>
          </a:prstGeom>
          <a:noFill/>
        </p:spPr>
        <p:txBody>
          <a:bodyPr wrap="none">
            <a:spAutoFit/>
          </a:bodyPr>
          <a:lstStyle/>
          <a:p>
            <a:endParaRPr/>
          </a:p>
          <a:p>
            <a:pPr algn="ctr">
              <a:defRPr sz="2267"/>
            </a:pPr>
            <a:r>
              <a:t>Lorient</a:t>
            </a:r>
          </a:p>
        </p:txBody>
      </p:sp>
      <p:sp>
        <p:nvSpPr>
          <p:cNvPr id="9" name="TextBox 8"/>
          <p:cNvSpPr txBox="1"/>
          <p:nvPr/>
        </p:nvSpPr>
        <p:spPr>
          <a:xfrm>
            <a:off x="180000" y="9403200"/>
            <a:ext cx="4647600" cy="1368000"/>
          </a:xfrm>
          <a:prstGeom prst="rect">
            <a:avLst/>
          </a:prstGeom>
          <a:noFill/>
        </p:spPr>
        <p:txBody>
          <a:bodyPr wrap="square">
            <a:spAutoFit/>
          </a:bodyPr>
          <a:lstStyle/>
          <a:p>
            <a:pPr>
              <a:defRPr sz="850"/>
            </a:pPr>
            <a:r>
              <a:t>Note : « = » : variation entre ‒5 et +5% ; « ‒ » variation entre ‒5 et ‒15% ; « + » variation entre 5 et 15% ; « ‒ ‒ » variation entre ‒15 et ‒25%; « + + » variation entre 15 et 25% ; « ‒ ‒ ‒ » variation inférieure à 25% ;« + + + » variation supérieure à 25%.</a:t>
            </a:r>
          </a:p>
        </p:txBody>
      </p:sp>
      <p:sp>
        <p:nvSpPr>
          <p:cNvPr id="10" name="TextBox 9"/>
          <p:cNvSpPr txBox="1"/>
          <p:nvPr/>
        </p:nvSpPr>
        <p:spPr>
          <a:xfrm>
            <a:off x="259200" y="2214000"/>
            <a:ext cx="6397200" cy="756000"/>
          </a:xfrm>
          <a:prstGeom prst="rect">
            <a:avLst/>
          </a:prstGeom>
          <a:noFill/>
        </p:spPr>
        <p:txBody>
          <a:bodyPr wrap="square">
            <a:spAutoFit/>
          </a:bodyPr>
          <a:lstStyle/>
          <a:p>
            <a:pPr>
              <a:defRPr sz="1275"/>
            </a:pPr>
            <a:r>
              <a:t>• Pour le merlu de la criée de Lorient, l’instabilité des prix pour le mois de septembre 2026 est beaucoup moins importante que celle observée en septembre de 2023 à 2025, ce qui signifie que le risque prix des producteurs a fortement diminué. Parallèlement, l’instabilité des volumes est beaucoup plus important, ce qui signifie que le risque d’approvisionnement des acheteurs a fortement augmenté.</a:t>
            </a:r>
          </a:p>
        </p:txBody>
      </p:sp>
      <p:sp>
        <p:nvSpPr>
          <p:cNvPr id="11" name="TextBox 10"/>
          <p:cNvSpPr txBox="1"/>
          <p:nvPr/>
        </p:nvSpPr>
        <p:spPr>
          <a:xfrm>
            <a:off x="259200" y="6775200"/>
            <a:ext cx="6397200" cy="756000"/>
          </a:xfrm>
          <a:prstGeom prst="rect">
            <a:avLst/>
          </a:prstGeom>
          <a:noFill/>
        </p:spPr>
        <p:txBody>
          <a:bodyPr wrap="square">
            <a:spAutoFit/>
          </a:bodyPr>
          <a:lstStyle/>
          <a:p>
            <a:pPr>
              <a:defRPr sz="1275"/>
            </a:pPr>
            <a:r>
              <a:t>• Pour le merlu de la criée de Lorient, en septembre 2026 comparé aux mois de septembre de 2023 à 2025, le nombre d’acheteurs est un peu plus important, le nombre de transactions est beaucoup plus important. De plus, la concurrence a fortement augmenté, ce qui signifie que le pouvoir de marché des gros acheteurs a fortement diminué.</a:t>
            </a:r>
          </a:p>
        </p:txBody>
      </p:sp>
      <p:sp>
        <p:nvSpPr>
          <p:cNvPr id="12" name="TextBox 11"/>
          <p:cNvSpPr txBox="1"/>
          <p:nvPr/>
        </p:nvSpPr>
        <p:spPr>
          <a:xfrm>
            <a:off x="259200" y="3171600"/>
            <a:ext cx="6397200" cy="756000"/>
          </a:xfrm>
          <a:prstGeom prst="rect">
            <a:avLst/>
          </a:prstGeom>
          <a:noFill/>
        </p:spPr>
        <p:txBody>
          <a:bodyPr wrap="square">
            <a:spAutoFit/>
          </a:bodyPr>
          <a:lstStyle/>
          <a:p>
            <a:pPr>
              <a:defRPr sz="1275"/>
            </a:pPr>
            <a:r>
              <a:t>• Pour la baudroie de la criée de Lorient, l’instabilité des prix pour le mois de septembre 2026 est moins importante que celle observée en septembre de 2023 à 2025, ce qui signifie que le risque prix des producteurs a diminué. Parallèlement, l’instabilité des volumes est un peu plus important, ce qui signifie que le risque d’approvisionnement des acheteurs a légèrement augmenté.</a:t>
            </a:r>
          </a:p>
        </p:txBody>
      </p:sp>
      <p:sp>
        <p:nvSpPr>
          <p:cNvPr id="13" name="TextBox 12"/>
          <p:cNvSpPr txBox="1"/>
          <p:nvPr/>
        </p:nvSpPr>
        <p:spPr>
          <a:xfrm>
            <a:off x="259200" y="7628400"/>
            <a:ext cx="6397200" cy="756000"/>
          </a:xfrm>
          <a:prstGeom prst="rect">
            <a:avLst/>
          </a:prstGeom>
          <a:noFill/>
        </p:spPr>
        <p:txBody>
          <a:bodyPr wrap="square">
            <a:spAutoFit/>
          </a:bodyPr>
          <a:lstStyle/>
          <a:p>
            <a:pPr>
              <a:defRPr sz="1275"/>
            </a:pPr>
            <a:r>
              <a:t>• Pour la baudroie de la criée de Lorient, en septembre 2026 comparé aux mois de septembre de 2023 à 2025, le nombre d’acheteurs est un peu moins important, le nombre de transactions est similaire. De plus, la concurrence a fortement diminué, ce qui signifie que le pouvoir de marché des gros acheteurs a fortement augmenté.</a:t>
            </a:r>
          </a:p>
        </p:txBody>
      </p:sp>
      <p:sp>
        <p:nvSpPr>
          <p:cNvPr id="14" name="TextBox 13"/>
          <p:cNvSpPr txBox="1"/>
          <p:nvPr/>
        </p:nvSpPr>
        <p:spPr>
          <a:xfrm>
            <a:off x="259200" y="4129200"/>
            <a:ext cx="6397200" cy="756000"/>
          </a:xfrm>
          <a:prstGeom prst="rect">
            <a:avLst/>
          </a:prstGeom>
          <a:noFill/>
        </p:spPr>
        <p:txBody>
          <a:bodyPr wrap="square">
            <a:spAutoFit/>
          </a:bodyPr>
          <a:lstStyle/>
          <a:p>
            <a:pPr>
              <a:defRPr sz="1275"/>
            </a:pPr>
            <a:r>
              <a:t>• Pour la langoustine de la criée de Lorient, l’instabilité des prix pour le mois de septembre 2026 est beaucoup moins importante que celle observée en septembre de 2023 à 2025, ce qui signifie que le risque prix des producteurs a fortement diminué. Parallèlement, l’instabilité des volumes est beaucoup moins important, ce qui signifie que le risque d’approvisionnement des acheteurs a fortement diminué.</a:t>
            </a:r>
          </a:p>
        </p:txBody>
      </p:sp>
      <p:sp>
        <p:nvSpPr>
          <p:cNvPr id="15" name="TextBox 14"/>
          <p:cNvSpPr txBox="1"/>
          <p:nvPr/>
        </p:nvSpPr>
        <p:spPr>
          <a:xfrm>
            <a:off x="259200" y="8456400"/>
            <a:ext cx="6397200" cy="756000"/>
          </a:xfrm>
          <a:prstGeom prst="rect">
            <a:avLst/>
          </a:prstGeom>
          <a:noFill/>
        </p:spPr>
        <p:txBody>
          <a:bodyPr wrap="square">
            <a:spAutoFit/>
          </a:bodyPr>
          <a:lstStyle/>
          <a:p>
            <a:pPr>
              <a:defRPr sz="1275"/>
            </a:pPr>
            <a:r>
              <a:t>• Pour la langoustine de la criée de Lorient, en septembre 2026 comparé aux mois de septembre de 2023 à 2025, le nombre d’acheteurs est similaire, le nombre de transactions est similaire. De plus, la concurrence a fortement diminué, ce qui signifie que le pouvoir de marché des gros acheteurs a fortement augmenté.</a:t>
            </a:r>
          </a:p>
        </p:txBody>
      </p:sp>
    </p:spTree>
    <p:extLst>
      <p:ext uri="{BB962C8B-B14F-4D97-AF65-F5344CB8AC3E}">
        <p14:creationId xmlns:p14="http://schemas.microsoft.com/office/powerpoint/2010/main" val="2776627027"/>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ZoneTexte 2">
            <a:extLst>
              <a:ext uri="{FF2B5EF4-FFF2-40B4-BE49-F238E27FC236}">
                <a16:creationId xmlns:a16="http://schemas.microsoft.com/office/drawing/2014/main" id="{BC4710F0-EAEC-4213-96F5-9014FE8FF695}"/>
              </a:ext>
            </a:extLst>
          </p:cNvPr>
          <p:cNvSpPr txBox="1"/>
          <p:nvPr/>
        </p:nvSpPr>
        <p:spPr>
          <a:xfrm>
            <a:off x="0" y="0"/>
            <a:ext cx="6858000" cy="400110"/>
          </a:xfrm>
          <a:prstGeom prst="rect">
            <a:avLst/>
          </a:prstGeom>
          <a:solidFill>
            <a:schemeClr val="accent1">
              <a:lumMod val="20000"/>
              <a:lumOff val="80000"/>
            </a:schemeClr>
          </a:solidFill>
        </p:spPr>
        <p:txBody>
          <a:bodyPr wrap="square" rtlCol="0">
            <a:spAutoFit/>
          </a:bodyPr>
          <a:lstStyle/>
          <a:p>
            <a:pPr algn="ctr"/>
            <a:endParaRPr lang="fr-FR" sz="2000" b="1" dirty="0"/>
          </a:p>
        </p:txBody>
      </p:sp>
      <p:pic>
        <p:nvPicPr>
          <p:cNvPr id="4" name="Image 3">
            <a:extLst>
              <a:ext uri="{FF2B5EF4-FFF2-40B4-BE49-F238E27FC236}">
                <a16:creationId xmlns:a16="http://schemas.microsoft.com/office/drawing/2014/main" id="{37A59D5A-1D62-41C7-B3CD-68F39FBC0D43}"/>
              </a:ext>
            </a:extLst>
          </p:cNvPr>
          <p:cNvPicPr>
            <a:picLocks noChangeAspect="1"/>
          </p:cNvPicPr>
          <p:nvPr/>
        </p:nvPicPr>
        <p:blipFill>
          <a:blip r:embed="rId2">
            <a:extLst>
              <a:ext uri="{96DAC541-7B7A-43D3-8B79-37D633B846F1}">
                <asvg:svgBlip xmlns:asvg="http://schemas.microsoft.com/office/drawing/2016/SVG/main" r:embed="rId3"/>
              </a:ext>
            </a:extLst>
          </a:blip>
          <a:srcRect/>
          <a:stretch/>
        </p:blipFill>
        <p:spPr>
          <a:xfrm>
            <a:off x="199533" y="8359337"/>
            <a:ext cx="2335636" cy="1170385"/>
          </a:xfrm>
          <a:prstGeom prst="rect">
            <a:avLst/>
          </a:prstGeom>
        </p:spPr>
      </p:pic>
      <p:sp>
        <p:nvSpPr>
          <p:cNvPr id="6" name="Rectangle 5">
            <a:extLst>
              <a:ext uri="{FF2B5EF4-FFF2-40B4-BE49-F238E27FC236}">
                <a16:creationId xmlns:a16="http://schemas.microsoft.com/office/drawing/2014/main" id="{FC9159B5-036F-44DF-8F14-4E0D2FC17E65}"/>
              </a:ext>
            </a:extLst>
          </p:cNvPr>
          <p:cNvSpPr/>
          <p:nvPr/>
        </p:nvSpPr>
        <p:spPr>
          <a:xfrm>
            <a:off x="194400" y="4118960"/>
            <a:ext cx="2342266" cy="3913283"/>
          </a:xfrm>
          <a:prstGeom prst="rect">
            <a:avLst/>
          </a:prstGeom>
          <a:solidFill>
            <a:schemeClr val="bg1">
              <a:lumMod val="95000"/>
            </a:schemeClr>
          </a:solidFill>
          <a:ln>
            <a:solidFill>
              <a:schemeClr val="bg2">
                <a:lumMod val="9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pic>
        <p:nvPicPr>
          <p:cNvPr id="7" name="Picture 6" descr="Resultat 2026_09_La rochelle.png"/>
          <p:cNvPicPr>
            <a:picLocks noChangeAspect="1"/>
          </p:cNvPicPr>
          <p:nvPr/>
        </p:nvPicPr>
        <p:blipFill>
          <a:blip r:embed="rId4"/>
          <a:srcRect t="12000" r="5000" b="5000"/>
          <a:stretch>
            <a:fillRect/>
          </a:stretch>
        </p:blipFill>
        <p:spPr>
          <a:xfrm>
            <a:off x="295200" y="410399"/>
            <a:ext cx="6271200" cy="3420000"/>
          </a:xfrm>
          <a:prstGeom prst="rect">
            <a:avLst/>
          </a:prstGeom>
        </p:spPr>
      </p:pic>
      <p:pic>
        <p:nvPicPr>
          <p:cNvPr id="8" name="Picture 7" descr="Resultat 2026_09_La rochelle_Indices de ventes en valeur.png"/>
          <p:cNvPicPr>
            <a:picLocks noChangeAspect="1"/>
          </p:cNvPicPr>
          <p:nvPr/>
        </p:nvPicPr>
        <p:blipFill>
          <a:blip r:embed="rId5"/>
          <a:srcRect t="12000" r="5000" b="5000"/>
          <a:stretch>
            <a:fillRect/>
          </a:stretch>
        </p:blipFill>
        <p:spPr>
          <a:xfrm>
            <a:off x="2937600" y="3848400"/>
            <a:ext cx="3873600" cy="1980000"/>
          </a:xfrm>
          <a:prstGeom prst="rect">
            <a:avLst/>
          </a:prstGeom>
        </p:spPr>
      </p:pic>
      <p:pic>
        <p:nvPicPr>
          <p:cNvPr id="9" name="Picture 8" descr="Resultat 2026_09_La rochelle_Indices de prix de vente.png"/>
          <p:cNvPicPr>
            <a:picLocks noChangeAspect="1"/>
          </p:cNvPicPr>
          <p:nvPr/>
        </p:nvPicPr>
        <p:blipFill>
          <a:blip r:embed="rId6"/>
          <a:srcRect t="12000" r="5000" b="5000"/>
          <a:stretch>
            <a:fillRect/>
          </a:stretch>
        </p:blipFill>
        <p:spPr>
          <a:xfrm>
            <a:off x="2937600" y="5846399"/>
            <a:ext cx="3873600" cy="1980000"/>
          </a:xfrm>
          <a:prstGeom prst="rect">
            <a:avLst/>
          </a:prstGeom>
        </p:spPr>
      </p:pic>
      <p:pic>
        <p:nvPicPr>
          <p:cNvPr id="10" name="Picture 9" descr="Resultat 2026_09_La rochelle_Indices de ventes en volume.png"/>
          <p:cNvPicPr>
            <a:picLocks noChangeAspect="1"/>
          </p:cNvPicPr>
          <p:nvPr/>
        </p:nvPicPr>
        <p:blipFill>
          <a:blip r:embed="rId7"/>
          <a:srcRect t="12000" r="5000" b="5000"/>
          <a:stretch>
            <a:fillRect/>
          </a:stretch>
        </p:blipFill>
        <p:spPr>
          <a:xfrm>
            <a:off x="2937600" y="7826399"/>
            <a:ext cx="3873600" cy="1980000"/>
          </a:xfrm>
          <a:prstGeom prst="rect">
            <a:avLst/>
          </a:prstGeom>
        </p:spPr>
      </p:pic>
      <p:sp>
        <p:nvSpPr>
          <p:cNvPr id="11" name="TextBox 10"/>
          <p:cNvSpPr txBox="1"/>
          <p:nvPr/>
        </p:nvSpPr>
        <p:spPr>
          <a:xfrm>
            <a:off x="0" y="-288000"/>
            <a:ext cx="6858000" cy="720000"/>
          </a:xfrm>
          <a:prstGeom prst="rect">
            <a:avLst/>
          </a:prstGeom>
          <a:noFill/>
        </p:spPr>
        <p:txBody>
          <a:bodyPr wrap="none">
            <a:spAutoFit/>
          </a:bodyPr>
          <a:lstStyle/>
          <a:p>
            <a:endParaRPr/>
          </a:p>
          <a:p>
            <a:pPr algn="ctr">
              <a:defRPr sz="2267"/>
            </a:pPr>
            <a:r>
              <a:t>La rochelle</a:t>
            </a:r>
          </a:p>
        </p:txBody>
      </p:sp>
      <p:sp>
        <p:nvSpPr>
          <p:cNvPr id="12" name="TextBox 11"/>
          <p:cNvSpPr txBox="1"/>
          <p:nvPr/>
        </p:nvSpPr>
        <p:spPr>
          <a:xfrm>
            <a:off x="687600" y="8445600"/>
            <a:ext cx="1803600" cy="288000"/>
          </a:xfrm>
          <a:prstGeom prst="rect">
            <a:avLst/>
          </a:prstGeom>
          <a:noFill/>
        </p:spPr>
        <p:txBody>
          <a:bodyPr wrap="none">
            <a:spAutoFit/>
          </a:bodyPr>
          <a:lstStyle/>
          <a:p>
            <a:pPr>
              <a:defRPr sz="850"/>
            </a:pPr>
            <a:r>
              <a:t>Indice de prix de vente</a:t>
            </a:r>
          </a:p>
        </p:txBody>
      </p:sp>
      <p:sp>
        <p:nvSpPr>
          <p:cNvPr id="13" name="TextBox 12"/>
          <p:cNvSpPr txBox="1"/>
          <p:nvPr/>
        </p:nvSpPr>
        <p:spPr>
          <a:xfrm>
            <a:off x="687600" y="8632800"/>
            <a:ext cx="1803600" cy="288000"/>
          </a:xfrm>
          <a:prstGeom prst="rect">
            <a:avLst/>
          </a:prstGeom>
          <a:noFill/>
        </p:spPr>
        <p:txBody>
          <a:bodyPr wrap="none">
            <a:spAutoFit/>
          </a:bodyPr>
          <a:lstStyle/>
          <a:p>
            <a:pPr>
              <a:defRPr sz="850"/>
            </a:pPr>
            <a:r>
              <a:t>Indice de ventes en volume</a:t>
            </a:r>
          </a:p>
        </p:txBody>
      </p:sp>
      <p:sp>
        <p:nvSpPr>
          <p:cNvPr id="14" name="TextBox 13"/>
          <p:cNvSpPr txBox="1"/>
          <p:nvPr/>
        </p:nvSpPr>
        <p:spPr>
          <a:xfrm>
            <a:off x="687600" y="8838000"/>
            <a:ext cx="1803600" cy="288000"/>
          </a:xfrm>
          <a:prstGeom prst="rect">
            <a:avLst/>
          </a:prstGeom>
          <a:noFill/>
        </p:spPr>
        <p:txBody>
          <a:bodyPr wrap="none">
            <a:spAutoFit/>
          </a:bodyPr>
          <a:lstStyle/>
          <a:p>
            <a:pPr>
              <a:defRPr sz="850"/>
            </a:pPr>
            <a:r>
              <a:t>Indice de ventes en valeur</a:t>
            </a:r>
          </a:p>
        </p:txBody>
      </p:sp>
      <p:sp>
        <p:nvSpPr>
          <p:cNvPr id="15" name="TextBox 14"/>
          <p:cNvSpPr txBox="1"/>
          <p:nvPr/>
        </p:nvSpPr>
        <p:spPr>
          <a:xfrm>
            <a:off x="687600" y="9021600"/>
            <a:ext cx="1803600" cy="288000"/>
          </a:xfrm>
          <a:prstGeom prst="rect">
            <a:avLst/>
          </a:prstGeom>
          <a:noFill/>
        </p:spPr>
        <p:txBody>
          <a:bodyPr wrap="none">
            <a:spAutoFit/>
          </a:bodyPr>
          <a:lstStyle/>
          <a:p>
            <a:pPr>
              <a:defRPr sz="850"/>
            </a:pPr>
            <a:r>
              <a:t>Indice national</a:t>
            </a:r>
          </a:p>
        </p:txBody>
      </p:sp>
      <p:sp>
        <p:nvSpPr>
          <p:cNvPr id="16" name="TextBox 15"/>
          <p:cNvSpPr txBox="1"/>
          <p:nvPr/>
        </p:nvSpPr>
        <p:spPr>
          <a:xfrm>
            <a:off x="687600" y="9223200"/>
            <a:ext cx="1803600" cy="288000"/>
          </a:xfrm>
          <a:prstGeom prst="rect">
            <a:avLst/>
          </a:prstGeom>
          <a:noFill/>
        </p:spPr>
        <p:txBody>
          <a:bodyPr wrap="none">
            <a:spAutoFit/>
          </a:bodyPr>
          <a:lstStyle/>
          <a:p>
            <a:pPr>
              <a:defRPr sz="850"/>
            </a:pPr>
            <a:r>
              <a:t>Septembre</a:t>
            </a:r>
          </a:p>
        </p:txBody>
      </p:sp>
      <p:sp>
        <p:nvSpPr>
          <p:cNvPr id="17" name="TextBox 16"/>
          <p:cNvSpPr txBox="1"/>
          <p:nvPr/>
        </p:nvSpPr>
        <p:spPr>
          <a:xfrm>
            <a:off x="194400" y="4179600"/>
            <a:ext cx="2343600" cy="1436400"/>
          </a:xfrm>
          <a:prstGeom prst="rect">
            <a:avLst/>
          </a:prstGeom>
          <a:noFill/>
        </p:spPr>
        <p:txBody>
          <a:bodyPr wrap="square">
            <a:spAutoFit/>
          </a:bodyPr>
          <a:lstStyle/>
          <a:p>
            <a:pPr>
              <a:defRPr sz="1275"/>
            </a:pPr>
            <a:r>
              <a:t>• À la fin du mois de septembre 2026, l'indice de ventes en valeur  de la criée de La rochelle est supérieur à celui de la période de référence (2023).</a:t>
            </a:r>
          </a:p>
        </p:txBody>
      </p:sp>
      <p:sp>
        <p:nvSpPr>
          <p:cNvPr id="18" name="TextBox 17"/>
          <p:cNvSpPr txBox="1"/>
          <p:nvPr/>
        </p:nvSpPr>
        <p:spPr>
          <a:xfrm>
            <a:off x="194400" y="5619600"/>
            <a:ext cx="2343600" cy="1436400"/>
          </a:xfrm>
          <a:prstGeom prst="rect">
            <a:avLst/>
          </a:prstGeom>
          <a:noFill/>
        </p:spPr>
        <p:txBody>
          <a:bodyPr wrap="square">
            <a:spAutoFit/>
          </a:bodyPr>
          <a:lstStyle/>
          <a:p>
            <a:pPr>
              <a:defRPr sz="1275"/>
            </a:pPr>
            <a:r>
              <a:t>• L'indice de prix de ventes est supérieur à celui de la période de référence mais inférieur à celui de la moyenne nationale.</a:t>
            </a:r>
          </a:p>
        </p:txBody>
      </p:sp>
      <p:sp>
        <p:nvSpPr>
          <p:cNvPr id="19" name="TextBox 18"/>
          <p:cNvSpPr txBox="1"/>
          <p:nvPr/>
        </p:nvSpPr>
        <p:spPr>
          <a:xfrm>
            <a:off x="194400" y="6840000"/>
            <a:ext cx="2343600" cy="1436400"/>
          </a:xfrm>
          <a:prstGeom prst="rect">
            <a:avLst/>
          </a:prstGeom>
          <a:noFill/>
        </p:spPr>
        <p:txBody>
          <a:bodyPr wrap="square">
            <a:spAutoFit/>
          </a:bodyPr>
          <a:lstStyle/>
          <a:p>
            <a:pPr>
              <a:defRPr sz="1275"/>
            </a:pPr>
            <a:r>
              <a:t>• Pour finir, l'indice de ventes en volume est supérieur à ceux de la période de référence et de la moyenne nationale.</a:t>
            </a:r>
          </a:p>
        </p:txBody>
      </p:sp>
    </p:spTree>
    <p:extLst>
      <p:ext uri="{BB962C8B-B14F-4D97-AF65-F5344CB8AC3E}">
        <p14:creationId xmlns:p14="http://schemas.microsoft.com/office/powerpoint/2010/main" val="2758790788"/>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ZoneTexte 1">
            <a:extLst>
              <a:ext uri="{FF2B5EF4-FFF2-40B4-BE49-F238E27FC236}">
                <a16:creationId xmlns:a16="http://schemas.microsoft.com/office/drawing/2014/main" id="{57EEA9DC-2EAE-4AD4-873D-C103CDCB549C}"/>
              </a:ext>
            </a:extLst>
          </p:cNvPr>
          <p:cNvSpPr txBox="1"/>
          <p:nvPr/>
        </p:nvSpPr>
        <p:spPr>
          <a:xfrm>
            <a:off x="0" y="0"/>
            <a:ext cx="6858000" cy="400110"/>
          </a:xfrm>
          <a:prstGeom prst="rect">
            <a:avLst/>
          </a:prstGeom>
          <a:solidFill>
            <a:schemeClr val="accent1">
              <a:lumMod val="20000"/>
              <a:lumOff val="80000"/>
            </a:schemeClr>
          </a:solidFill>
        </p:spPr>
        <p:txBody>
          <a:bodyPr wrap="square" rtlCol="0">
            <a:spAutoFit/>
          </a:bodyPr>
          <a:lstStyle/>
          <a:p>
            <a:pPr algn="ctr"/>
            <a:endParaRPr lang="fr-FR" sz="2000" b="1" dirty="0"/>
          </a:p>
        </p:txBody>
      </p:sp>
      <p:sp>
        <p:nvSpPr>
          <p:cNvPr id="4" name="Rectangle 3">
            <a:extLst>
              <a:ext uri="{FF2B5EF4-FFF2-40B4-BE49-F238E27FC236}">
                <a16:creationId xmlns:a16="http://schemas.microsoft.com/office/drawing/2014/main" id="{CB9A7824-D25B-4E5C-A0DB-7FC1DD1ABF9E}"/>
              </a:ext>
            </a:extLst>
          </p:cNvPr>
          <p:cNvSpPr/>
          <p:nvPr/>
        </p:nvSpPr>
        <p:spPr>
          <a:xfrm>
            <a:off x="201304" y="5944548"/>
            <a:ext cx="6455391" cy="2450152"/>
          </a:xfrm>
          <a:prstGeom prst="rect">
            <a:avLst/>
          </a:prstGeom>
          <a:solidFill>
            <a:schemeClr val="bg1">
              <a:lumMod val="95000"/>
            </a:schemeClr>
          </a:solidFill>
          <a:ln>
            <a:solidFill>
              <a:schemeClr val="bg2">
                <a:lumMod val="9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dirty="0"/>
          </a:p>
        </p:txBody>
      </p:sp>
      <p:sp>
        <p:nvSpPr>
          <p:cNvPr id="5" name="Rectangle 4">
            <a:extLst>
              <a:ext uri="{FF2B5EF4-FFF2-40B4-BE49-F238E27FC236}">
                <a16:creationId xmlns:a16="http://schemas.microsoft.com/office/drawing/2014/main" id="{343346F7-15CA-41FC-8457-C5145154F0C4}"/>
              </a:ext>
            </a:extLst>
          </p:cNvPr>
          <p:cNvSpPr/>
          <p:nvPr/>
        </p:nvSpPr>
        <p:spPr>
          <a:xfrm>
            <a:off x="201304" y="2414014"/>
            <a:ext cx="6455391" cy="1445696"/>
          </a:xfrm>
          <a:prstGeom prst="rect">
            <a:avLst/>
          </a:prstGeom>
          <a:solidFill>
            <a:schemeClr val="bg1">
              <a:lumMod val="95000"/>
            </a:schemeClr>
          </a:solidFill>
          <a:ln>
            <a:solidFill>
              <a:schemeClr val="bg2">
                <a:lumMod val="9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pic>
        <p:nvPicPr>
          <p:cNvPr id="6" name="Picture 5" descr="Etat_du_marche_LR.png"/>
          <p:cNvPicPr>
            <a:picLocks noChangeAspect="1"/>
          </p:cNvPicPr>
          <p:nvPr/>
        </p:nvPicPr>
        <p:blipFill>
          <a:blip r:embed="rId2"/>
          <a:srcRect l="1000" t="20000" r="1000" b="25000"/>
          <a:stretch>
            <a:fillRect/>
          </a:stretch>
        </p:blipFill>
        <p:spPr>
          <a:xfrm>
            <a:off x="1058400" y="698400"/>
            <a:ext cx="4572000" cy="1620000"/>
          </a:xfrm>
          <a:prstGeom prst="rect">
            <a:avLst/>
          </a:prstGeom>
        </p:spPr>
      </p:pic>
      <p:pic>
        <p:nvPicPr>
          <p:cNvPr id="7" name="Picture 6" descr="Caractéristiques_intensité_LR.png"/>
          <p:cNvPicPr>
            <a:picLocks noChangeAspect="1"/>
          </p:cNvPicPr>
          <p:nvPr/>
        </p:nvPicPr>
        <p:blipFill>
          <a:blip r:embed="rId3"/>
          <a:srcRect l="1000" t="20000" r="1000" b="20000"/>
          <a:stretch>
            <a:fillRect/>
          </a:stretch>
        </p:blipFill>
        <p:spPr>
          <a:xfrm>
            <a:off x="86400" y="4323600"/>
            <a:ext cx="6688799" cy="1620000"/>
          </a:xfrm>
          <a:prstGeom prst="rect">
            <a:avLst/>
          </a:prstGeom>
        </p:spPr>
      </p:pic>
      <p:sp>
        <p:nvSpPr>
          <p:cNvPr id="8" name="TextBox 7"/>
          <p:cNvSpPr txBox="1"/>
          <p:nvPr/>
        </p:nvSpPr>
        <p:spPr>
          <a:xfrm>
            <a:off x="0" y="-288000"/>
            <a:ext cx="6858000" cy="720000"/>
          </a:xfrm>
          <a:prstGeom prst="rect">
            <a:avLst/>
          </a:prstGeom>
          <a:noFill/>
        </p:spPr>
        <p:txBody>
          <a:bodyPr wrap="none">
            <a:spAutoFit/>
          </a:bodyPr>
          <a:lstStyle/>
          <a:p>
            <a:endParaRPr/>
          </a:p>
          <a:p>
            <a:pPr algn="ctr">
              <a:defRPr sz="2267"/>
            </a:pPr>
            <a:r>
              <a:t>La rochelle</a:t>
            </a:r>
          </a:p>
        </p:txBody>
      </p:sp>
      <p:sp>
        <p:nvSpPr>
          <p:cNvPr id="9" name="TextBox 8"/>
          <p:cNvSpPr txBox="1"/>
          <p:nvPr/>
        </p:nvSpPr>
        <p:spPr>
          <a:xfrm>
            <a:off x="180000" y="9403200"/>
            <a:ext cx="4647600" cy="1368000"/>
          </a:xfrm>
          <a:prstGeom prst="rect">
            <a:avLst/>
          </a:prstGeom>
          <a:noFill/>
        </p:spPr>
        <p:txBody>
          <a:bodyPr wrap="square">
            <a:spAutoFit/>
          </a:bodyPr>
          <a:lstStyle/>
          <a:p>
            <a:pPr>
              <a:defRPr sz="850"/>
            </a:pPr>
            <a:r>
              <a:t>Note : « = » : variation entre ‒5 et +5% ; « ‒ » variation entre ‒5 et ‒15% ; « + » variation entre 5 et 15% ; « ‒ ‒ » variation entre ‒15 et ‒25%; « + + » variation entre 15 et 25% ; « ‒ ‒ ‒ » variation inférieure à 25% ;« + + + » variation supérieure à 25%.</a:t>
            </a:r>
          </a:p>
        </p:txBody>
      </p:sp>
      <p:sp>
        <p:nvSpPr>
          <p:cNvPr id="10" name="TextBox 9"/>
          <p:cNvSpPr txBox="1"/>
          <p:nvPr/>
        </p:nvSpPr>
        <p:spPr>
          <a:xfrm>
            <a:off x="259200" y="2476800"/>
            <a:ext cx="6397200" cy="756000"/>
          </a:xfrm>
          <a:prstGeom prst="rect">
            <a:avLst/>
          </a:prstGeom>
          <a:noFill/>
        </p:spPr>
        <p:txBody>
          <a:bodyPr wrap="square">
            <a:spAutoFit/>
          </a:bodyPr>
          <a:lstStyle/>
          <a:p>
            <a:pPr>
              <a:defRPr sz="1275"/>
            </a:pPr>
            <a:r>
              <a:t>• Pour la criée de La rochelle, l’instabilité des prix pour le mois de septembre 2026 est similaire que celle observée en septembre de 2023 à 2025, ce qui signifie que le risque prix des producteurs est inchangé. Parallèlement, l’instabilité des volumes est moins important, ce qui signifie que le risque d’approvisionnement des acheteurs a diminué.</a:t>
            </a:r>
          </a:p>
        </p:txBody>
      </p:sp>
      <p:sp>
        <p:nvSpPr>
          <p:cNvPr id="11" name="TextBox 10"/>
          <p:cNvSpPr txBox="1"/>
          <p:nvPr/>
        </p:nvSpPr>
        <p:spPr>
          <a:xfrm>
            <a:off x="259200" y="6840000"/>
            <a:ext cx="6397200" cy="756000"/>
          </a:xfrm>
          <a:prstGeom prst="rect">
            <a:avLst/>
          </a:prstGeom>
          <a:noFill/>
        </p:spPr>
        <p:txBody>
          <a:bodyPr wrap="square">
            <a:spAutoFit/>
          </a:bodyPr>
          <a:lstStyle/>
          <a:p>
            <a:pPr>
              <a:defRPr sz="1275"/>
            </a:pPr>
            <a:r>
              <a:t>• Pour la criée de La rochelle, en septembre 2026 comparé aux mois de septembre de 2023 à 2025, le nombre d’acheteurs est similaire, le nombre de transactions est un peu moins important. De plus, la concurrence a augmenté, ce qui signifie que le pouvoir de marché des gros acheteurs a diminué.</a:t>
            </a:r>
          </a:p>
        </p:txBody>
      </p:sp>
    </p:spTree>
    <p:extLst>
      <p:ext uri="{BB962C8B-B14F-4D97-AF65-F5344CB8AC3E}">
        <p14:creationId xmlns:p14="http://schemas.microsoft.com/office/powerpoint/2010/main" val="2483354526"/>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ZoneTexte 1">
            <a:extLst>
              <a:ext uri="{FF2B5EF4-FFF2-40B4-BE49-F238E27FC236}">
                <a16:creationId xmlns:a16="http://schemas.microsoft.com/office/drawing/2014/main" id="{57EEA9DC-2EAE-4AD4-873D-C103CDCB549C}"/>
              </a:ext>
            </a:extLst>
          </p:cNvPr>
          <p:cNvSpPr txBox="1"/>
          <p:nvPr/>
        </p:nvSpPr>
        <p:spPr>
          <a:xfrm>
            <a:off x="0" y="0"/>
            <a:ext cx="6858000" cy="400110"/>
          </a:xfrm>
          <a:prstGeom prst="rect">
            <a:avLst/>
          </a:prstGeom>
          <a:solidFill>
            <a:schemeClr val="accent1">
              <a:lumMod val="20000"/>
              <a:lumOff val="80000"/>
            </a:schemeClr>
          </a:solidFill>
        </p:spPr>
        <p:txBody>
          <a:bodyPr wrap="square" rtlCol="0">
            <a:spAutoFit/>
          </a:bodyPr>
          <a:lstStyle/>
          <a:p>
            <a:pPr algn="ctr"/>
            <a:endParaRPr lang="fr-FR" sz="2000" b="1" dirty="0"/>
          </a:p>
        </p:txBody>
      </p:sp>
      <p:sp>
        <p:nvSpPr>
          <p:cNvPr id="4" name="Rectangle 3">
            <a:extLst>
              <a:ext uri="{FF2B5EF4-FFF2-40B4-BE49-F238E27FC236}">
                <a16:creationId xmlns:a16="http://schemas.microsoft.com/office/drawing/2014/main" id="{06025E08-3DAB-40CA-8472-B278128E52C7}"/>
              </a:ext>
            </a:extLst>
          </p:cNvPr>
          <p:cNvSpPr/>
          <p:nvPr/>
        </p:nvSpPr>
        <p:spPr>
          <a:xfrm>
            <a:off x="201302" y="2138600"/>
            <a:ext cx="6455391" cy="2959756"/>
          </a:xfrm>
          <a:prstGeom prst="rect">
            <a:avLst/>
          </a:prstGeom>
          <a:solidFill>
            <a:schemeClr val="bg1">
              <a:lumMod val="95000"/>
            </a:schemeClr>
          </a:solidFill>
          <a:ln>
            <a:solidFill>
              <a:schemeClr val="bg2">
                <a:lumMod val="9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5" name="Rectangle 4">
            <a:extLst>
              <a:ext uri="{FF2B5EF4-FFF2-40B4-BE49-F238E27FC236}">
                <a16:creationId xmlns:a16="http://schemas.microsoft.com/office/drawing/2014/main" id="{4FE807D5-250F-4BC7-BC07-6B86B7F59D3E}"/>
              </a:ext>
            </a:extLst>
          </p:cNvPr>
          <p:cNvSpPr/>
          <p:nvPr/>
        </p:nvSpPr>
        <p:spPr>
          <a:xfrm>
            <a:off x="180000" y="6816932"/>
            <a:ext cx="6455391" cy="2514067"/>
          </a:xfrm>
          <a:prstGeom prst="rect">
            <a:avLst/>
          </a:prstGeom>
          <a:solidFill>
            <a:schemeClr val="bg1">
              <a:lumMod val="95000"/>
            </a:schemeClr>
          </a:solidFill>
          <a:ln>
            <a:solidFill>
              <a:schemeClr val="bg2">
                <a:lumMod val="9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pic>
        <p:nvPicPr>
          <p:cNvPr id="6" name="Picture 5" descr="Etat_du_marche_LR_Espèce.png"/>
          <p:cNvPicPr>
            <a:picLocks noChangeAspect="1"/>
          </p:cNvPicPr>
          <p:nvPr/>
        </p:nvPicPr>
        <p:blipFill>
          <a:blip r:embed="rId2"/>
          <a:stretch>
            <a:fillRect/>
          </a:stretch>
        </p:blipFill>
        <p:spPr>
          <a:xfrm>
            <a:off x="1144800" y="475200"/>
            <a:ext cx="4572000" cy="1620000"/>
          </a:xfrm>
          <a:prstGeom prst="rect">
            <a:avLst/>
          </a:prstGeom>
        </p:spPr>
      </p:pic>
      <p:pic>
        <p:nvPicPr>
          <p:cNvPr id="7" name="Picture 6" descr="Caractéristiques_intensité_LR_Espèce.png"/>
          <p:cNvPicPr>
            <a:picLocks noChangeAspect="1"/>
          </p:cNvPicPr>
          <p:nvPr/>
        </p:nvPicPr>
        <p:blipFill>
          <a:blip r:embed="rId3"/>
          <a:stretch>
            <a:fillRect/>
          </a:stretch>
        </p:blipFill>
        <p:spPr>
          <a:xfrm>
            <a:off x="86400" y="5162400"/>
            <a:ext cx="6688799" cy="1620000"/>
          </a:xfrm>
          <a:prstGeom prst="rect">
            <a:avLst/>
          </a:prstGeom>
        </p:spPr>
      </p:pic>
      <p:sp>
        <p:nvSpPr>
          <p:cNvPr id="8" name="TextBox 7"/>
          <p:cNvSpPr txBox="1"/>
          <p:nvPr/>
        </p:nvSpPr>
        <p:spPr>
          <a:xfrm>
            <a:off x="0" y="-288000"/>
            <a:ext cx="6858000" cy="720000"/>
          </a:xfrm>
          <a:prstGeom prst="rect">
            <a:avLst/>
          </a:prstGeom>
          <a:noFill/>
        </p:spPr>
        <p:txBody>
          <a:bodyPr wrap="none">
            <a:spAutoFit/>
          </a:bodyPr>
          <a:lstStyle/>
          <a:p>
            <a:endParaRPr/>
          </a:p>
          <a:p>
            <a:pPr algn="ctr">
              <a:defRPr sz="2267"/>
            </a:pPr>
            <a:r>
              <a:t>La rochelle</a:t>
            </a:r>
          </a:p>
        </p:txBody>
      </p:sp>
      <p:sp>
        <p:nvSpPr>
          <p:cNvPr id="9" name="TextBox 8"/>
          <p:cNvSpPr txBox="1"/>
          <p:nvPr/>
        </p:nvSpPr>
        <p:spPr>
          <a:xfrm>
            <a:off x="180000" y="9403200"/>
            <a:ext cx="4647600" cy="1368000"/>
          </a:xfrm>
          <a:prstGeom prst="rect">
            <a:avLst/>
          </a:prstGeom>
          <a:noFill/>
        </p:spPr>
        <p:txBody>
          <a:bodyPr wrap="square">
            <a:spAutoFit/>
          </a:bodyPr>
          <a:lstStyle/>
          <a:p>
            <a:pPr>
              <a:defRPr sz="850"/>
            </a:pPr>
            <a:r>
              <a:t>Note : « = » : variation entre ‒5 et +5% ; « ‒ » variation entre ‒5 et ‒15% ; « + » variation entre 5 et 15% ; « ‒ ‒ » variation entre ‒15 et ‒25%; « + + » variation entre 15 et 25% ; « ‒ ‒ ‒ » variation inférieure à 25% ;« + + + » variation supérieure à 25%.</a:t>
            </a:r>
          </a:p>
        </p:txBody>
      </p:sp>
      <p:sp>
        <p:nvSpPr>
          <p:cNvPr id="10" name="TextBox 9"/>
          <p:cNvSpPr txBox="1"/>
          <p:nvPr/>
        </p:nvSpPr>
        <p:spPr>
          <a:xfrm>
            <a:off x="259200" y="2214000"/>
            <a:ext cx="6397200" cy="756000"/>
          </a:xfrm>
          <a:prstGeom prst="rect">
            <a:avLst/>
          </a:prstGeom>
          <a:noFill/>
        </p:spPr>
        <p:txBody>
          <a:bodyPr wrap="square">
            <a:spAutoFit/>
          </a:bodyPr>
          <a:lstStyle/>
          <a:p>
            <a:pPr>
              <a:defRPr sz="1275"/>
            </a:pPr>
            <a:r>
              <a:t>• Pour le maigre commun de la criée de La rochelle, l’instabilité des prix pour le mois de septembre 2026 est beaucoup moins importante que celle observée en septembre de 2023 à 2025, ce qui signifie que le risque prix des producteurs a fortement diminué. Parallèlement, l’instabilité des volumes est beaucoup moins important, ce qui signifie que le risque d’approvisionnement des acheteurs a fortement diminué.</a:t>
            </a:r>
          </a:p>
        </p:txBody>
      </p:sp>
      <p:sp>
        <p:nvSpPr>
          <p:cNvPr id="11" name="TextBox 10"/>
          <p:cNvSpPr txBox="1"/>
          <p:nvPr/>
        </p:nvSpPr>
        <p:spPr>
          <a:xfrm>
            <a:off x="259200" y="6775200"/>
            <a:ext cx="6397200" cy="756000"/>
          </a:xfrm>
          <a:prstGeom prst="rect">
            <a:avLst/>
          </a:prstGeom>
          <a:noFill/>
        </p:spPr>
        <p:txBody>
          <a:bodyPr wrap="square">
            <a:spAutoFit/>
          </a:bodyPr>
          <a:lstStyle/>
          <a:p>
            <a:pPr>
              <a:defRPr sz="1275"/>
            </a:pPr>
            <a:r>
              <a:t>• Pour le maigre commun de la criée de La rochelle, en septembre 2026 comparé aux mois de septembre de 2023 à 2025, le nombre d’acheteurs est plus important, le nombre de transactions est beaucoup plus important. De plus, la concurrence a légèrement diminué, ce qui signifie que le pouvoir de marché des gros acheteurs a légèrement augmenté.</a:t>
            </a:r>
          </a:p>
        </p:txBody>
      </p:sp>
      <p:sp>
        <p:nvSpPr>
          <p:cNvPr id="12" name="TextBox 11"/>
          <p:cNvSpPr txBox="1"/>
          <p:nvPr/>
        </p:nvSpPr>
        <p:spPr>
          <a:xfrm>
            <a:off x="259200" y="3171600"/>
            <a:ext cx="6397200" cy="756000"/>
          </a:xfrm>
          <a:prstGeom prst="rect">
            <a:avLst/>
          </a:prstGeom>
          <a:noFill/>
        </p:spPr>
        <p:txBody>
          <a:bodyPr wrap="square">
            <a:spAutoFit/>
          </a:bodyPr>
          <a:lstStyle/>
          <a:p>
            <a:pPr>
              <a:defRPr sz="1275"/>
            </a:pPr>
            <a:r>
              <a:t>• Pour la sole de la criée de La rochelle, l’instabilité des prix pour le mois de septembre 2026 est un peu plus importante que celle observée en septembre de 2023 à 2025, ce qui signifie que le risque prix des producteurs a légèrement augmenté. Parallèlement, l’instabilité des volumes est similaire, ce qui signifie que le risque d’approvisionnement des acheteurs est inchangé.</a:t>
            </a:r>
          </a:p>
        </p:txBody>
      </p:sp>
      <p:sp>
        <p:nvSpPr>
          <p:cNvPr id="13" name="TextBox 12"/>
          <p:cNvSpPr txBox="1"/>
          <p:nvPr/>
        </p:nvSpPr>
        <p:spPr>
          <a:xfrm>
            <a:off x="259200" y="7628400"/>
            <a:ext cx="6397200" cy="756000"/>
          </a:xfrm>
          <a:prstGeom prst="rect">
            <a:avLst/>
          </a:prstGeom>
          <a:noFill/>
        </p:spPr>
        <p:txBody>
          <a:bodyPr wrap="square">
            <a:spAutoFit/>
          </a:bodyPr>
          <a:lstStyle/>
          <a:p>
            <a:pPr>
              <a:defRPr sz="1275"/>
            </a:pPr>
            <a:r>
              <a:t>• Pour la sole de la criée de La rochelle, en septembre 2026 comparé aux mois de septembre de 2023 à 2025, le nombre d’acheteurs est un peu moins important, le nombre de transactions est moins important. De plus, la concurrence a légèrement diminué, ce qui signifie que le pouvoir de marché des gros acheteurs a légèrement augmenté.</a:t>
            </a:r>
          </a:p>
        </p:txBody>
      </p:sp>
      <p:sp>
        <p:nvSpPr>
          <p:cNvPr id="14" name="TextBox 13"/>
          <p:cNvSpPr txBox="1"/>
          <p:nvPr/>
        </p:nvSpPr>
        <p:spPr>
          <a:xfrm>
            <a:off x="259200" y="4129200"/>
            <a:ext cx="6397200" cy="756000"/>
          </a:xfrm>
          <a:prstGeom prst="rect">
            <a:avLst/>
          </a:prstGeom>
          <a:noFill/>
        </p:spPr>
        <p:txBody>
          <a:bodyPr wrap="square">
            <a:spAutoFit/>
          </a:bodyPr>
          <a:lstStyle/>
          <a:p>
            <a:pPr>
              <a:defRPr sz="1275"/>
            </a:pPr>
            <a:r>
              <a:t>• Pour le bar de la criée de La rochelle, l’instabilité des prix pour le mois de septembre 2026 est un peu moins importante que celle observée en septembre de 2023 à 2025, ce qui signifie que le risque prix des producteurs a légèrement diminué. Parallèlement, l’instabilité des volumes est un peu moins important, ce qui signifie que le risque d’approvisionnement des acheteurs a légèrement diminué.</a:t>
            </a:r>
          </a:p>
        </p:txBody>
      </p:sp>
      <p:sp>
        <p:nvSpPr>
          <p:cNvPr id="15" name="TextBox 14"/>
          <p:cNvSpPr txBox="1"/>
          <p:nvPr/>
        </p:nvSpPr>
        <p:spPr>
          <a:xfrm>
            <a:off x="259200" y="8456400"/>
            <a:ext cx="6397200" cy="756000"/>
          </a:xfrm>
          <a:prstGeom prst="rect">
            <a:avLst/>
          </a:prstGeom>
          <a:noFill/>
        </p:spPr>
        <p:txBody>
          <a:bodyPr wrap="square">
            <a:spAutoFit/>
          </a:bodyPr>
          <a:lstStyle/>
          <a:p>
            <a:pPr>
              <a:defRPr sz="1275"/>
            </a:pPr>
            <a:r>
              <a:t>• Pour le bar de la criée de La rochelle, en septembre 2026 comparé aux mois de septembre de 2023 à 2025, le nombre d’acheteurs est similaire, le nombre de transactions est beaucoup moins important. De plus, la concurrence a légèrement diminué, ce qui signifie que le pouvoir de marché des gros acheteurs a légèrement augmenté.</a:t>
            </a:r>
          </a:p>
        </p:txBody>
      </p:sp>
    </p:spTree>
    <p:extLst>
      <p:ext uri="{BB962C8B-B14F-4D97-AF65-F5344CB8AC3E}">
        <p14:creationId xmlns:p14="http://schemas.microsoft.com/office/powerpoint/2010/main" val="4184192025"/>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ZoneTexte 2">
            <a:extLst>
              <a:ext uri="{FF2B5EF4-FFF2-40B4-BE49-F238E27FC236}">
                <a16:creationId xmlns:a16="http://schemas.microsoft.com/office/drawing/2014/main" id="{BC4710F0-EAEC-4213-96F5-9014FE8FF695}"/>
              </a:ext>
            </a:extLst>
          </p:cNvPr>
          <p:cNvSpPr txBox="1"/>
          <p:nvPr/>
        </p:nvSpPr>
        <p:spPr>
          <a:xfrm>
            <a:off x="0" y="0"/>
            <a:ext cx="6858000" cy="400110"/>
          </a:xfrm>
          <a:prstGeom prst="rect">
            <a:avLst/>
          </a:prstGeom>
          <a:solidFill>
            <a:schemeClr val="accent1">
              <a:lumMod val="20000"/>
              <a:lumOff val="80000"/>
            </a:schemeClr>
          </a:solidFill>
        </p:spPr>
        <p:txBody>
          <a:bodyPr wrap="square" rtlCol="0">
            <a:spAutoFit/>
          </a:bodyPr>
          <a:lstStyle/>
          <a:p>
            <a:pPr algn="ctr"/>
            <a:endParaRPr lang="fr-FR" sz="2000" b="1" dirty="0"/>
          </a:p>
        </p:txBody>
      </p:sp>
      <p:pic>
        <p:nvPicPr>
          <p:cNvPr id="4" name="Image 3">
            <a:extLst>
              <a:ext uri="{FF2B5EF4-FFF2-40B4-BE49-F238E27FC236}">
                <a16:creationId xmlns:a16="http://schemas.microsoft.com/office/drawing/2014/main" id="{37A59D5A-1D62-41C7-B3CD-68F39FBC0D43}"/>
              </a:ext>
            </a:extLst>
          </p:cNvPr>
          <p:cNvPicPr>
            <a:picLocks noChangeAspect="1"/>
          </p:cNvPicPr>
          <p:nvPr/>
        </p:nvPicPr>
        <p:blipFill>
          <a:blip r:embed="rId2">
            <a:extLst>
              <a:ext uri="{96DAC541-7B7A-43D3-8B79-37D633B846F1}">
                <asvg:svgBlip xmlns:asvg="http://schemas.microsoft.com/office/drawing/2016/SVG/main" r:embed="rId3"/>
              </a:ext>
            </a:extLst>
          </a:blip>
          <a:srcRect/>
          <a:stretch/>
        </p:blipFill>
        <p:spPr>
          <a:xfrm>
            <a:off x="199533" y="8359337"/>
            <a:ext cx="2335636" cy="1170385"/>
          </a:xfrm>
          <a:prstGeom prst="rect">
            <a:avLst/>
          </a:prstGeom>
        </p:spPr>
      </p:pic>
      <p:sp>
        <p:nvSpPr>
          <p:cNvPr id="6" name="Rectangle 5">
            <a:extLst>
              <a:ext uri="{FF2B5EF4-FFF2-40B4-BE49-F238E27FC236}">
                <a16:creationId xmlns:a16="http://schemas.microsoft.com/office/drawing/2014/main" id="{0E6F1EE9-3921-49B2-BCC9-C859EB64BD96}"/>
              </a:ext>
            </a:extLst>
          </p:cNvPr>
          <p:cNvSpPr/>
          <p:nvPr/>
        </p:nvSpPr>
        <p:spPr>
          <a:xfrm>
            <a:off x="194400" y="4118960"/>
            <a:ext cx="2342266" cy="3913283"/>
          </a:xfrm>
          <a:prstGeom prst="rect">
            <a:avLst/>
          </a:prstGeom>
          <a:solidFill>
            <a:schemeClr val="bg1">
              <a:lumMod val="95000"/>
            </a:schemeClr>
          </a:solidFill>
          <a:ln>
            <a:solidFill>
              <a:schemeClr val="bg2">
                <a:lumMod val="9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pic>
        <p:nvPicPr>
          <p:cNvPr id="7" name="Picture 6" descr="Resultat 2026_09_Les sables d'Olonne.png"/>
          <p:cNvPicPr>
            <a:picLocks noChangeAspect="1"/>
          </p:cNvPicPr>
          <p:nvPr/>
        </p:nvPicPr>
        <p:blipFill>
          <a:blip r:embed="rId4"/>
          <a:srcRect t="12000" r="5000" b="5000"/>
          <a:stretch>
            <a:fillRect/>
          </a:stretch>
        </p:blipFill>
        <p:spPr>
          <a:xfrm>
            <a:off x="295200" y="410399"/>
            <a:ext cx="6271200" cy="3420000"/>
          </a:xfrm>
          <a:prstGeom prst="rect">
            <a:avLst/>
          </a:prstGeom>
        </p:spPr>
      </p:pic>
      <p:pic>
        <p:nvPicPr>
          <p:cNvPr id="8" name="Picture 7" descr="Resultat 2026_09_Les sables d'Olonne_Indices de ventes en valeur.png"/>
          <p:cNvPicPr>
            <a:picLocks noChangeAspect="1"/>
          </p:cNvPicPr>
          <p:nvPr/>
        </p:nvPicPr>
        <p:blipFill>
          <a:blip r:embed="rId5"/>
          <a:srcRect t="12000" r="5000" b="5000"/>
          <a:stretch>
            <a:fillRect/>
          </a:stretch>
        </p:blipFill>
        <p:spPr>
          <a:xfrm>
            <a:off x="2937600" y="3848400"/>
            <a:ext cx="3873600" cy="1980000"/>
          </a:xfrm>
          <a:prstGeom prst="rect">
            <a:avLst/>
          </a:prstGeom>
        </p:spPr>
      </p:pic>
      <p:pic>
        <p:nvPicPr>
          <p:cNvPr id="9" name="Picture 8" descr="Resultat 2026_09_Les sables d'Olonne_Indices de prix de vente.png"/>
          <p:cNvPicPr>
            <a:picLocks noChangeAspect="1"/>
          </p:cNvPicPr>
          <p:nvPr/>
        </p:nvPicPr>
        <p:blipFill>
          <a:blip r:embed="rId6"/>
          <a:srcRect t="12000" r="5000" b="5000"/>
          <a:stretch>
            <a:fillRect/>
          </a:stretch>
        </p:blipFill>
        <p:spPr>
          <a:xfrm>
            <a:off x="2937600" y="5846399"/>
            <a:ext cx="3873600" cy="1980000"/>
          </a:xfrm>
          <a:prstGeom prst="rect">
            <a:avLst/>
          </a:prstGeom>
        </p:spPr>
      </p:pic>
      <p:pic>
        <p:nvPicPr>
          <p:cNvPr id="10" name="Picture 9" descr="Resultat 2026_09_Les sables d'Olonne_Indices de ventes en volume.png"/>
          <p:cNvPicPr>
            <a:picLocks noChangeAspect="1"/>
          </p:cNvPicPr>
          <p:nvPr/>
        </p:nvPicPr>
        <p:blipFill>
          <a:blip r:embed="rId7"/>
          <a:srcRect t="12000" r="5000" b="5000"/>
          <a:stretch>
            <a:fillRect/>
          </a:stretch>
        </p:blipFill>
        <p:spPr>
          <a:xfrm>
            <a:off x="2937600" y="7826399"/>
            <a:ext cx="3873600" cy="1980000"/>
          </a:xfrm>
          <a:prstGeom prst="rect">
            <a:avLst/>
          </a:prstGeom>
        </p:spPr>
      </p:pic>
      <p:sp>
        <p:nvSpPr>
          <p:cNvPr id="11" name="TextBox 10"/>
          <p:cNvSpPr txBox="1"/>
          <p:nvPr/>
        </p:nvSpPr>
        <p:spPr>
          <a:xfrm>
            <a:off x="0" y="-288000"/>
            <a:ext cx="6858000" cy="720000"/>
          </a:xfrm>
          <a:prstGeom prst="rect">
            <a:avLst/>
          </a:prstGeom>
          <a:noFill/>
        </p:spPr>
        <p:txBody>
          <a:bodyPr wrap="none">
            <a:spAutoFit/>
          </a:bodyPr>
          <a:lstStyle/>
          <a:p>
            <a:endParaRPr/>
          </a:p>
          <a:p>
            <a:pPr algn="ctr">
              <a:defRPr sz="2267"/>
            </a:pPr>
            <a:r>
              <a:t>Les sables d'Olonne</a:t>
            </a:r>
          </a:p>
        </p:txBody>
      </p:sp>
      <p:sp>
        <p:nvSpPr>
          <p:cNvPr id="12" name="TextBox 11"/>
          <p:cNvSpPr txBox="1"/>
          <p:nvPr/>
        </p:nvSpPr>
        <p:spPr>
          <a:xfrm>
            <a:off x="687600" y="8445600"/>
            <a:ext cx="1803600" cy="288000"/>
          </a:xfrm>
          <a:prstGeom prst="rect">
            <a:avLst/>
          </a:prstGeom>
          <a:noFill/>
        </p:spPr>
        <p:txBody>
          <a:bodyPr wrap="none">
            <a:spAutoFit/>
          </a:bodyPr>
          <a:lstStyle/>
          <a:p>
            <a:pPr>
              <a:defRPr sz="850"/>
            </a:pPr>
            <a:r>
              <a:t>Indice de prix de vente</a:t>
            </a:r>
          </a:p>
        </p:txBody>
      </p:sp>
      <p:sp>
        <p:nvSpPr>
          <p:cNvPr id="13" name="TextBox 12"/>
          <p:cNvSpPr txBox="1"/>
          <p:nvPr/>
        </p:nvSpPr>
        <p:spPr>
          <a:xfrm>
            <a:off x="687600" y="8632800"/>
            <a:ext cx="1803600" cy="288000"/>
          </a:xfrm>
          <a:prstGeom prst="rect">
            <a:avLst/>
          </a:prstGeom>
          <a:noFill/>
        </p:spPr>
        <p:txBody>
          <a:bodyPr wrap="none">
            <a:spAutoFit/>
          </a:bodyPr>
          <a:lstStyle/>
          <a:p>
            <a:pPr>
              <a:defRPr sz="850"/>
            </a:pPr>
            <a:r>
              <a:t>Indice de ventes en volume</a:t>
            </a:r>
          </a:p>
        </p:txBody>
      </p:sp>
      <p:sp>
        <p:nvSpPr>
          <p:cNvPr id="14" name="TextBox 13"/>
          <p:cNvSpPr txBox="1"/>
          <p:nvPr/>
        </p:nvSpPr>
        <p:spPr>
          <a:xfrm>
            <a:off x="687600" y="8838000"/>
            <a:ext cx="1803600" cy="288000"/>
          </a:xfrm>
          <a:prstGeom prst="rect">
            <a:avLst/>
          </a:prstGeom>
          <a:noFill/>
        </p:spPr>
        <p:txBody>
          <a:bodyPr wrap="none">
            <a:spAutoFit/>
          </a:bodyPr>
          <a:lstStyle/>
          <a:p>
            <a:pPr>
              <a:defRPr sz="850"/>
            </a:pPr>
            <a:r>
              <a:t>Indice de ventes en valeur</a:t>
            </a:r>
          </a:p>
        </p:txBody>
      </p:sp>
      <p:sp>
        <p:nvSpPr>
          <p:cNvPr id="15" name="TextBox 14"/>
          <p:cNvSpPr txBox="1"/>
          <p:nvPr/>
        </p:nvSpPr>
        <p:spPr>
          <a:xfrm>
            <a:off x="687600" y="9021600"/>
            <a:ext cx="1803600" cy="288000"/>
          </a:xfrm>
          <a:prstGeom prst="rect">
            <a:avLst/>
          </a:prstGeom>
          <a:noFill/>
        </p:spPr>
        <p:txBody>
          <a:bodyPr wrap="none">
            <a:spAutoFit/>
          </a:bodyPr>
          <a:lstStyle/>
          <a:p>
            <a:pPr>
              <a:defRPr sz="850"/>
            </a:pPr>
            <a:r>
              <a:t>Indice national</a:t>
            </a:r>
          </a:p>
        </p:txBody>
      </p:sp>
      <p:sp>
        <p:nvSpPr>
          <p:cNvPr id="16" name="TextBox 15"/>
          <p:cNvSpPr txBox="1"/>
          <p:nvPr/>
        </p:nvSpPr>
        <p:spPr>
          <a:xfrm>
            <a:off x="687600" y="9223200"/>
            <a:ext cx="1803600" cy="288000"/>
          </a:xfrm>
          <a:prstGeom prst="rect">
            <a:avLst/>
          </a:prstGeom>
          <a:noFill/>
        </p:spPr>
        <p:txBody>
          <a:bodyPr wrap="none">
            <a:spAutoFit/>
          </a:bodyPr>
          <a:lstStyle/>
          <a:p>
            <a:pPr>
              <a:defRPr sz="850"/>
            </a:pPr>
            <a:r>
              <a:t>Septembre</a:t>
            </a:r>
          </a:p>
        </p:txBody>
      </p:sp>
      <p:sp>
        <p:nvSpPr>
          <p:cNvPr id="17" name="TextBox 16"/>
          <p:cNvSpPr txBox="1"/>
          <p:nvPr/>
        </p:nvSpPr>
        <p:spPr>
          <a:xfrm>
            <a:off x="194400" y="4179600"/>
            <a:ext cx="2343600" cy="1436400"/>
          </a:xfrm>
          <a:prstGeom prst="rect">
            <a:avLst/>
          </a:prstGeom>
          <a:noFill/>
        </p:spPr>
        <p:txBody>
          <a:bodyPr wrap="square">
            <a:spAutoFit/>
          </a:bodyPr>
          <a:lstStyle/>
          <a:p>
            <a:pPr>
              <a:defRPr sz="1275"/>
            </a:pPr>
            <a:r>
              <a:t>• À la fin du mois de septembre 2026, l'indice de ventes en valeur  de la criée des sables d olonne est supérieur à celui de la période de référence (2023).</a:t>
            </a:r>
          </a:p>
        </p:txBody>
      </p:sp>
      <p:sp>
        <p:nvSpPr>
          <p:cNvPr id="18" name="TextBox 17"/>
          <p:cNvSpPr txBox="1"/>
          <p:nvPr/>
        </p:nvSpPr>
        <p:spPr>
          <a:xfrm>
            <a:off x="194400" y="5619600"/>
            <a:ext cx="2343600" cy="1436400"/>
          </a:xfrm>
          <a:prstGeom prst="rect">
            <a:avLst/>
          </a:prstGeom>
          <a:noFill/>
        </p:spPr>
        <p:txBody>
          <a:bodyPr wrap="square">
            <a:spAutoFit/>
          </a:bodyPr>
          <a:lstStyle/>
          <a:p>
            <a:pPr>
              <a:defRPr sz="1275"/>
            </a:pPr>
            <a:r>
              <a:t>• L'indice de prix de ventes est supérieur à celui de la période de référence mais proche de celui de la moyenne nationale.</a:t>
            </a:r>
          </a:p>
        </p:txBody>
      </p:sp>
      <p:sp>
        <p:nvSpPr>
          <p:cNvPr id="19" name="TextBox 18"/>
          <p:cNvSpPr txBox="1"/>
          <p:nvPr/>
        </p:nvSpPr>
        <p:spPr>
          <a:xfrm>
            <a:off x="194400" y="6840000"/>
            <a:ext cx="2343600" cy="1436400"/>
          </a:xfrm>
          <a:prstGeom prst="rect">
            <a:avLst/>
          </a:prstGeom>
          <a:noFill/>
        </p:spPr>
        <p:txBody>
          <a:bodyPr wrap="square">
            <a:spAutoFit/>
          </a:bodyPr>
          <a:lstStyle/>
          <a:p>
            <a:pPr>
              <a:defRPr sz="1275"/>
            </a:pPr>
            <a:r>
              <a:t>• Pour finir, l'indice de ventes en volume est proche de ceux de la période de référence et de la moyenne nationale.</a:t>
            </a:r>
          </a:p>
        </p:txBody>
      </p:sp>
    </p:spTree>
    <p:extLst>
      <p:ext uri="{BB962C8B-B14F-4D97-AF65-F5344CB8AC3E}">
        <p14:creationId xmlns:p14="http://schemas.microsoft.com/office/powerpoint/2010/main" val="3224815494"/>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ZoneTexte 1">
            <a:extLst>
              <a:ext uri="{FF2B5EF4-FFF2-40B4-BE49-F238E27FC236}">
                <a16:creationId xmlns:a16="http://schemas.microsoft.com/office/drawing/2014/main" id="{204BEB31-20F5-463B-A2D4-62D6A608FD1C}"/>
              </a:ext>
            </a:extLst>
          </p:cNvPr>
          <p:cNvSpPr txBox="1"/>
          <p:nvPr/>
        </p:nvSpPr>
        <p:spPr>
          <a:xfrm>
            <a:off x="0" y="0"/>
            <a:ext cx="6858000" cy="400110"/>
          </a:xfrm>
          <a:prstGeom prst="rect">
            <a:avLst/>
          </a:prstGeom>
          <a:solidFill>
            <a:schemeClr val="accent1">
              <a:lumMod val="20000"/>
              <a:lumOff val="80000"/>
            </a:schemeClr>
          </a:solidFill>
        </p:spPr>
        <p:txBody>
          <a:bodyPr wrap="square" rtlCol="0">
            <a:spAutoFit/>
          </a:bodyPr>
          <a:lstStyle/>
          <a:p>
            <a:pPr algn="ctr"/>
            <a:endParaRPr lang="fr-FR" sz="2000" b="1" dirty="0"/>
          </a:p>
        </p:txBody>
      </p:sp>
      <p:sp>
        <p:nvSpPr>
          <p:cNvPr id="4" name="Rectangle 3">
            <a:extLst>
              <a:ext uri="{FF2B5EF4-FFF2-40B4-BE49-F238E27FC236}">
                <a16:creationId xmlns:a16="http://schemas.microsoft.com/office/drawing/2014/main" id="{9B1D2FCF-6CCF-4540-AB28-71FBEF948086}"/>
              </a:ext>
            </a:extLst>
          </p:cNvPr>
          <p:cNvSpPr/>
          <p:nvPr/>
        </p:nvSpPr>
        <p:spPr>
          <a:xfrm>
            <a:off x="201304" y="5944548"/>
            <a:ext cx="6455391" cy="2450152"/>
          </a:xfrm>
          <a:prstGeom prst="rect">
            <a:avLst/>
          </a:prstGeom>
          <a:solidFill>
            <a:schemeClr val="bg1">
              <a:lumMod val="95000"/>
            </a:schemeClr>
          </a:solidFill>
          <a:ln>
            <a:solidFill>
              <a:schemeClr val="bg2">
                <a:lumMod val="9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dirty="0"/>
          </a:p>
        </p:txBody>
      </p:sp>
      <p:sp>
        <p:nvSpPr>
          <p:cNvPr id="5" name="Rectangle 4">
            <a:extLst>
              <a:ext uri="{FF2B5EF4-FFF2-40B4-BE49-F238E27FC236}">
                <a16:creationId xmlns:a16="http://schemas.microsoft.com/office/drawing/2014/main" id="{9910C5E8-5936-4F2B-8797-2F8545D0CA49}"/>
              </a:ext>
            </a:extLst>
          </p:cNvPr>
          <p:cNvSpPr/>
          <p:nvPr/>
        </p:nvSpPr>
        <p:spPr>
          <a:xfrm>
            <a:off x="201304" y="2414014"/>
            <a:ext cx="6455391" cy="1445696"/>
          </a:xfrm>
          <a:prstGeom prst="rect">
            <a:avLst/>
          </a:prstGeom>
          <a:solidFill>
            <a:schemeClr val="bg1">
              <a:lumMod val="95000"/>
            </a:schemeClr>
          </a:solidFill>
          <a:ln>
            <a:solidFill>
              <a:schemeClr val="bg2">
                <a:lumMod val="9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pic>
        <p:nvPicPr>
          <p:cNvPr id="6" name="Picture 5" descr="Etat_du_marche_LS.png"/>
          <p:cNvPicPr>
            <a:picLocks noChangeAspect="1"/>
          </p:cNvPicPr>
          <p:nvPr/>
        </p:nvPicPr>
        <p:blipFill>
          <a:blip r:embed="rId2"/>
          <a:srcRect l="1000" t="20000" r="1000" b="25000"/>
          <a:stretch>
            <a:fillRect/>
          </a:stretch>
        </p:blipFill>
        <p:spPr>
          <a:xfrm>
            <a:off x="1058400" y="698400"/>
            <a:ext cx="4572000" cy="1620000"/>
          </a:xfrm>
          <a:prstGeom prst="rect">
            <a:avLst/>
          </a:prstGeom>
        </p:spPr>
      </p:pic>
      <p:pic>
        <p:nvPicPr>
          <p:cNvPr id="7" name="Picture 6" descr="Caractéristiques_intensité_LS.png"/>
          <p:cNvPicPr>
            <a:picLocks noChangeAspect="1"/>
          </p:cNvPicPr>
          <p:nvPr/>
        </p:nvPicPr>
        <p:blipFill>
          <a:blip r:embed="rId3"/>
          <a:srcRect l="1000" t="20000" r="1000" b="20000"/>
          <a:stretch>
            <a:fillRect/>
          </a:stretch>
        </p:blipFill>
        <p:spPr>
          <a:xfrm>
            <a:off x="86400" y="4323600"/>
            <a:ext cx="6688799" cy="1620000"/>
          </a:xfrm>
          <a:prstGeom prst="rect">
            <a:avLst/>
          </a:prstGeom>
        </p:spPr>
      </p:pic>
      <p:sp>
        <p:nvSpPr>
          <p:cNvPr id="8" name="TextBox 7"/>
          <p:cNvSpPr txBox="1"/>
          <p:nvPr/>
        </p:nvSpPr>
        <p:spPr>
          <a:xfrm>
            <a:off x="0" y="-288000"/>
            <a:ext cx="6858000" cy="720000"/>
          </a:xfrm>
          <a:prstGeom prst="rect">
            <a:avLst/>
          </a:prstGeom>
          <a:noFill/>
        </p:spPr>
        <p:txBody>
          <a:bodyPr wrap="none">
            <a:spAutoFit/>
          </a:bodyPr>
          <a:lstStyle/>
          <a:p>
            <a:endParaRPr/>
          </a:p>
          <a:p>
            <a:pPr algn="ctr">
              <a:defRPr sz="2267"/>
            </a:pPr>
            <a:r>
              <a:t>Les sables d'Olonne</a:t>
            </a:r>
          </a:p>
        </p:txBody>
      </p:sp>
      <p:sp>
        <p:nvSpPr>
          <p:cNvPr id="9" name="TextBox 8"/>
          <p:cNvSpPr txBox="1"/>
          <p:nvPr/>
        </p:nvSpPr>
        <p:spPr>
          <a:xfrm>
            <a:off x="180000" y="9403200"/>
            <a:ext cx="4647600" cy="1368000"/>
          </a:xfrm>
          <a:prstGeom prst="rect">
            <a:avLst/>
          </a:prstGeom>
          <a:noFill/>
        </p:spPr>
        <p:txBody>
          <a:bodyPr wrap="square">
            <a:spAutoFit/>
          </a:bodyPr>
          <a:lstStyle/>
          <a:p>
            <a:pPr>
              <a:defRPr sz="850"/>
            </a:pPr>
            <a:r>
              <a:t>Note : « = » : variation entre ‒5 et +5% ; « ‒ » variation entre ‒5 et ‒15% ; « + » variation entre 5 et 15% ; « ‒ ‒ » variation entre ‒15 et ‒25%; « + + » variation entre 15 et 25% ; « ‒ ‒ ‒ » variation inférieure à 25% ;« + + + » variation supérieure à 25%.</a:t>
            </a:r>
          </a:p>
        </p:txBody>
      </p:sp>
      <p:sp>
        <p:nvSpPr>
          <p:cNvPr id="10" name="TextBox 9"/>
          <p:cNvSpPr txBox="1"/>
          <p:nvPr/>
        </p:nvSpPr>
        <p:spPr>
          <a:xfrm>
            <a:off x="259200" y="2476800"/>
            <a:ext cx="6397200" cy="756000"/>
          </a:xfrm>
          <a:prstGeom prst="rect">
            <a:avLst/>
          </a:prstGeom>
          <a:noFill/>
        </p:spPr>
        <p:txBody>
          <a:bodyPr wrap="square">
            <a:spAutoFit/>
          </a:bodyPr>
          <a:lstStyle/>
          <a:p>
            <a:pPr>
              <a:defRPr sz="1275"/>
            </a:pPr>
            <a:r>
              <a:t>• Pour la criée des sables d olonne, l’instabilité des prix pour le mois de septembre 2026 est similaire que celle observée en septembre de 2023 à 2025, ce qui signifie que le risque prix des producteurs est inchangé. Parallèlement, l’instabilité des volumes est beaucoup moins important, ce qui signifie que le risque d’approvisionnement des acheteurs a fortement diminué.</a:t>
            </a:r>
          </a:p>
        </p:txBody>
      </p:sp>
      <p:sp>
        <p:nvSpPr>
          <p:cNvPr id="11" name="TextBox 10"/>
          <p:cNvSpPr txBox="1"/>
          <p:nvPr/>
        </p:nvSpPr>
        <p:spPr>
          <a:xfrm>
            <a:off x="259200" y="6840000"/>
            <a:ext cx="6397200" cy="756000"/>
          </a:xfrm>
          <a:prstGeom prst="rect">
            <a:avLst/>
          </a:prstGeom>
          <a:noFill/>
        </p:spPr>
        <p:txBody>
          <a:bodyPr wrap="square">
            <a:spAutoFit/>
          </a:bodyPr>
          <a:lstStyle/>
          <a:p>
            <a:pPr>
              <a:defRPr sz="1275"/>
            </a:pPr>
            <a:r>
              <a:t>• Pour la criée des sables d olonne, en septembre 2026 comparé aux mois de septembre de 2023 à 2025, le nombre d’acheteurs est similaire, le nombre de transactions est similaire. De plus, la concurrence a légèrement augmenté, ce qui signifie que le pouvoir de marché des gros acheteurs a légèrement diminué.</a:t>
            </a:r>
          </a:p>
        </p:txBody>
      </p:sp>
    </p:spTree>
    <p:extLst>
      <p:ext uri="{BB962C8B-B14F-4D97-AF65-F5344CB8AC3E}">
        <p14:creationId xmlns:p14="http://schemas.microsoft.com/office/powerpoint/2010/main" val="3790191603"/>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ZoneTexte 1">
            <a:extLst>
              <a:ext uri="{FF2B5EF4-FFF2-40B4-BE49-F238E27FC236}">
                <a16:creationId xmlns:a16="http://schemas.microsoft.com/office/drawing/2014/main" id="{204BEB31-20F5-463B-A2D4-62D6A608FD1C}"/>
              </a:ext>
            </a:extLst>
          </p:cNvPr>
          <p:cNvSpPr txBox="1"/>
          <p:nvPr/>
        </p:nvSpPr>
        <p:spPr>
          <a:xfrm>
            <a:off x="0" y="0"/>
            <a:ext cx="6858000" cy="400110"/>
          </a:xfrm>
          <a:prstGeom prst="rect">
            <a:avLst/>
          </a:prstGeom>
          <a:solidFill>
            <a:schemeClr val="accent1">
              <a:lumMod val="20000"/>
              <a:lumOff val="80000"/>
            </a:schemeClr>
          </a:solidFill>
        </p:spPr>
        <p:txBody>
          <a:bodyPr wrap="square" rtlCol="0">
            <a:spAutoFit/>
          </a:bodyPr>
          <a:lstStyle/>
          <a:p>
            <a:pPr algn="ctr"/>
            <a:endParaRPr lang="fr-FR" sz="2000" b="1" dirty="0"/>
          </a:p>
        </p:txBody>
      </p:sp>
      <p:sp>
        <p:nvSpPr>
          <p:cNvPr id="4" name="Rectangle 3">
            <a:extLst>
              <a:ext uri="{FF2B5EF4-FFF2-40B4-BE49-F238E27FC236}">
                <a16:creationId xmlns:a16="http://schemas.microsoft.com/office/drawing/2014/main" id="{56814005-C483-41B3-94FB-06FD9B1716B3}"/>
              </a:ext>
            </a:extLst>
          </p:cNvPr>
          <p:cNvSpPr/>
          <p:nvPr/>
        </p:nvSpPr>
        <p:spPr>
          <a:xfrm>
            <a:off x="201302" y="2138600"/>
            <a:ext cx="6455391" cy="2959756"/>
          </a:xfrm>
          <a:prstGeom prst="rect">
            <a:avLst/>
          </a:prstGeom>
          <a:solidFill>
            <a:schemeClr val="bg1">
              <a:lumMod val="95000"/>
            </a:schemeClr>
          </a:solidFill>
          <a:ln>
            <a:solidFill>
              <a:schemeClr val="bg2">
                <a:lumMod val="9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5" name="Rectangle 4">
            <a:extLst>
              <a:ext uri="{FF2B5EF4-FFF2-40B4-BE49-F238E27FC236}">
                <a16:creationId xmlns:a16="http://schemas.microsoft.com/office/drawing/2014/main" id="{E7229722-E072-455D-95DE-FFE361A4461F}"/>
              </a:ext>
            </a:extLst>
          </p:cNvPr>
          <p:cNvSpPr/>
          <p:nvPr/>
        </p:nvSpPr>
        <p:spPr>
          <a:xfrm>
            <a:off x="180000" y="6816932"/>
            <a:ext cx="6455391" cy="2514067"/>
          </a:xfrm>
          <a:prstGeom prst="rect">
            <a:avLst/>
          </a:prstGeom>
          <a:solidFill>
            <a:schemeClr val="bg1">
              <a:lumMod val="95000"/>
            </a:schemeClr>
          </a:solidFill>
          <a:ln>
            <a:solidFill>
              <a:schemeClr val="bg2">
                <a:lumMod val="9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pic>
        <p:nvPicPr>
          <p:cNvPr id="6" name="Picture 5" descr="Etat_du_marche_LS_Espèce.png"/>
          <p:cNvPicPr>
            <a:picLocks noChangeAspect="1"/>
          </p:cNvPicPr>
          <p:nvPr/>
        </p:nvPicPr>
        <p:blipFill>
          <a:blip r:embed="rId2"/>
          <a:stretch>
            <a:fillRect/>
          </a:stretch>
        </p:blipFill>
        <p:spPr>
          <a:xfrm>
            <a:off x="1144800" y="475200"/>
            <a:ext cx="4572000" cy="1620000"/>
          </a:xfrm>
          <a:prstGeom prst="rect">
            <a:avLst/>
          </a:prstGeom>
        </p:spPr>
      </p:pic>
      <p:pic>
        <p:nvPicPr>
          <p:cNvPr id="7" name="Picture 6" descr="Caractéristiques_intensité_LS_Espèce.png"/>
          <p:cNvPicPr>
            <a:picLocks noChangeAspect="1"/>
          </p:cNvPicPr>
          <p:nvPr/>
        </p:nvPicPr>
        <p:blipFill>
          <a:blip r:embed="rId3"/>
          <a:stretch>
            <a:fillRect/>
          </a:stretch>
        </p:blipFill>
        <p:spPr>
          <a:xfrm>
            <a:off x="86400" y="5162400"/>
            <a:ext cx="6688799" cy="1620000"/>
          </a:xfrm>
          <a:prstGeom prst="rect">
            <a:avLst/>
          </a:prstGeom>
        </p:spPr>
      </p:pic>
      <p:sp>
        <p:nvSpPr>
          <p:cNvPr id="8" name="TextBox 7"/>
          <p:cNvSpPr txBox="1"/>
          <p:nvPr/>
        </p:nvSpPr>
        <p:spPr>
          <a:xfrm>
            <a:off x="0" y="-288000"/>
            <a:ext cx="6858000" cy="720000"/>
          </a:xfrm>
          <a:prstGeom prst="rect">
            <a:avLst/>
          </a:prstGeom>
          <a:noFill/>
        </p:spPr>
        <p:txBody>
          <a:bodyPr wrap="none">
            <a:spAutoFit/>
          </a:bodyPr>
          <a:lstStyle/>
          <a:p>
            <a:endParaRPr/>
          </a:p>
          <a:p>
            <a:pPr algn="ctr">
              <a:defRPr sz="2267"/>
            </a:pPr>
            <a:r>
              <a:t>Les sables d'Olonne</a:t>
            </a:r>
          </a:p>
        </p:txBody>
      </p:sp>
      <p:sp>
        <p:nvSpPr>
          <p:cNvPr id="9" name="TextBox 8"/>
          <p:cNvSpPr txBox="1"/>
          <p:nvPr/>
        </p:nvSpPr>
        <p:spPr>
          <a:xfrm>
            <a:off x="180000" y="9403200"/>
            <a:ext cx="4647600" cy="1368000"/>
          </a:xfrm>
          <a:prstGeom prst="rect">
            <a:avLst/>
          </a:prstGeom>
          <a:noFill/>
        </p:spPr>
        <p:txBody>
          <a:bodyPr wrap="square">
            <a:spAutoFit/>
          </a:bodyPr>
          <a:lstStyle/>
          <a:p>
            <a:pPr>
              <a:defRPr sz="850"/>
            </a:pPr>
            <a:r>
              <a:t>Note : « = » : variation entre ‒5 et +5% ; « ‒ » variation entre ‒5 et ‒15% ; « + » variation entre 5 et 15% ; « ‒ ‒ » variation entre ‒15 et ‒25%; « + + » variation entre 15 et 25% ; « ‒ ‒ ‒ » variation inférieure à 25% ;« + + + » variation supérieure à 25%.</a:t>
            </a:r>
          </a:p>
        </p:txBody>
      </p:sp>
      <p:sp>
        <p:nvSpPr>
          <p:cNvPr id="10" name="TextBox 9"/>
          <p:cNvSpPr txBox="1"/>
          <p:nvPr/>
        </p:nvSpPr>
        <p:spPr>
          <a:xfrm>
            <a:off x="259200" y="2214000"/>
            <a:ext cx="6397200" cy="756000"/>
          </a:xfrm>
          <a:prstGeom prst="rect">
            <a:avLst/>
          </a:prstGeom>
          <a:noFill/>
        </p:spPr>
        <p:txBody>
          <a:bodyPr wrap="square">
            <a:spAutoFit/>
          </a:bodyPr>
          <a:lstStyle/>
          <a:p>
            <a:pPr>
              <a:defRPr sz="1275"/>
            </a:pPr>
            <a:r>
              <a:t>• Pour la sole de la criée des sables d olonne, l’instabilité des prix pour le mois de septembre 2026 est un peu plus importante que celle observée en septembre de 2023 à 2025, ce qui signifie que le risque prix des producteurs a légèrement augmenté. Parallèlement, l’instabilité des volumes est similaire, ce qui signifie que le risque d’approvisionnement des acheteurs est inchangé.</a:t>
            </a:r>
          </a:p>
        </p:txBody>
      </p:sp>
      <p:sp>
        <p:nvSpPr>
          <p:cNvPr id="11" name="TextBox 10"/>
          <p:cNvSpPr txBox="1"/>
          <p:nvPr/>
        </p:nvSpPr>
        <p:spPr>
          <a:xfrm>
            <a:off x="259200" y="6775200"/>
            <a:ext cx="6397200" cy="756000"/>
          </a:xfrm>
          <a:prstGeom prst="rect">
            <a:avLst/>
          </a:prstGeom>
          <a:noFill/>
        </p:spPr>
        <p:txBody>
          <a:bodyPr wrap="square">
            <a:spAutoFit/>
          </a:bodyPr>
          <a:lstStyle/>
          <a:p>
            <a:pPr>
              <a:defRPr sz="1275"/>
            </a:pPr>
            <a:r>
              <a:t>• Pour la sole de la criée des sables d olonne, en septembre 2026 comparé aux mois de septembre de 2023 à 2025, le nombre d’acheteurs est similaire, le nombre de transactions est plus important. De plus, la concurrence est inchangé, ce qui signifie que le pouvoir de marché des gros acheteurs est inchangée.</a:t>
            </a:r>
          </a:p>
        </p:txBody>
      </p:sp>
      <p:sp>
        <p:nvSpPr>
          <p:cNvPr id="12" name="TextBox 11"/>
          <p:cNvSpPr txBox="1"/>
          <p:nvPr/>
        </p:nvSpPr>
        <p:spPr>
          <a:xfrm>
            <a:off x="259200" y="3171600"/>
            <a:ext cx="6397200" cy="756000"/>
          </a:xfrm>
          <a:prstGeom prst="rect">
            <a:avLst/>
          </a:prstGeom>
          <a:noFill/>
        </p:spPr>
        <p:txBody>
          <a:bodyPr wrap="square">
            <a:spAutoFit/>
          </a:bodyPr>
          <a:lstStyle/>
          <a:p>
            <a:pPr>
              <a:defRPr sz="1275"/>
            </a:pPr>
            <a:r>
              <a:t>• Pour le thon rouge de l'atlantique de la criée des sables d olonne, l’instabilité des prix pour le mois de septembre 2026 est plus importante que celle observée en septembre de 2023 à 2025, ce qui signifie que le risque prix des producteurs a augmenté. Parallèlement, l’instabilité des volumes est moins important, ce qui signifie que le risque d’approvisionnement des acheteurs a diminué.</a:t>
            </a:r>
          </a:p>
        </p:txBody>
      </p:sp>
      <p:sp>
        <p:nvSpPr>
          <p:cNvPr id="13" name="TextBox 12"/>
          <p:cNvSpPr txBox="1"/>
          <p:nvPr/>
        </p:nvSpPr>
        <p:spPr>
          <a:xfrm>
            <a:off x="259200" y="7628400"/>
            <a:ext cx="6397200" cy="756000"/>
          </a:xfrm>
          <a:prstGeom prst="rect">
            <a:avLst/>
          </a:prstGeom>
          <a:noFill/>
        </p:spPr>
        <p:txBody>
          <a:bodyPr wrap="square">
            <a:spAutoFit/>
          </a:bodyPr>
          <a:lstStyle/>
          <a:p>
            <a:pPr>
              <a:defRPr sz="1275"/>
            </a:pPr>
            <a:r>
              <a:t>• Pour le thon rouge de l'atlantique de la criée des sables d olonne, en septembre 2026 comparé aux mois de septembre de 2023 à 2025, le nombre d’acheteurs est un peu plus important, le nombre de transactions est un peu plus important. De plus, la concurrence est inchangé, ce qui signifie que le pouvoir de marché des gros acheteurs est inchangée.</a:t>
            </a:r>
          </a:p>
        </p:txBody>
      </p:sp>
      <p:sp>
        <p:nvSpPr>
          <p:cNvPr id="14" name="TextBox 13"/>
          <p:cNvSpPr txBox="1"/>
          <p:nvPr/>
        </p:nvSpPr>
        <p:spPr>
          <a:xfrm>
            <a:off x="259200" y="4129200"/>
            <a:ext cx="6397200" cy="756000"/>
          </a:xfrm>
          <a:prstGeom prst="rect">
            <a:avLst/>
          </a:prstGeom>
          <a:noFill/>
        </p:spPr>
        <p:txBody>
          <a:bodyPr wrap="square">
            <a:spAutoFit/>
          </a:bodyPr>
          <a:lstStyle/>
          <a:p>
            <a:pPr>
              <a:defRPr sz="1275"/>
            </a:pPr>
            <a:r>
              <a:t>• Pour le merlu de la criée des sables d olonne, l’instabilité des prix pour le mois de septembre 2026 est similaire que celle observée en septembre de 2023 à 2025, ce qui signifie que le risque prix des producteurs est inchangé. Parallèlement, l’instabilité des volumes est similaire, ce qui signifie que le risque d’approvisionnement des acheteurs est inchangé.</a:t>
            </a:r>
          </a:p>
        </p:txBody>
      </p:sp>
      <p:sp>
        <p:nvSpPr>
          <p:cNvPr id="15" name="TextBox 14"/>
          <p:cNvSpPr txBox="1"/>
          <p:nvPr/>
        </p:nvSpPr>
        <p:spPr>
          <a:xfrm>
            <a:off x="259200" y="8456400"/>
            <a:ext cx="6397200" cy="756000"/>
          </a:xfrm>
          <a:prstGeom prst="rect">
            <a:avLst/>
          </a:prstGeom>
          <a:noFill/>
        </p:spPr>
        <p:txBody>
          <a:bodyPr wrap="square">
            <a:spAutoFit/>
          </a:bodyPr>
          <a:lstStyle/>
          <a:p>
            <a:pPr>
              <a:defRPr sz="1275"/>
            </a:pPr>
            <a:r>
              <a:t>• Pour le merlu de la criée des sables d olonne, en septembre 2026 comparé aux mois de septembre de 2023 à 2025, le nombre d’acheteurs est un peu moins important, le nombre de transactions est un peu moins important. De plus, la concurrence a diminué, ce qui signifie que le pouvoir de marché des gros acheteurs a augmenté.</a:t>
            </a:r>
          </a:p>
        </p:txBody>
      </p:sp>
    </p:spTree>
    <p:extLst>
      <p:ext uri="{BB962C8B-B14F-4D97-AF65-F5344CB8AC3E}">
        <p14:creationId xmlns:p14="http://schemas.microsoft.com/office/powerpoint/2010/main" val="3085414688"/>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ZoneTexte 2">
            <a:extLst>
              <a:ext uri="{FF2B5EF4-FFF2-40B4-BE49-F238E27FC236}">
                <a16:creationId xmlns:a16="http://schemas.microsoft.com/office/drawing/2014/main" id="{BC4710F0-EAEC-4213-96F5-9014FE8FF695}"/>
              </a:ext>
            </a:extLst>
          </p:cNvPr>
          <p:cNvSpPr txBox="1"/>
          <p:nvPr/>
        </p:nvSpPr>
        <p:spPr>
          <a:xfrm>
            <a:off x="0" y="0"/>
            <a:ext cx="6858000" cy="400110"/>
          </a:xfrm>
          <a:prstGeom prst="rect">
            <a:avLst/>
          </a:prstGeom>
          <a:solidFill>
            <a:schemeClr val="accent1">
              <a:lumMod val="20000"/>
              <a:lumOff val="80000"/>
            </a:schemeClr>
          </a:solidFill>
        </p:spPr>
        <p:txBody>
          <a:bodyPr wrap="square" rtlCol="0">
            <a:spAutoFit/>
          </a:bodyPr>
          <a:lstStyle/>
          <a:p>
            <a:pPr algn="ctr"/>
            <a:endParaRPr lang="fr-FR" sz="2000" b="1" dirty="0"/>
          </a:p>
        </p:txBody>
      </p:sp>
      <p:pic>
        <p:nvPicPr>
          <p:cNvPr id="5" name="Image 4">
            <a:extLst>
              <a:ext uri="{FF2B5EF4-FFF2-40B4-BE49-F238E27FC236}">
                <a16:creationId xmlns:a16="http://schemas.microsoft.com/office/drawing/2014/main" id="{A8953C20-112F-4070-B154-E5F22191C8CA}"/>
              </a:ext>
            </a:extLst>
          </p:cNvPr>
          <p:cNvPicPr>
            <a:picLocks noChangeAspect="1"/>
          </p:cNvPicPr>
          <p:nvPr/>
        </p:nvPicPr>
        <p:blipFill>
          <a:blip r:embed="rId2">
            <a:extLst>
              <a:ext uri="{96DAC541-7B7A-43D3-8B79-37D633B846F1}">
                <asvg:svgBlip xmlns:asvg="http://schemas.microsoft.com/office/drawing/2016/SVG/main" r:embed="rId3"/>
              </a:ext>
            </a:extLst>
          </a:blip>
          <a:srcRect/>
          <a:stretch/>
        </p:blipFill>
        <p:spPr>
          <a:xfrm>
            <a:off x="199533" y="8359337"/>
            <a:ext cx="2335636" cy="1170385"/>
          </a:xfrm>
          <a:prstGeom prst="rect">
            <a:avLst/>
          </a:prstGeom>
        </p:spPr>
      </p:pic>
      <p:sp>
        <p:nvSpPr>
          <p:cNvPr id="6" name="Rectangle 5">
            <a:extLst>
              <a:ext uri="{FF2B5EF4-FFF2-40B4-BE49-F238E27FC236}">
                <a16:creationId xmlns:a16="http://schemas.microsoft.com/office/drawing/2014/main" id="{E48E7E96-5CE3-4465-AE35-E69EFD0972B6}"/>
              </a:ext>
            </a:extLst>
          </p:cNvPr>
          <p:cNvSpPr/>
          <p:nvPr/>
        </p:nvSpPr>
        <p:spPr>
          <a:xfrm>
            <a:off x="194400" y="4118960"/>
            <a:ext cx="2342266" cy="3913283"/>
          </a:xfrm>
          <a:prstGeom prst="rect">
            <a:avLst/>
          </a:prstGeom>
          <a:solidFill>
            <a:schemeClr val="bg1">
              <a:lumMod val="95000"/>
            </a:schemeClr>
          </a:solidFill>
          <a:ln>
            <a:solidFill>
              <a:schemeClr val="bg2">
                <a:lumMod val="9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pic>
        <p:nvPicPr>
          <p:cNvPr id="7" name="Picture 6" descr="Resultat 2026_09_Noirmoutier.png"/>
          <p:cNvPicPr>
            <a:picLocks noChangeAspect="1"/>
          </p:cNvPicPr>
          <p:nvPr/>
        </p:nvPicPr>
        <p:blipFill>
          <a:blip r:embed="rId4"/>
          <a:srcRect t="12000" r="5000" b="5000"/>
          <a:stretch>
            <a:fillRect/>
          </a:stretch>
        </p:blipFill>
        <p:spPr>
          <a:xfrm>
            <a:off x="295200" y="410399"/>
            <a:ext cx="6271200" cy="3420000"/>
          </a:xfrm>
          <a:prstGeom prst="rect">
            <a:avLst/>
          </a:prstGeom>
        </p:spPr>
      </p:pic>
      <p:pic>
        <p:nvPicPr>
          <p:cNvPr id="8" name="Picture 7" descr="Resultat 2026_09_Noirmoutier_Indices de ventes en valeur.png"/>
          <p:cNvPicPr>
            <a:picLocks noChangeAspect="1"/>
          </p:cNvPicPr>
          <p:nvPr/>
        </p:nvPicPr>
        <p:blipFill>
          <a:blip r:embed="rId5"/>
          <a:srcRect t="12000" r="5000" b="5000"/>
          <a:stretch>
            <a:fillRect/>
          </a:stretch>
        </p:blipFill>
        <p:spPr>
          <a:xfrm>
            <a:off x="2937600" y="3848400"/>
            <a:ext cx="3873600" cy="1980000"/>
          </a:xfrm>
          <a:prstGeom prst="rect">
            <a:avLst/>
          </a:prstGeom>
        </p:spPr>
      </p:pic>
      <p:pic>
        <p:nvPicPr>
          <p:cNvPr id="9" name="Picture 8" descr="Resultat 2026_09_Noirmoutier_Indices de prix de vente.png"/>
          <p:cNvPicPr>
            <a:picLocks noChangeAspect="1"/>
          </p:cNvPicPr>
          <p:nvPr/>
        </p:nvPicPr>
        <p:blipFill>
          <a:blip r:embed="rId6"/>
          <a:srcRect t="12000" r="5000" b="5000"/>
          <a:stretch>
            <a:fillRect/>
          </a:stretch>
        </p:blipFill>
        <p:spPr>
          <a:xfrm>
            <a:off x="2937600" y="5846399"/>
            <a:ext cx="3873600" cy="1980000"/>
          </a:xfrm>
          <a:prstGeom prst="rect">
            <a:avLst/>
          </a:prstGeom>
        </p:spPr>
      </p:pic>
      <p:pic>
        <p:nvPicPr>
          <p:cNvPr id="10" name="Picture 9" descr="Resultat 2026_09_Noirmoutier_Indices de ventes en volume.png"/>
          <p:cNvPicPr>
            <a:picLocks noChangeAspect="1"/>
          </p:cNvPicPr>
          <p:nvPr/>
        </p:nvPicPr>
        <p:blipFill>
          <a:blip r:embed="rId7"/>
          <a:srcRect t="12000" r="5000" b="5000"/>
          <a:stretch>
            <a:fillRect/>
          </a:stretch>
        </p:blipFill>
        <p:spPr>
          <a:xfrm>
            <a:off x="2937600" y="7826399"/>
            <a:ext cx="3873600" cy="1980000"/>
          </a:xfrm>
          <a:prstGeom prst="rect">
            <a:avLst/>
          </a:prstGeom>
        </p:spPr>
      </p:pic>
      <p:sp>
        <p:nvSpPr>
          <p:cNvPr id="11" name="TextBox 10"/>
          <p:cNvSpPr txBox="1"/>
          <p:nvPr/>
        </p:nvSpPr>
        <p:spPr>
          <a:xfrm>
            <a:off x="0" y="-288000"/>
            <a:ext cx="6858000" cy="720000"/>
          </a:xfrm>
          <a:prstGeom prst="rect">
            <a:avLst/>
          </a:prstGeom>
          <a:noFill/>
        </p:spPr>
        <p:txBody>
          <a:bodyPr wrap="none">
            <a:spAutoFit/>
          </a:bodyPr>
          <a:lstStyle/>
          <a:p>
            <a:endParaRPr/>
          </a:p>
          <a:p>
            <a:pPr algn="ctr">
              <a:defRPr sz="2267"/>
            </a:pPr>
            <a:r>
              <a:t>Noirmoutier</a:t>
            </a:r>
          </a:p>
        </p:txBody>
      </p:sp>
      <p:sp>
        <p:nvSpPr>
          <p:cNvPr id="12" name="TextBox 11"/>
          <p:cNvSpPr txBox="1"/>
          <p:nvPr/>
        </p:nvSpPr>
        <p:spPr>
          <a:xfrm>
            <a:off x="687600" y="8445600"/>
            <a:ext cx="1803600" cy="288000"/>
          </a:xfrm>
          <a:prstGeom prst="rect">
            <a:avLst/>
          </a:prstGeom>
          <a:noFill/>
        </p:spPr>
        <p:txBody>
          <a:bodyPr wrap="none">
            <a:spAutoFit/>
          </a:bodyPr>
          <a:lstStyle/>
          <a:p>
            <a:pPr>
              <a:defRPr sz="850"/>
            </a:pPr>
            <a:r>
              <a:t>Indice de prix de vente</a:t>
            </a:r>
          </a:p>
        </p:txBody>
      </p:sp>
      <p:sp>
        <p:nvSpPr>
          <p:cNvPr id="13" name="TextBox 12"/>
          <p:cNvSpPr txBox="1"/>
          <p:nvPr/>
        </p:nvSpPr>
        <p:spPr>
          <a:xfrm>
            <a:off x="687600" y="8632800"/>
            <a:ext cx="1803600" cy="288000"/>
          </a:xfrm>
          <a:prstGeom prst="rect">
            <a:avLst/>
          </a:prstGeom>
          <a:noFill/>
        </p:spPr>
        <p:txBody>
          <a:bodyPr wrap="none">
            <a:spAutoFit/>
          </a:bodyPr>
          <a:lstStyle/>
          <a:p>
            <a:pPr>
              <a:defRPr sz="850"/>
            </a:pPr>
            <a:r>
              <a:t>Indice de ventes en volume</a:t>
            </a:r>
          </a:p>
        </p:txBody>
      </p:sp>
      <p:sp>
        <p:nvSpPr>
          <p:cNvPr id="14" name="TextBox 13"/>
          <p:cNvSpPr txBox="1"/>
          <p:nvPr/>
        </p:nvSpPr>
        <p:spPr>
          <a:xfrm>
            <a:off x="687600" y="8838000"/>
            <a:ext cx="1803600" cy="288000"/>
          </a:xfrm>
          <a:prstGeom prst="rect">
            <a:avLst/>
          </a:prstGeom>
          <a:noFill/>
        </p:spPr>
        <p:txBody>
          <a:bodyPr wrap="none">
            <a:spAutoFit/>
          </a:bodyPr>
          <a:lstStyle/>
          <a:p>
            <a:pPr>
              <a:defRPr sz="850"/>
            </a:pPr>
            <a:r>
              <a:t>Indice de ventes en valeur</a:t>
            </a:r>
          </a:p>
        </p:txBody>
      </p:sp>
      <p:sp>
        <p:nvSpPr>
          <p:cNvPr id="15" name="TextBox 14"/>
          <p:cNvSpPr txBox="1"/>
          <p:nvPr/>
        </p:nvSpPr>
        <p:spPr>
          <a:xfrm>
            <a:off x="687600" y="9021600"/>
            <a:ext cx="1803600" cy="288000"/>
          </a:xfrm>
          <a:prstGeom prst="rect">
            <a:avLst/>
          </a:prstGeom>
          <a:noFill/>
        </p:spPr>
        <p:txBody>
          <a:bodyPr wrap="none">
            <a:spAutoFit/>
          </a:bodyPr>
          <a:lstStyle/>
          <a:p>
            <a:pPr>
              <a:defRPr sz="850"/>
            </a:pPr>
            <a:r>
              <a:t>Indice national</a:t>
            </a:r>
          </a:p>
        </p:txBody>
      </p:sp>
      <p:sp>
        <p:nvSpPr>
          <p:cNvPr id="16" name="TextBox 15"/>
          <p:cNvSpPr txBox="1"/>
          <p:nvPr/>
        </p:nvSpPr>
        <p:spPr>
          <a:xfrm>
            <a:off x="687600" y="9223200"/>
            <a:ext cx="1803600" cy="288000"/>
          </a:xfrm>
          <a:prstGeom prst="rect">
            <a:avLst/>
          </a:prstGeom>
          <a:noFill/>
        </p:spPr>
        <p:txBody>
          <a:bodyPr wrap="none">
            <a:spAutoFit/>
          </a:bodyPr>
          <a:lstStyle/>
          <a:p>
            <a:pPr>
              <a:defRPr sz="850"/>
            </a:pPr>
            <a:r>
              <a:t>Septembre</a:t>
            </a:r>
          </a:p>
        </p:txBody>
      </p:sp>
      <p:sp>
        <p:nvSpPr>
          <p:cNvPr id="17" name="TextBox 16"/>
          <p:cNvSpPr txBox="1"/>
          <p:nvPr/>
        </p:nvSpPr>
        <p:spPr>
          <a:xfrm>
            <a:off x="194400" y="4179600"/>
            <a:ext cx="2343600" cy="1436400"/>
          </a:xfrm>
          <a:prstGeom prst="rect">
            <a:avLst/>
          </a:prstGeom>
          <a:noFill/>
        </p:spPr>
        <p:txBody>
          <a:bodyPr wrap="square">
            <a:spAutoFit/>
          </a:bodyPr>
          <a:lstStyle/>
          <a:p>
            <a:pPr>
              <a:defRPr sz="1275"/>
            </a:pPr>
            <a:r>
              <a:t>• À la fin du mois de septembre 2026, l'indice de ventes en valeur  de la criée de Noirmoutier est proche de celui de la période de référence (2023).</a:t>
            </a:r>
          </a:p>
        </p:txBody>
      </p:sp>
      <p:sp>
        <p:nvSpPr>
          <p:cNvPr id="18" name="TextBox 17"/>
          <p:cNvSpPr txBox="1"/>
          <p:nvPr/>
        </p:nvSpPr>
        <p:spPr>
          <a:xfrm>
            <a:off x="194400" y="5619600"/>
            <a:ext cx="2343600" cy="1436400"/>
          </a:xfrm>
          <a:prstGeom prst="rect">
            <a:avLst/>
          </a:prstGeom>
          <a:noFill/>
        </p:spPr>
        <p:txBody>
          <a:bodyPr wrap="square">
            <a:spAutoFit/>
          </a:bodyPr>
          <a:lstStyle/>
          <a:p>
            <a:pPr>
              <a:defRPr sz="1275"/>
            </a:pPr>
            <a:r>
              <a:t>• L'indice de prix de ventes est supérieur à celui de la période de référence mais proche de celui de la moyenne nationale.</a:t>
            </a:r>
          </a:p>
        </p:txBody>
      </p:sp>
      <p:sp>
        <p:nvSpPr>
          <p:cNvPr id="19" name="TextBox 18"/>
          <p:cNvSpPr txBox="1"/>
          <p:nvPr/>
        </p:nvSpPr>
        <p:spPr>
          <a:xfrm>
            <a:off x="194400" y="6840000"/>
            <a:ext cx="2343600" cy="1436400"/>
          </a:xfrm>
          <a:prstGeom prst="rect">
            <a:avLst/>
          </a:prstGeom>
          <a:noFill/>
        </p:spPr>
        <p:txBody>
          <a:bodyPr wrap="square">
            <a:spAutoFit/>
          </a:bodyPr>
          <a:lstStyle/>
          <a:p>
            <a:pPr>
              <a:defRPr sz="1275"/>
            </a:pPr>
            <a:r>
              <a:t>• Pour finir, l'indice de ventes en volume est inférieur à celui de la période de référence mais proche de celui de la moyenne nationale.</a:t>
            </a:r>
          </a:p>
        </p:txBody>
      </p:sp>
    </p:spTree>
    <p:extLst>
      <p:ext uri="{BB962C8B-B14F-4D97-AF65-F5344CB8AC3E}">
        <p14:creationId xmlns:p14="http://schemas.microsoft.com/office/powerpoint/2010/main" val="3939808207"/>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ZoneTexte 1">
            <a:extLst>
              <a:ext uri="{FF2B5EF4-FFF2-40B4-BE49-F238E27FC236}">
                <a16:creationId xmlns:a16="http://schemas.microsoft.com/office/drawing/2014/main" id="{328A6EF7-A32F-412A-AA0F-5963EABDAC14}"/>
              </a:ext>
            </a:extLst>
          </p:cNvPr>
          <p:cNvSpPr txBox="1"/>
          <p:nvPr/>
        </p:nvSpPr>
        <p:spPr>
          <a:xfrm>
            <a:off x="0" y="0"/>
            <a:ext cx="6858000" cy="400110"/>
          </a:xfrm>
          <a:prstGeom prst="rect">
            <a:avLst/>
          </a:prstGeom>
          <a:solidFill>
            <a:schemeClr val="accent1">
              <a:lumMod val="20000"/>
              <a:lumOff val="80000"/>
            </a:schemeClr>
          </a:solidFill>
        </p:spPr>
        <p:txBody>
          <a:bodyPr wrap="square" rtlCol="0">
            <a:spAutoFit/>
          </a:bodyPr>
          <a:lstStyle/>
          <a:p>
            <a:pPr algn="ctr"/>
            <a:endParaRPr lang="fr-FR" sz="2000" b="1" dirty="0"/>
          </a:p>
        </p:txBody>
      </p:sp>
      <p:sp>
        <p:nvSpPr>
          <p:cNvPr id="4" name="Rectangle 3">
            <a:extLst>
              <a:ext uri="{FF2B5EF4-FFF2-40B4-BE49-F238E27FC236}">
                <a16:creationId xmlns:a16="http://schemas.microsoft.com/office/drawing/2014/main" id="{E3D26DE6-AFAB-4B9B-8F7C-1DAA3A78D0A2}"/>
              </a:ext>
            </a:extLst>
          </p:cNvPr>
          <p:cNvSpPr/>
          <p:nvPr/>
        </p:nvSpPr>
        <p:spPr>
          <a:xfrm>
            <a:off x="201304" y="5944548"/>
            <a:ext cx="6455391" cy="2450152"/>
          </a:xfrm>
          <a:prstGeom prst="rect">
            <a:avLst/>
          </a:prstGeom>
          <a:solidFill>
            <a:schemeClr val="bg1">
              <a:lumMod val="95000"/>
            </a:schemeClr>
          </a:solidFill>
          <a:ln>
            <a:solidFill>
              <a:schemeClr val="bg2">
                <a:lumMod val="9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dirty="0"/>
          </a:p>
        </p:txBody>
      </p:sp>
      <p:sp>
        <p:nvSpPr>
          <p:cNvPr id="5" name="Rectangle 4">
            <a:extLst>
              <a:ext uri="{FF2B5EF4-FFF2-40B4-BE49-F238E27FC236}">
                <a16:creationId xmlns:a16="http://schemas.microsoft.com/office/drawing/2014/main" id="{CCE91216-FDDD-4721-885A-55C1260FE1BF}"/>
              </a:ext>
            </a:extLst>
          </p:cNvPr>
          <p:cNvSpPr/>
          <p:nvPr/>
        </p:nvSpPr>
        <p:spPr>
          <a:xfrm>
            <a:off x="201304" y="2414014"/>
            <a:ext cx="6455391" cy="1445696"/>
          </a:xfrm>
          <a:prstGeom prst="rect">
            <a:avLst/>
          </a:prstGeom>
          <a:solidFill>
            <a:schemeClr val="bg1">
              <a:lumMod val="95000"/>
            </a:schemeClr>
          </a:solidFill>
          <a:ln>
            <a:solidFill>
              <a:schemeClr val="bg2">
                <a:lumMod val="9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pic>
        <p:nvPicPr>
          <p:cNvPr id="6" name="Picture 5" descr="Etat_du_marche_NO.png"/>
          <p:cNvPicPr>
            <a:picLocks noChangeAspect="1"/>
          </p:cNvPicPr>
          <p:nvPr/>
        </p:nvPicPr>
        <p:blipFill>
          <a:blip r:embed="rId2"/>
          <a:srcRect l="1000" t="20000" r="1000" b="25000"/>
          <a:stretch>
            <a:fillRect/>
          </a:stretch>
        </p:blipFill>
        <p:spPr>
          <a:xfrm>
            <a:off x="1058400" y="698400"/>
            <a:ext cx="4572000" cy="1620000"/>
          </a:xfrm>
          <a:prstGeom prst="rect">
            <a:avLst/>
          </a:prstGeom>
        </p:spPr>
      </p:pic>
      <p:pic>
        <p:nvPicPr>
          <p:cNvPr id="7" name="Picture 6" descr="Caractéristiques_intensité_NO.png"/>
          <p:cNvPicPr>
            <a:picLocks noChangeAspect="1"/>
          </p:cNvPicPr>
          <p:nvPr/>
        </p:nvPicPr>
        <p:blipFill>
          <a:blip r:embed="rId3"/>
          <a:srcRect l="1000" t="20000" r="1000" b="20000"/>
          <a:stretch>
            <a:fillRect/>
          </a:stretch>
        </p:blipFill>
        <p:spPr>
          <a:xfrm>
            <a:off x="86400" y="4323600"/>
            <a:ext cx="6688799" cy="1620000"/>
          </a:xfrm>
          <a:prstGeom prst="rect">
            <a:avLst/>
          </a:prstGeom>
        </p:spPr>
      </p:pic>
      <p:sp>
        <p:nvSpPr>
          <p:cNvPr id="8" name="TextBox 7"/>
          <p:cNvSpPr txBox="1"/>
          <p:nvPr/>
        </p:nvSpPr>
        <p:spPr>
          <a:xfrm>
            <a:off x="0" y="-288000"/>
            <a:ext cx="6858000" cy="720000"/>
          </a:xfrm>
          <a:prstGeom prst="rect">
            <a:avLst/>
          </a:prstGeom>
          <a:noFill/>
        </p:spPr>
        <p:txBody>
          <a:bodyPr wrap="none">
            <a:spAutoFit/>
          </a:bodyPr>
          <a:lstStyle/>
          <a:p>
            <a:endParaRPr/>
          </a:p>
          <a:p>
            <a:pPr algn="ctr">
              <a:defRPr sz="2267"/>
            </a:pPr>
            <a:r>
              <a:t>Noirmoutier</a:t>
            </a:r>
          </a:p>
        </p:txBody>
      </p:sp>
      <p:sp>
        <p:nvSpPr>
          <p:cNvPr id="9" name="TextBox 8"/>
          <p:cNvSpPr txBox="1"/>
          <p:nvPr/>
        </p:nvSpPr>
        <p:spPr>
          <a:xfrm>
            <a:off x="180000" y="9403200"/>
            <a:ext cx="4647600" cy="1368000"/>
          </a:xfrm>
          <a:prstGeom prst="rect">
            <a:avLst/>
          </a:prstGeom>
          <a:noFill/>
        </p:spPr>
        <p:txBody>
          <a:bodyPr wrap="square">
            <a:spAutoFit/>
          </a:bodyPr>
          <a:lstStyle/>
          <a:p>
            <a:pPr>
              <a:defRPr sz="850"/>
            </a:pPr>
            <a:r>
              <a:t>Note : « = » : variation entre ‒5 et +5% ; « ‒ » variation entre ‒5 et ‒15% ; « + » variation entre 5 et 15% ; « ‒ ‒ » variation entre ‒15 et ‒25%; « + + » variation entre 15 et 25% ; « ‒ ‒ ‒ » variation inférieure à 25% ;« + + + » variation supérieure à 25%.</a:t>
            </a:r>
          </a:p>
        </p:txBody>
      </p:sp>
      <p:sp>
        <p:nvSpPr>
          <p:cNvPr id="10" name="TextBox 9"/>
          <p:cNvSpPr txBox="1"/>
          <p:nvPr/>
        </p:nvSpPr>
        <p:spPr>
          <a:xfrm>
            <a:off x="259200" y="2476800"/>
            <a:ext cx="6397200" cy="756000"/>
          </a:xfrm>
          <a:prstGeom prst="rect">
            <a:avLst/>
          </a:prstGeom>
          <a:noFill/>
        </p:spPr>
        <p:txBody>
          <a:bodyPr wrap="square">
            <a:spAutoFit/>
          </a:bodyPr>
          <a:lstStyle/>
          <a:p>
            <a:pPr>
              <a:defRPr sz="1275"/>
            </a:pPr>
            <a:r>
              <a:t>• Pour la criée de Noirmoutier, l’instabilité des prix pour le mois de septembre 2026 est un peu plus importante que celle observée en septembre de 2023 à 2025, ce qui signifie que le risque prix des producteurs a légèrement augmenté. Parallèlement, l’instabilité des volumes est moins important, ce qui signifie que le risque d’approvisionnement des acheteurs a diminué.</a:t>
            </a:r>
          </a:p>
        </p:txBody>
      </p:sp>
      <p:sp>
        <p:nvSpPr>
          <p:cNvPr id="11" name="TextBox 10"/>
          <p:cNvSpPr txBox="1"/>
          <p:nvPr/>
        </p:nvSpPr>
        <p:spPr>
          <a:xfrm>
            <a:off x="259200" y="6840000"/>
            <a:ext cx="6397200" cy="756000"/>
          </a:xfrm>
          <a:prstGeom prst="rect">
            <a:avLst/>
          </a:prstGeom>
          <a:noFill/>
        </p:spPr>
        <p:txBody>
          <a:bodyPr wrap="square">
            <a:spAutoFit/>
          </a:bodyPr>
          <a:lstStyle/>
          <a:p>
            <a:pPr>
              <a:defRPr sz="1275"/>
            </a:pPr>
            <a:r>
              <a:t>• Pour la criée de Noirmoutier, en septembre 2026 comparé aux mois de septembre de 2023 à 2025, le nombre d’acheteurs est similaire, le nombre de transactions est similaire. De plus, la concurrence est inchangé, ce qui signifie que le pouvoir de marché des gros acheteurs est inchangée.</a:t>
            </a:r>
          </a:p>
        </p:txBody>
      </p:sp>
    </p:spTree>
    <p:extLst>
      <p:ext uri="{BB962C8B-B14F-4D97-AF65-F5344CB8AC3E}">
        <p14:creationId xmlns:p14="http://schemas.microsoft.com/office/powerpoint/2010/main" val="1853286938"/>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ZoneTexte 1">
            <a:extLst>
              <a:ext uri="{FF2B5EF4-FFF2-40B4-BE49-F238E27FC236}">
                <a16:creationId xmlns:a16="http://schemas.microsoft.com/office/drawing/2014/main" id="{328A6EF7-A32F-412A-AA0F-5963EABDAC14}"/>
              </a:ext>
            </a:extLst>
          </p:cNvPr>
          <p:cNvSpPr txBox="1"/>
          <p:nvPr/>
        </p:nvSpPr>
        <p:spPr>
          <a:xfrm>
            <a:off x="0" y="0"/>
            <a:ext cx="6858000" cy="400110"/>
          </a:xfrm>
          <a:prstGeom prst="rect">
            <a:avLst/>
          </a:prstGeom>
          <a:solidFill>
            <a:schemeClr val="accent1">
              <a:lumMod val="20000"/>
              <a:lumOff val="80000"/>
            </a:schemeClr>
          </a:solidFill>
        </p:spPr>
        <p:txBody>
          <a:bodyPr wrap="square" rtlCol="0">
            <a:spAutoFit/>
          </a:bodyPr>
          <a:lstStyle/>
          <a:p>
            <a:pPr algn="ctr"/>
            <a:endParaRPr lang="fr-FR" sz="2000" b="1" dirty="0"/>
          </a:p>
        </p:txBody>
      </p:sp>
      <p:sp>
        <p:nvSpPr>
          <p:cNvPr id="4" name="Rectangle 3">
            <a:extLst>
              <a:ext uri="{FF2B5EF4-FFF2-40B4-BE49-F238E27FC236}">
                <a16:creationId xmlns:a16="http://schemas.microsoft.com/office/drawing/2014/main" id="{D751498F-43FE-4C29-A5CC-F51EA7358E31}"/>
              </a:ext>
            </a:extLst>
          </p:cNvPr>
          <p:cNvSpPr/>
          <p:nvPr/>
        </p:nvSpPr>
        <p:spPr>
          <a:xfrm>
            <a:off x="201302" y="2138600"/>
            <a:ext cx="6455391" cy="2959756"/>
          </a:xfrm>
          <a:prstGeom prst="rect">
            <a:avLst/>
          </a:prstGeom>
          <a:solidFill>
            <a:schemeClr val="bg1">
              <a:lumMod val="95000"/>
            </a:schemeClr>
          </a:solidFill>
          <a:ln>
            <a:solidFill>
              <a:schemeClr val="bg2">
                <a:lumMod val="9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5" name="Rectangle 4">
            <a:extLst>
              <a:ext uri="{FF2B5EF4-FFF2-40B4-BE49-F238E27FC236}">
                <a16:creationId xmlns:a16="http://schemas.microsoft.com/office/drawing/2014/main" id="{D94D7BFD-1B8B-477E-9612-3385967ADFC8}"/>
              </a:ext>
            </a:extLst>
          </p:cNvPr>
          <p:cNvSpPr/>
          <p:nvPr/>
        </p:nvSpPr>
        <p:spPr>
          <a:xfrm>
            <a:off x="180000" y="6816932"/>
            <a:ext cx="6455391" cy="2514067"/>
          </a:xfrm>
          <a:prstGeom prst="rect">
            <a:avLst/>
          </a:prstGeom>
          <a:solidFill>
            <a:schemeClr val="bg1">
              <a:lumMod val="95000"/>
            </a:schemeClr>
          </a:solidFill>
          <a:ln>
            <a:solidFill>
              <a:schemeClr val="bg2">
                <a:lumMod val="9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pic>
        <p:nvPicPr>
          <p:cNvPr id="6" name="Picture 5" descr="Etat_du_marche_NO_Espèce.png"/>
          <p:cNvPicPr>
            <a:picLocks noChangeAspect="1"/>
          </p:cNvPicPr>
          <p:nvPr/>
        </p:nvPicPr>
        <p:blipFill>
          <a:blip r:embed="rId2"/>
          <a:stretch>
            <a:fillRect/>
          </a:stretch>
        </p:blipFill>
        <p:spPr>
          <a:xfrm>
            <a:off x="1144800" y="475200"/>
            <a:ext cx="4572000" cy="1620000"/>
          </a:xfrm>
          <a:prstGeom prst="rect">
            <a:avLst/>
          </a:prstGeom>
        </p:spPr>
      </p:pic>
      <p:pic>
        <p:nvPicPr>
          <p:cNvPr id="7" name="Picture 6" descr="Caractéristiques_intensité_NO_Espèce.png"/>
          <p:cNvPicPr>
            <a:picLocks noChangeAspect="1"/>
          </p:cNvPicPr>
          <p:nvPr/>
        </p:nvPicPr>
        <p:blipFill>
          <a:blip r:embed="rId3"/>
          <a:stretch>
            <a:fillRect/>
          </a:stretch>
        </p:blipFill>
        <p:spPr>
          <a:xfrm>
            <a:off x="86400" y="5162400"/>
            <a:ext cx="6688799" cy="1620000"/>
          </a:xfrm>
          <a:prstGeom prst="rect">
            <a:avLst/>
          </a:prstGeom>
        </p:spPr>
      </p:pic>
      <p:sp>
        <p:nvSpPr>
          <p:cNvPr id="8" name="TextBox 7"/>
          <p:cNvSpPr txBox="1"/>
          <p:nvPr/>
        </p:nvSpPr>
        <p:spPr>
          <a:xfrm>
            <a:off x="0" y="-288000"/>
            <a:ext cx="6858000" cy="720000"/>
          </a:xfrm>
          <a:prstGeom prst="rect">
            <a:avLst/>
          </a:prstGeom>
          <a:noFill/>
        </p:spPr>
        <p:txBody>
          <a:bodyPr wrap="none">
            <a:spAutoFit/>
          </a:bodyPr>
          <a:lstStyle/>
          <a:p>
            <a:endParaRPr/>
          </a:p>
          <a:p>
            <a:pPr algn="ctr">
              <a:defRPr sz="2267"/>
            </a:pPr>
            <a:r>
              <a:t>Noirmoutier</a:t>
            </a:r>
          </a:p>
        </p:txBody>
      </p:sp>
      <p:sp>
        <p:nvSpPr>
          <p:cNvPr id="9" name="TextBox 8"/>
          <p:cNvSpPr txBox="1"/>
          <p:nvPr/>
        </p:nvSpPr>
        <p:spPr>
          <a:xfrm>
            <a:off x="180000" y="9403200"/>
            <a:ext cx="4647600" cy="1368000"/>
          </a:xfrm>
          <a:prstGeom prst="rect">
            <a:avLst/>
          </a:prstGeom>
          <a:noFill/>
        </p:spPr>
        <p:txBody>
          <a:bodyPr wrap="square">
            <a:spAutoFit/>
          </a:bodyPr>
          <a:lstStyle/>
          <a:p>
            <a:pPr>
              <a:defRPr sz="850"/>
            </a:pPr>
            <a:r>
              <a:t>Note : « = » : variation entre ‒5 et +5% ; « ‒ » variation entre ‒5 et ‒15% ; « + » variation entre 5 et 15% ; « ‒ ‒ » variation entre ‒15 et ‒25%; « + + » variation entre 15 et 25% ; « ‒ ‒ ‒ » variation inférieure à 25% ;« + + + » variation supérieure à 25%.</a:t>
            </a:r>
          </a:p>
        </p:txBody>
      </p:sp>
      <p:sp>
        <p:nvSpPr>
          <p:cNvPr id="10" name="TextBox 9"/>
          <p:cNvSpPr txBox="1"/>
          <p:nvPr/>
        </p:nvSpPr>
        <p:spPr>
          <a:xfrm>
            <a:off x="259200" y="2214000"/>
            <a:ext cx="6397200" cy="756000"/>
          </a:xfrm>
          <a:prstGeom prst="rect">
            <a:avLst/>
          </a:prstGeom>
          <a:noFill/>
        </p:spPr>
        <p:txBody>
          <a:bodyPr wrap="square">
            <a:spAutoFit/>
          </a:bodyPr>
          <a:lstStyle/>
          <a:p>
            <a:pPr>
              <a:defRPr sz="1275"/>
            </a:pPr>
            <a:r>
              <a:t>• Pour le bar de la criée de Noirmoutier, l’instabilité des prix pour le mois de septembre 2026 est beaucoup moins importante que celle observée en septembre de 2023 à 2025, ce qui signifie que le risque prix des producteurs a fortement diminué. Parallèlement, l’instabilité des volumes est un peu moins important, ce qui signifie que le risque d’approvisionnement des acheteurs a légèrement diminué.</a:t>
            </a:r>
          </a:p>
        </p:txBody>
      </p:sp>
      <p:sp>
        <p:nvSpPr>
          <p:cNvPr id="11" name="TextBox 10"/>
          <p:cNvSpPr txBox="1"/>
          <p:nvPr/>
        </p:nvSpPr>
        <p:spPr>
          <a:xfrm>
            <a:off x="259200" y="6775200"/>
            <a:ext cx="6397200" cy="756000"/>
          </a:xfrm>
          <a:prstGeom prst="rect">
            <a:avLst/>
          </a:prstGeom>
          <a:noFill/>
        </p:spPr>
        <p:txBody>
          <a:bodyPr wrap="square">
            <a:spAutoFit/>
          </a:bodyPr>
          <a:lstStyle/>
          <a:p>
            <a:pPr>
              <a:defRPr sz="1275"/>
            </a:pPr>
            <a:r>
              <a:t>• Pour le bar de la criée de Noirmoutier, en septembre 2026 comparé aux mois de septembre de 2023 à 2025, le nombre d’acheteurs est similaire, le nombre de transactions est moins important. De plus, la concurrence a augmenté, ce qui signifie que le pouvoir de marché des gros acheteurs a diminué.</a:t>
            </a:r>
          </a:p>
        </p:txBody>
      </p:sp>
      <p:sp>
        <p:nvSpPr>
          <p:cNvPr id="12" name="TextBox 11"/>
          <p:cNvSpPr txBox="1"/>
          <p:nvPr/>
        </p:nvSpPr>
        <p:spPr>
          <a:xfrm>
            <a:off x="259200" y="3171600"/>
            <a:ext cx="6397200" cy="756000"/>
          </a:xfrm>
          <a:prstGeom prst="rect">
            <a:avLst/>
          </a:prstGeom>
          <a:noFill/>
        </p:spPr>
        <p:txBody>
          <a:bodyPr wrap="square">
            <a:spAutoFit/>
          </a:bodyPr>
          <a:lstStyle/>
          <a:p>
            <a:pPr>
              <a:defRPr sz="1275"/>
            </a:pPr>
            <a:r>
              <a:t>• Pour la sole de la criée de Noirmoutier, l’instabilité des prix pour le mois de septembre 2026 est similaire que celle observée en septembre de 2023 à 2025, ce qui signifie que le risque prix des producteurs est inchangé. Parallèlement, l’instabilité des volumes est un peu moins important, ce qui signifie que le risque d’approvisionnement des acheteurs a légèrement diminué.</a:t>
            </a:r>
          </a:p>
        </p:txBody>
      </p:sp>
      <p:sp>
        <p:nvSpPr>
          <p:cNvPr id="13" name="TextBox 12"/>
          <p:cNvSpPr txBox="1"/>
          <p:nvPr/>
        </p:nvSpPr>
        <p:spPr>
          <a:xfrm>
            <a:off x="259200" y="7628400"/>
            <a:ext cx="6397200" cy="756000"/>
          </a:xfrm>
          <a:prstGeom prst="rect">
            <a:avLst/>
          </a:prstGeom>
          <a:noFill/>
        </p:spPr>
        <p:txBody>
          <a:bodyPr wrap="square">
            <a:spAutoFit/>
          </a:bodyPr>
          <a:lstStyle/>
          <a:p>
            <a:pPr>
              <a:defRPr sz="1275"/>
            </a:pPr>
            <a:r>
              <a:t>• Pour la sole de la criée de Noirmoutier, en septembre 2026 comparé aux mois de septembre de 2023 à 2025, le nombre d’acheteurs est un peu plus important, le nombre de transactions est beaucoup plus important. De plus, la concurrence a fortement diminué, ce qui signifie que le pouvoir de marché des gros acheteurs a fortement augmenté.</a:t>
            </a:r>
          </a:p>
        </p:txBody>
      </p:sp>
      <p:sp>
        <p:nvSpPr>
          <p:cNvPr id="14" name="TextBox 13"/>
          <p:cNvSpPr txBox="1"/>
          <p:nvPr/>
        </p:nvSpPr>
        <p:spPr>
          <a:xfrm>
            <a:off x="259200" y="4129200"/>
            <a:ext cx="6397200" cy="756000"/>
          </a:xfrm>
          <a:prstGeom prst="rect">
            <a:avLst/>
          </a:prstGeom>
          <a:noFill/>
        </p:spPr>
        <p:txBody>
          <a:bodyPr wrap="square">
            <a:spAutoFit/>
          </a:bodyPr>
          <a:lstStyle/>
          <a:p>
            <a:pPr>
              <a:defRPr sz="1275"/>
            </a:pPr>
            <a:r>
              <a:t>• Pour le maigre commun de la criée de Noirmoutier, l’instabilité des prix pour le mois de septembre 2026 est moins importante que celle observée en septembre de 2023 à 2025, ce qui signifie que le risque prix des producteurs a diminué. Parallèlement, l’instabilité des volumes est beaucoup moins important, ce qui signifie que le risque d’approvisionnement des acheteurs a fortement diminué.</a:t>
            </a:r>
          </a:p>
        </p:txBody>
      </p:sp>
      <p:sp>
        <p:nvSpPr>
          <p:cNvPr id="15" name="TextBox 14"/>
          <p:cNvSpPr txBox="1"/>
          <p:nvPr/>
        </p:nvSpPr>
        <p:spPr>
          <a:xfrm>
            <a:off x="259200" y="8456400"/>
            <a:ext cx="6397200" cy="756000"/>
          </a:xfrm>
          <a:prstGeom prst="rect">
            <a:avLst/>
          </a:prstGeom>
          <a:noFill/>
        </p:spPr>
        <p:txBody>
          <a:bodyPr wrap="square">
            <a:spAutoFit/>
          </a:bodyPr>
          <a:lstStyle/>
          <a:p>
            <a:pPr>
              <a:defRPr sz="1275"/>
            </a:pPr>
            <a:r>
              <a:t>• Pour le maigre commun de la criée de Noirmoutier, en septembre 2026 comparé aux mois de septembre de 2023 à 2025, le nombre d’acheteurs est beaucoup plus important, le nombre de transactions est beaucoup plus important. De plus, la concurrence a fortement augmenté, ce qui signifie que le pouvoir de marché des gros acheteurs a fortement diminué.</a:t>
            </a:r>
          </a:p>
        </p:txBody>
      </p:sp>
    </p:spTree>
    <p:extLst>
      <p:ext uri="{BB962C8B-B14F-4D97-AF65-F5344CB8AC3E}">
        <p14:creationId xmlns:p14="http://schemas.microsoft.com/office/powerpoint/2010/main" val="3511122386"/>
      </p:ext>
    </p:extLst>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ZoneTexte 2">
            <a:extLst>
              <a:ext uri="{FF2B5EF4-FFF2-40B4-BE49-F238E27FC236}">
                <a16:creationId xmlns:a16="http://schemas.microsoft.com/office/drawing/2014/main" id="{BC4710F0-EAEC-4213-96F5-9014FE8FF695}"/>
              </a:ext>
            </a:extLst>
          </p:cNvPr>
          <p:cNvSpPr txBox="1"/>
          <p:nvPr/>
        </p:nvSpPr>
        <p:spPr>
          <a:xfrm>
            <a:off x="0" y="0"/>
            <a:ext cx="6858000" cy="400110"/>
          </a:xfrm>
          <a:prstGeom prst="rect">
            <a:avLst/>
          </a:prstGeom>
          <a:solidFill>
            <a:schemeClr val="accent1">
              <a:lumMod val="20000"/>
              <a:lumOff val="80000"/>
            </a:schemeClr>
          </a:solidFill>
        </p:spPr>
        <p:txBody>
          <a:bodyPr wrap="square" rtlCol="0">
            <a:spAutoFit/>
          </a:bodyPr>
          <a:lstStyle/>
          <a:p>
            <a:pPr algn="ctr"/>
            <a:endParaRPr lang="fr-FR" sz="2000" b="1" dirty="0"/>
          </a:p>
        </p:txBody>
      </p:sp>
      <p:pic>
        <p:nvPicPr>
          <p:cNvPr id="5" name="Image 4">
            <a:extLst>
              <a:ext uri="{FF2B5EF4-FFF2-40B4-BE49-F238E27FC236}">
                <a16:creationId xmlns:a16="http://schemas.microsoft.com/office/drawing/2014/main" id="{FBA57063-CA25-467E-A8CE-234DF099922D}"/>
              </a:ext>
            </a:extLst>
          </p:cNvPr>
          <p:cNvPicPr>
            <a:picLocks noChangeAspect="1"/>
          </p:cNvPicPr>
          <p:nvPr/>
        </p:nvPicPr>
        <p:blipFill>
          <a:blip r:embed="rId2">
            <a:extLst>
              <a:ext uri="{96DAC541-7B7A-43D3-8B79-37D633B846F1}">
                <asvg:svgBlip xmlns:asvg="http://schemas.microsoft.com/office/drawing/2016/SVG/main" r:embed="rId3"/>
              </a:ext>
            </a:extLst>
          </a:blip>
          <a:srcRect/>
          <a:stretch/>
        </p:blipFill>
        <p:spPr>
          <a:xfrm>
            <a:off x="199533" y="8359337"/>
            <a:ext cx="2335636" cy="1170385"/>
          </a:xfrm>
          <a:prstGeom prst="rect">
            <a:avLst/>
          </a:prstGeom>
        </p:spPr>
      </p:pic>
      <p:sp>
        <p:nvSpPr>
          <p:cNvPr id="6" name="Rectangle 5">
            <a:extLst>
              <a:ext uri="{FF2B5EF4-FFF2-40B4-BE49-F238E27FC236}">
                <a16:creationId xmlns:a16="http://schemas.microsoft.com/office/drawing/2014/main" id="{BB9E75FF-75A5-4481-8ED0-4882FAAA56D5}"/>
              </a:ext>
            </a:extLst>
          </p:cNvPr>
          <p:cNvSpPr/>
          <p:nvPr/>
        </p:nvSpPr>
        <p:spPr>
          <a:xfrm>
            <a:off x="194400" y="4118960"/>
            <a:ext cx="2342266" cy="3913283"/>
          </a:xfrm>
          <a:prstGeom prst="rect">
            <a:avLst/>
          </a:prstGeom>
          <a:solidFill>
            <a:schemeClr val="bg1">
              <a:lumMod val="95000"/>
            </a:schemeClr>
          </a:solidFill>
          <a:ln>
            <a:solidFill>
              <a:schemeClr val="bg2">
                <a:lumMod val="9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pic>
        <p:nvPicPr>
          <p:cNvPr id="7" name="Picture 6" descr="Resultat 2026_09_Quiberon.png"/>
          <p:cNvPicPr>
            <a:picLocks noChangeAspect="1"/>
          </p:cNvPicPr>
          <p:nvPr/>
        </p:nvPicPr>
        <p:blipFill>
          <a:blip r:embed="rId4"/>
          <a:srcRect t="12000" r="5000" b="5000"/>
          <a:stretch>
            <a:fillRect/>
          </a:stretch>
        </p:blipFill>
        <p:spPr>
          <a:xfrm>
            <a:off x="295200" y="410399"/>
            <a:ext cx="6271200" cy="3420000"/>
          </a:xfrm>
          <a:prstGeom prst="rect">
            <a:avLst/>
          </a:prstGeom>
        </p:spPr>
      </p:pic>
      <p:pic>
        <p:nvPicPr>
          <p:cNvPr id="8" name="Picture 7" descr="Resultat 2026_09_Quiberon_Indices de ventes en valeur.png"/>
          <p:cNvPicPr>
            <a:picLocks noChangeAspect="1"/>
          </p:cNvPicPr>
          <p:nvPr/>
        </p:nvPicPr>
        <p:blipFill>
          <a:blip r:embed="rId5"/>
          <a:srcRect t="12000" r="5000" b="5000"/>
          <a:stretch>
            <a:fillRect/>
          </a:stretch>
        </p:blipFill>
        <p:spPr>
          <a:xfrm>
            <a:off x="2937600" y="3848400"/>
            <a:ext cx="3873600" cy="1980000"/>
          </a:xfrm>
          <a:prstGeom prst="rect">
            <a:avLst/>
          </a:prstGeom>
        </p:spPr>
      </p:pic>
      <p:pic>
        <p:nvPicPr>
          <p:cNvPr id="9" name="Picture 8" descr="Resultat 2026_09_Quiberon_Indices de prix de vente.png"/>
          <p:cNvPicPr>
            <a:picLocks noChangeAspect="1"/>
          </p:cNvPicPr>
          <p:nvPr/>
        </p:nvPicPr>
        <p:blipFill>
          <a:blip r:embed="rId6"/>
          <a:srcRect t="12000" r="5000" b="5000"/>
          <a:stretch>
            <a:fillRect/>
          </a:stretch>
        </p:blipFill>
        <p:spPr>
          <a:xfrm>
            <a:off x="2937600" y="5846399"/>
            <a:ext cx="3873600" cy="1980000"/>
          </a:xfrm>
          <a:prstGeom prst="rect">
            <a:avLst/>
          </a:prstGeom>
        </p:spPr>
      </p:pic>
      <p:pic>
        <p:nvPicPr>
          <p:cNvPr id="10" name="Picture 9" descr="Resultat 2026_09_Quiberon_Indices de ventes en volume.png"/>
          <p:cNvPicPr>
            <a:picLocks noChangeAspect="1"/>
          </p:cNvPicPr>
          <p:nvPr/>
        </p:nvPicPr>
        <p:blipFill>
          <a:blip r:embed="rId7"/>
          <a:srcRect t="12000" r="5000" b="5000"/>
          <a:stretch>
            <a:fillRect/>
          </a:stretch>
        </p:blipFill>
        <p:spPr>
          <a:xfrm>
            <a:off x="2937600" y="7826399"/>
            <a:ext cx="3873600" cy="1980000"/>
          </a:xfrm>
          <a:prstGeom prst="rect">
            <a:avLst/>
          </a:prstGeom>
        </p:spPr>
      </p:pic>
      <p:sp>
        <p:nvSpPr>
          <p:cNvPr id="11" name="TextBox 10"/>
          <p:cNvSpPr txBox="1"/>
          <p:nvPr/>
        </p:nvSpPr>
        <p:spPr>
          <a:xfrm>
            <a:off x="0" y="-288000"/>
            <a:ext cx="6858000" cy="720000"/>
          </a:xfrm>
          <a:prstGeom prst="rect">
            <a:avLst/>
          </a:prstGeom>
          <a:noFill/>
        </p:spPr>
        <p:txBody>
          <a:bodyPr wrap="none">
            <a:spAutoFit/>
          </a:bodyPr>
          <a:lstStyle/>
          <a:p>
            <a:endParaRPr/>
          </a:p>
          <a:p>
            <a:pPr algn="ctr">
              <a:defRPr sz="2267"/>
            </a:pPr>
            <a:r>
              <a:t>Quiberon</a:t>
            </a:r>
          </a:p>
        </p:txBody>
      </p:sp>
      <p:sp>
        <p:nvSpPr>
          <p:cNvPr id="12" name="TextBox 11"/>
          <p:cNvSpPr txBox="1"/>
          <p:nvPr/>
        </p:nvSpPr>
        <p:spPr>
          <a:xfrm>
            <a:off x="687600" y="8445600"/>
            <a:ext cx="1803600" cy="288000"/>
          </a:xfrm>
          <a:prstGeom prst="rect">
            <a:avLst/>
          </a:prstGeom>
          <a:noFill/>
        </p:spPr>
        <p:txBody>
          <a:bodyPr wrap="none">
            <a:spAutoFit/>
          </a:bodyPr>
          <a:lstStyle/>
          <a:p>
            <a:pPr>
              <a:defRPr sz="850"/>
            </a:pPr>
            <a:r>
              <a:t>Indice de prix de vente</a:t>
            </a:r>
          </a:p>
        </p:txBody>
      </p:sp>
      <p:sp>
        <p:nvSpPr>
          <p:cNvPr id="13" name="TextBox 12"/>
          <p:cNvSpPr txBox="1"/>
          <p:nvPr/>
        </p:nvSpPr>
        <p:spPr>
          <a:xfrm>
            <a:off x="687600" y="8632800"/>
            <a:ext cx="1803600" cy="288000"/>
          </a:xfrm>
          <a:prstGeom prst="rect">
            <a:avLst/>
          </a:prstGeom>
          <a:noFill/>
        </p:spPr>
        <p:txBody>
          <a:bodyPr wrap="none">
            <a:spAutoFit/>
          </a:bodyPr>
          <a:lstStyle/>
          <a:p>
            <a:pPr>
              <a:defRPr sz="850"/>
            </a:pPr>
            <a:r>
              <a:t>Indice de ventes en volume</a:t>
            </a:r>
          </a:p>
        </p:txBody>
      </p:sp>
      <p:sp>
        <p:nvSpPr>
          <p:cNvPr id="14" name="TextBox 13"/>
          <p:cNvSpPr txBox="1"/>
          <p:nvPr/>
        </p:nvSpPr>
        <p:spPr>
          <a:xfrm>
            <a:off x="687600" y="8838000"/>
            <a:ext cx="1803600" cy="288000"/>
          </a:xfrm>
          <a:prstGeom prst="rect">
            <a:avLst/>
          </a:prstGeom>
          <a:noFill/>
        </p:spPr>
        <p:txBody>
          <a:bodyPr wrap="none">
            <a:spAutoFit/>
          </a:bodyPr>
          <a:lstStyle/>
          <a:p>
            <a:pPr>
              <a:defRPr sz="850"/>
            </a:pPr>
            <a:r>
              <a:t>Indice de ventes en valeur</a:t>
            </a:r>
          </a:p>
        </p:txBody>
      </p:sp>
      <p:sp>
        <p:nvSpPr>
          <p:cNvPr id="15" name="TextBox 14"/>
          <p:cNvSpPr txBox="1"/>
          <p:nvPr/>
        </p:nvSpPr>
        <p:spPr>
          <a:xfrm>
            <a:off x="687600" y="9021600"/>
            <a:ext cx="1803600" cy="288000"/>
          </a:xfrm>
          <a:prstGeom prst="rect">
            <a:avLst/>
          </a:prstGeom>
          <a:noFill/>
        </p:spPr>
        <p:txBody>
          <a:bodyPr wrap="none">
            <a:spAutoFit/>
          </a:bodyPr>
          <a:lstStyle/>
          <a:p>
            <a:pPr>
              <a:defRPr sz="850"/>
            </a:pPr>
            <a:r>
              <a:t>Indice national</a:t>
            </a:r>
          </a:p>
        </p:txBody>
      </p:sp>
      <p:sp>
        <p:nvSpPr>
          <p:cNvPr id="16" name="TextBox 15"/>
          <p:cNvSpPr txBox="1"/>
          <p:nvPr/>
        </p:nvSpPr>
        <p:spPr>
          <a:xfrm>
            <a:off x="687600" y="9223200"/>
            <a:ext cx="1803600" cy="288000"/>
          </a:xfrm>
          <a:prstGeom prst="rect">
            <a:avLst/>
          </a:prstGeom>
          <a:noFill/>
        </p:spPr>
        <p:txBody>
          <a:bodyPr wrap="none">
            <a:spAutoFit/>
          </a:bodyPr>
          <a:lstStyle/>
          <a:p>
            <a:pPr>
              <a:defRPr sz="850"/>
            </a:pPr>
            <a:r>
              <a:t>Septembre</a:t>
            </a:r>
          </a:p>
        </p:txBody>
      </p:sp>
      <p:sp>
        <p:nvSpPr>
          <p:cNvPr id="17" name="TextBox 16"/>
          <p:cNvSpPr txBox="1"/>
          <p:nvPr/>
        </p:nvSpPr>
        <p:spPr>
          <a:xfrm>
            <a:off x="194400" y="4179600"/>
            <a:ext cx="2343600" cy="1436400"/>
          </a:xfrm>
          <a:prstGeom prst="rect">
            <a:avLst/>
          </a:prstGeom>
          <a:noFill/>
        </p:spPr>
        <p:txBody>
          <a:bodyPr wrap="square">
            <a:spAutoFit/>
          </a:bodyPr>
          <a:lstStyle/>
          <a:p>
            <a:pPr>
              <a:defRPr sz="1275"/>
            </a:pPr>
            <a:r>
              <a:t>• À la fin du mois de septembre 2026, l'indice de ventes en valeur  de la criée de Quiberon est proche de celui de la période de référence (2023).</a:t>
            </a:r>
          </a:p>
        </p:txBody>
      </p:sp>
      <p:sp>
        <p:nvSpPr>
          <p:cNvPr id="18" name="TextBox 17"/>
          <p:cNvSpPr txBox="1"/>
          <p:nvPr/>
        </p:nvSpPr>
        <p:spPr>
          <a:xfrm>
            <a:off x="194400" y="5619600"/>
            <a:ext cx="2343600" cy="1436400"/>
          </a:xfrm>
          <a:prstGeom prst="rect">
            <a:avLst/>
          </a:prstGeom>
          <a:noFill/>
        </p:spPr>
        <p:txBody>
          <a:bodyPr wrap="square">
            <a:spAutoFit/>
          </a:bodyPr>
          <a:lstStyle/>
          <a:p>
            <a:pPr>
              <a:defRPr sz="1275"/>
            </a:pPr>
            <a:r>
              <a:t>• L'indice de prix de ventes est supérieur à celui de la période de référence mais proche de celui de la moyenne nationale.</a:t>
            </a:r>
          </a:p>
        </p:txBody>
      </p:sp>
      <p:sp>
        <p:nvSpPr>
          <p:cNvPr id="19" name="TextBox 18"/>
          <p:cNvSpPr txBox="1"/>
          <p:nvPr/>
        </p:nvSpPr>
        <p:spPr>
          <a:xfrm>
            <a:off x="194400" y="6840000"/>
            <a:ext cx="2343600" cy="1436400"/>
          </a:xfrm>
          <a:prstGeom prst="rect">
            <a:avLst/>
          </a:prstGeom>
          <a:noFill/>
        </p:spPr>
        <p:txBody>
          <a:bodyPr wrap="square">
            <a:spAutoFit/>
          </a:bodyPr>
          <a:lstStyle/>
          <a:p>
            <a:pPr>
              <a:defRPr sz="1275"/>
            </a:pPr>
            <a:r>
              <a:t>• Pour finir, l'indice de ventes en volume est inférieur à ceux de la période de référence et de la moyenne nationale.</a:t>
            </a:r>
          </a:p>
        </p:txBody>
      </p:sp>
    </p:spTree>
    <p:extLst>
      <p:ext uri="{BB962C8B-B14F-4D97-AF65-F5344CB8AC3E}">
        <p14:creationId xmlns:p14="http://schemas.microsoft.com/office/powerpoint/2010/main" val="4097074440"/>
      </p:ext>
    </p:extLst>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ZoneTexte 1">
            <a:extLst>
              <a:ext uri="{FF2B5EF4-FFF2-40B4-BE49-F238E27FC236}">
                <a16:creationId xmlns:a16="http://schemas.microsoft.com/office/drawing/2014/main" id="{24127FCE-2CBD-4612-A868-47E4A145A57E}"/>
              </a:ext>
            </a:extLst>
          </p:cNvPr>
          <p:cNvSpPr txBox="1"/>
          <p:nvPr/>
        </p:nvSpPr>
        <p:spPr>
          <a:xfrm>
            <a:off x="0" y="0"/>
            <a:ext cx="6858000" cy="400110"/>
          </a:xfrm>
          <a:prstGeom prst="rect">
            <a:avLst/>
          </a:prstGeom>
          <a:solidFill>
            <a:schemeClr val="accent1">
              <a:lumMod val="20000"/>
              <a:lumOff val="80000"/>
            </a:schemeClr>
          </a:solidFill>
        </p:spPr>
        <p:txBody>
          <a:bodyPr wrap="square" rtlCol="0">
            <a:spAutoFit/>
          </a:bodyPr>
          <a:lstStyle/>
          <a:p>
            <a:pPr algn="ctr"/>
            <a:endParaRPr lang="fr-FR" sz="2000" b="1" dirty="0"/>
          </a:p>
        </p:txBody>
      </p:sp>
      <p:sp>
        <p:nvSpPr>
          <p:cNvPr id="4" name="Rectangle 3">
            <a:extLst>
              <a:ext uri="{FF2B5EF4-FFF2-40B4-BE49-F238E27FC236}">
                <a16:creationId xmlns:a16="http://schemas.microsoft.com/office/drawing/2014/main" id="{54409010-3853-4649-84CC-8F500BEE130C}"/>
              </a:ext>
            </a:extLst>
          </p:cNvPr>
          <p:cNvSpPr/>
          <p:nvPr/>
        </p:nvSpPr>
        <p:spPr>
          <a:xfrm>
            <a:off x="201304" y="5944548"/>
            <a:ext cx="6455391" cy="2450152"/>
          </a:xfrm>
          <a:prstGeom prst="rect">
            <a:avLst/>
          </a:prstGeom>
          <a:solidFill>
            <a:schemeClr val="bg1">
              <a:lumMod val="95000"/>
            </a:schemeClr>
          </a:solidFill>
          <a:ln>
            <a:solidFill>
              <a:schemeClr val="bg2">
                <a:lumMod val="9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dirty="0"/>
          </a:p>
        </p:txBody>
      </p:sp>
      <p:sp>
        <p:nvSpPr>
          <p:cNvPr id="5" name="Rectangle 4">
            <a:extLst>
              <a:ext uri="{FF2B5EF4-FFF2-40B4-BE49-F238E27FC236}">
                <a16:creationId xmlns:a16="http://schemas.microsoft.com/office/drawing/2014/main" id="{94D3BCDF-BB7A-4E05-B103-2328827B68A2}"/>
              </a:ext>
            </a:extLst>
          </p:cNvPr>
          <p:cNvSpPr/>
          <p:nvPr/>
        </p:nvSpPr>
        <p:spPr>
          <a:xfrm>
            <a:off x="201304" y="2414014"/>
            <a:ext cx="6455391" cy="1445696"/>
          </a:xfrm>
          <a:prstGeom prst="rect">
            <a:avLst/>
          </a:prstGeom>
          <a:solidFill>
            <a:schemeClr val="bg1">
              <a:lumMod val="95000"/>
            </a:schemeClr>
          </a:solidFill>
          <a:ln>
            <a:solidFill>
              <a:schemeClr val="bg2">
                <a:lumMod val="9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pic>
        <p:nvPicPr>
          <p:cNvPr id="6" name="Picture 5" descr="Etat_du_marche_QB.png"/>
          <p:cNvPicPr>
            <a:picLocks noChangeAspect="1"/>
          </p:cNvPicPr>
          <p:nvPr/>
        </p:nvPicPr>
        <p:blipFill>
          <a:blip r:embed="rId2"/>
          <a:srcRect l="1000" t="20000" r="1000" b="25000"/>
          <a:stretch>
            <a:fillRect/>
          </a:stretch>
        </p:blipFill>
        <p:spPr>
          <a:xfrm>
            <a:off x="1058400" y="698400"/>
            <a:ext cx="4572000" cy="1620000"/>
          </a:xfrm>
          <a:prstGeom prst="rect">
            <a:avLst/>
          </a:prstGeom>
        </p:spPr>
      </p:pic>
      <p:pic>
        <p:nvPicPr>
          <p:cNvPr id="7" name="Picture 6" descr="Caractéristiques_intensité_QB.png"/>
          <p:cNvPicPr>
            <a:picLocks noChangeAspect="1"/>
          </p:cNvPicPr>
          <p:nvPr/>
        </p:nvPicPr>
        <p:blipFill>
          <a:blip r:embed="rId3"/>
          <a:srcRect l="1000" t="20000" r="1000" b="20000"/>
          <a:stretch>
            <a:fillRect/>
          </a:stretch>
        </p:blipFill>
        <p:spPr>
          <a:xfrm>
            <a:off x="86400" y="4323600"/>
            <a:ext cx="6688799" cy="1620000"/>
          </a:xfrm>
          <a:prstGeom prst="rect">
            <a:avLst/>
          </a:prstGeom>
        </p:spPr>
      </p:pic>
      <p:sp>
        <p:nvSpPr>
          <p:cNvPr id="8" name="TextBox 7"/>
          <p:cNvSpPr txBox="1"/>
          <p:nvPr/>
        </p:nvSpPr>
        <p:spPr>
          <a:xfrm>
            <a:off x="0" y="-288000"/>
            <a:ext cx="6858000" cy="720000"/>
          </a:xfrm>
          <a:prstGeom prst="rect">
            <a:avLst/>
          </a:prstGeom>
          <a:noFill/>
        </p:spPr>
        <p:txBody>
          <a:bodyPr wrap="none">
            <a:spAutoFit/>
          </a:bodyPr>
          <a:lstStyle/>
          <a:p>
            <a:endParaRPr/>
          </a:p>
          <a:p>
            <a:pPr algn="ctr">
              <a:defRPr sz="2267"/>
            </a:pPr>
            <a:r>
              <a:t>Quiberon</a:t>
            </a:r>
          </a:p>
        </p:txBody>
      </p:sp>
      <p:sp>
        <p:nvSpPr>
          <p:cNvPr id="9" name="TextBox 8"/>
          <p:cNvSpPr txBox="1"/>
          <p:nvPr/>
        </p:nvSpPr>
        <p:spPr>
          <a:xfrm>
            <a:off x="180000" y="9403200"/>
            <a:ext cx="4647600" cy="1368000"/>
          </a:xfrm>
          <a:prstGeom prst="rect">
            <a:avLst/>
          </a:prstGeom>
          <a:noFill/>
        </p:spPr>
        <p:txBody>
          <a:bodyPr wrap="square">
            <a:spAutoFit/>
          </a:bodyPr>
          <a:lstStyle/>
          <a:p>
            <a:pPr>
              <a:defRPr sz="850"/>
            </a:pPr>
            <a:r>
              <a:t>Note : « = » : variation entre ‒5 et +5% ; « ‒ » variation entre ‒5 et ‒15% ; « + » variation entre 5 et 15% ; « ‒ ‒ » variation entre ‒15 et ‒25%; « + + » variation entre 15 et 25% ; « ‒ ‒ ‒ » variation inférieure à 25% ;« + + + » variation supérieure à 25%.</a:t>
            </a:r>
          </a:p>
        </p:txBody>
      </p:sp>
      <p:sp>
        <p:nvSpPr>
          <p:cNvPr id="10" name="TextBox 9"/>
          <p:cNvSpPr txBox="1"/>
          <p:nvPr/>
        </p:nvSpPr>
        <p:spPr>
          <a:xfrm>
            <a:off x="259200" y="2476800"/>
            <a:ext cx="6397200" cy="756000"/>
          </a:xfrm>
          <a:prstGeom prst="rect">
            <a:avLst/>
          </a:prstGeom>
          <a:noFill/>
        </p:spPr>
        <p:txBody>
          <a:bodyPr wrap="square">
            <a:spAutoFit/>
          </a:bodyPr>
          <a:lstStyle/>
          <a:p>
            <a:pPr>
              <a:defRPr sz="1275"/>
            </a:pPr>
            <a:r>
              <a:t>• Pour la criée de Quiberon, l’instabilité des prix pour le mois de septembre 2026 est plus importante que celle observée en septembre de 2023 à 2025, ce qui signifie que le risque prix des producteurs a augmenté. Parallèlement, l’instabilité des volumes est un peu moins important, ce qui signifie que le risque d’approvisionnement des acheteurs a légèrement diminué.</a:t>
            </a:r>
          </a:p>
        </p:txBody>
      </p:sp>
      <p:sp>
        <p:nvSpPr>
          <p:cNvPr id="11" name="TextBox 10"/>
          <p:cNvSpPr txBox="1"/>
          <p:nvPr/>
        </p:nvSpPr>
        <p:spPr>
          <a:xfrm>
            <a:off x="259200" y="6840000"/>
            <a:ext cx="6397200" cy="756000"/>
          </a:xfrm>
          <a:prstGeom prst="rect">
            <a:avLst/>
          </a:prstGeom>
          <a:noFill/>
        </p:spPr>
        <p:txBody>
          <a:bodyPr wrap="square">
            <a:spAutoFit/>
          </a:bodyPr>
          <a:lstStyle/>
          <a:p>
            <a:pPr>
              <a:defRPr sz="1275"/>
            </a:pPr>
            <a:r>
              <a:t>• Pour la criée de Quiberon, en septembre 2026 comparé aux mois de septembre de 2023 à 2025, le nombre d’acheteurs est un peu moins important, le nombre de transactions est similaire. De plus, la concurrence a diminué, ce qui signifie que le pouvoir de marché des gros acheteurs a augmenté.</a:t>
            </a:r>
          </a:p>
        </p:txBody>
      </p:sp>
    </p:spTree>
    <p:extLst>
      <p:ext uri="{BB962C8B-B14F-4D97-AF65-F5344CB8AC3E}">
        <p14:creationId xmlns:p14="http://schemas.microsoft.com/office/powerpoint/2010/main" val="441559818"/>
      </p:ext>
    </p:extLst>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ZoneTexte 1">
            <a:extLst>
              <a:ext uri="{FF2B5EF4-FFF2-40B4-BE49-F238E27FC236}">
                <a16:creationId xmlns:a16="http://schemas.microsoft.com/office/drawing/2014/main" id="{24127FCE-2CBD-4612-A868-47E4A145A57E}"/>
              </a:ext>
            </a:extLst>
          </p:cNvPr>
          <p:cNvSpPr txBox="1"/>
          <p:nvPr/>
        </p:nvSpPr>
        <p:spPr>
          <a:xfrm>
            <a:off x="0" y="0"/>
            <a:ext cx="6858000" cy="400110"/>
          </a:xfrm>
          <a:prstGeom prst="rect">
            <a:avLst/>
          </a:prstGeom>
          <a:solidFill>
            <a:schemeClr val="accent1">
              <a:lumMod val="20000"/>
              <a:lumOff val="80000"/>
            </a:schemeClr>
          </a:solidFill>
        </p:spPr>
        <p:txBody>
          <a:bodyPr wrap="square" rtlCol="0">
            <a:spAutoFit/>
          </a:bodyPr>
          <a:lstStyle/>
          <a:p>
            <a:pPr algn="ctr"/>
            <a:endParaRPr lang="fr-FR" sz="2000" b="1" dirty="0"/>
          </a:p>
        </p:txBody>
      </p:sp>
      <p:sp>
        <p:nvSpPr>
          <p:cNvPr id="4" name="Rectangle 3">
            <a:extLst>
              <a:ext uri="{FF2B5EF4-FFF2-40B4-BE49-F238E27FC236}">
                <a16:creationId xmlns:a16="http://schemas.microsoft.com/office/drawing/2014/main" id="{991A6789-1C0D-44E1-9859-B354AC8E2E04}"/>
              </a:ext>
            </a:extLst>
          </p:cNvPr>
          <p:cNvSpPr/>
          <p:nvPr/>
        </p:nvSpPr>
        <p:spPr>
          <a:xfrm>
            <a:off x="201302" y="2138600"/>
            <a:ext cx="6455391" cy="2959756"/>
          </a:xfrm>
          <a:prstGeom prst="rect">
            <a:avLst/>
          </a:prstGeom>
          <a:solidFill>
            <a:schemeClr val="bg1">
              <a:lumMod val="95000"/>
            </a:schemeClr>
          </a:solidFill>
          <a:ln>
            <a:solidFill>
              <a:schemeClr val="bg2">
                <a:lumMod val="9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5" name="Rectangle 4">
            <a:extLst>
              <a:ext uri="{FF2B5EF4-FFF2-40B4-BE49-F238E27FC236}">
                <a16:creationId xmlns:a16="http://schemas.microsoft.com/office/drawing/2014/main" id="{4C28A219-B6E4-4F61-A92B-ABC5898145B5}"/>
              </a:ext>
            </a:extLst>
          </p:cNvPr>
          <p:cNvSpPr/>
          <p:nvPr/>
        </p:nvSpPr>
        <p:spPr>
          <a:xfrm>
            <a:off x="180000" y="6816932"/>
            <a:ext cx="6455391" cy="2514067"/>
          </a:xfrm>
          <a:prstGeom prst="rect">
            <a:avLst/>
          </a:prstGeom>
          <a:solidFill>
            <a:schemeClr val="bg1">
              <a:lumMod val="95000"/>
            </a:schemeClr>
          </a:solidFill>
          <a:ln>
            <a:solidFill>
              <a:schemeClr val="bg2">
                <a:lumMod val="9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pic>
        <p:nvPicPr>
          <p:cNvPr id="6" name="Picture 5" descr="Etat_du_marche_QB_Espèce.png"/>
          <p:cNvPicPr>
            <a:picLocks noChangeAspect="1"/>
          </p:cNvPicPr>
          <p:nvPr/>
        </p:nvPicPr>
        <p:blipFill>
          <a:blip r:embed="rId2"/>
          <a:stretch>
            <a:fillRect/>
          </a:stretch>
        </p:blipFill>
        <p:spPr>
          <a:xfrm>
            <a:off x="1144800" y="475200"/>
            <a:ext cx="4572000" cy="1620000"/>
          </a:xfrm>
          <a:prstGeom prst="rect">
            <a:avLst/>
          </a:prstGeom>
        </p:spPr>
      </p:pic>
      <p:pic>
        <p:nvPicPr>
          <p:cNvPr id="7" name="Picture 6" descr="Caractéristiques_intensité_QB_Espèce.png"/>
          <p:cNvPicPr>
            <a:picLocks noChangeAspect="1"/>
          </p:cNvPicPr>
          <p:nvPr/>
        </p:nvPicPr>
        <p:blipFill>
          <a:blip r:embed="rId3"/>
          <a:stretch>
            <a:fillRect/>
          </a:stretch>
        </p:blipFill>
        <p:spPr>
          <a:xfrm>
            <a:off x="86400" y="5162400"/>
            <a:ext cx="6688799" cy="1620000"/>
          </a:xfrm>
          <a:prstGeom prst="rect">
            <a:avLst/>
          </a:prstGeom>
        </p:spPr>
      </p:pic>
      <p:sp>
        <p:nvSpPr>
          <p:cNvPr id="8" name="TextBox 7"/>
          <p:cNvSpPr txBox="1"/>
          <p:nvPr/>
        </p:nvSpPr>
        <p:spPr>
          <a:xfrm>
            <a:off x="0" y="-288000"/>
            <a:ext cx="6858000" cy="720000"/>
          </a:xfrm>
          <a:prstGeom prst="rect">
            <a:avLst/>
          </a:prstGeom>
          <a:noFill/>
        </p:spPr>
        <p:txBody>
          <a:bodyPr wrap="none">
            <a:spAutoFit/>
          </a:bodyPr>
          <a:lstStyle/>
          <a:p>
            <a:endParaRPr/>
          </a:p>
          <a:p>
            <a:pPr algn="ctr">
              <a:defRPr sz="2267"/>
            </a:pPr>
            <a:r>
              <a:t>Quiberon</a:t>
            </a:r>
          </a:p>
        </p:txBody>
      </p:sp>
      <p:sp>
        <p:nvSpPr>
          <p:cNvPr id="9" name="TextBox 8"/>
          <p:cNvSpPr txBox="1"/>
          <p:nvPr/>
        </p:nvSpPr>
        <p:spPr>
          <a:xfrm>
            <a:off x="180000" y="9403200"/>
            <a:ext cx="4647600" cy="1368000"/>
          </a:xfrm>
          <a:prstGeom prst="rect">
            <a:avLst/>
          </a:prstGeom>
          <a:noFill/>
        </p:spPr>
        <p:txBody>
          <a:bodyPr wrap="square">
            <a:spAutoFit/>
          </a:bodyPr>
          <a:lstStyle/>
          <a:p>
            <a:pPr>
              <a:defRPr sz="850"/>
            </a:pPr>
            <a:r>
              <a:t>Note : « = » : variation entre ‒5 et +5% ; « ‒ » variation entre ‒5 et ‒15% ; « + » variation entre 5 et 15% ; « ‒ ‒ » variation entre ‒15 et ‒25%; « + + » variation entre 15 et 25% ; « ‒ ‒ ‒ » variation inférieure à 25% ;« + + + » variation supérieure à 25%.</a:t>
            </a:r>
          </a:p>
        </p:txBody>
      </p:sp>
      <p:sp>
        <p:nvSpPr>
          <p:cNvPr id="10" name="TextBox 9"/>
          <p:cNvSpPr txBox="1"/>
          <p:nvPr/>
        </p:nvSpPr>
        <p:spPr>
          <a:xfrm>
            <a:off x="259200" y="2214000"/>
            <a:ext cx="6397200" cy="756000"/>
          </a:xfrm>
          <a:prstGeom prst="rect">
            <a:avLst/>
          </a:prstGeom>
          <a:noFill/>
        </p:spPr>
        <p:txBody>
          <a:bodyPr wrap="square">
            <a:spAutoFit/>
          </a:bodyPr>
          <a:lstStyle/>
          <a:p>
            <a:pPr>
              <a:defRPr sz="1275"/>
            </a:pPr>
            <a:r>
              <a:t>• Pour la sardine de la criée de Quiberon, l’instabilité des prix pour le mois de septembre 2026 est moins importante que celle observée en septembre de 2023 à 2025, ce qui signifie que le risque prix des producteurs a diminué. Parallèlement, l’instabilité des volumes est beaucoup moins important, ce qui signifie que le risque d’approvisionnement des acheteurs a fortement diminué.</a:t>
            </a:r>
          </a:p>
        </p:txBody>
      </p:sp>
      <p:sp>
        <p:nvSpPr>
          <p:cNvPr id="11" name="TextBox 10"/>
          <p:cNvSpPr txBox="1"/>
          <p:nvPr/>
        </p:nvSpPr>
        <p:spPr>
          <a:xfrm>
            <a:off x="259200" y="6775200"/>
            <a:ext cx="6397200" cy="756000"/>
          </a:xfrm>
          <a:prstGeom prst="rect">
            <a:avLst/>
          </a:prstGeom>
          <a:noFill/>
        </p:spPr>
        <p:txBody>
          <a:bodyPr wrap="square">
            <a:spAutoFit/>
          </a:bodyPr>
          <a:lstStyle/>
          <a:p>
            <a:pPr>
              <a:defRPr sz="1275"/>
            </a:pPr>
            <a:r>
              <a:t>• Pour la sardine de la criée de Quiberon, en septembre 2026 comparé aux mois de septembre de 2023 à 2025, le nombre d’acheteurs est beaucoup moins important, le nombre de transactions est moins important. De plus, la concurrence est inchangé, ce qui signifie que le pouvoir de marché des gros acheteurs est inchangée.</a:t>
            </a:r>
          </a:p>
        </p:txBody>
      </p:sp>
      <p:sp>
        <p:nvSpPr>
          <p:cNvPr id="12" name="TextBox 11"/>
          <p:cNvSpPr txBox="1"/>
          <p:nvPr/>
        </p:nvSpPr>
        <p:spPr>
          <a:xfrm>
            <a:off x="259200" y="3171600"/>
            <a:ext cx="6397200" cy="756000"/>
          </a:xfrm>
          <a:prstGeom prst="rect">
            <a:avLst/>
          </a:prstGeom>
          <a:noFill/>
        </p:spPr>
        <p:txBody>
          <a:bodyPr wrap="square">
            <a:spAutoFit/>
          </a:bodyPr>
          <a:lstStyle/>
          <a:p>
            <a:pPr>
              <a:defRPr sz="1275"/>
            </a:pPr>
            <a:r>
              <a:t>• Pour le bar de la criée de Quiberon, l’instabilité des prix pour le mois de septembre 2026 est moins importante que celle observée en septembre de 2023 à 2025, ce qui signifie que le risque prix des producteurs a diminué. Parallèlement, l’instabilité des volumes est similaire, ce qui signifie que le risque d’approvisionnement des acheteurs est inchangé.</a:t>
            </a:r>
          </a:p>
        </p:txBody>
      </p:sp>
      <p:sp>
        <p:nvSpPr>
          <p:cNvPr id="13" name="TextBox 12"/>
          <p:cNvSpPr txBox="1"/>
          <p:nvPr/>
        </p:nvSpPr>
        <p:spPr>
          <a:xfrm>
            <a:off x="259200" y="7628400"/>
            <a:ext cx="6397200" cy="756000"/>
          </a:xfrm>
          <a:prstGeom prst="rect">
            <a:avLst/>
          </a:prstGeom>
          <a:noFill/>
        </p:spPr>
        <p:txBody>
          <a:bodyPr wrap="square">
            <a:spAutoFit/>
          </a:bodyPr>
          <a:lstStyle/>
          <a:p>
            <a:pPr>
              <a:defRPr sz="1275"/>
            </a:pPr>
            <a:r>
              <a:t>• Pour le bar de la criée de Quiberon, en septembre 2026 comparé aux mois de septembre de 2023 à 2025, le nombre d’acheteurs est moins important, le nombre de transactions est moins important. De plus, la concurrence a fortement diminué, ce qui signifie que le pouvoir de marché des gros acheteurs a fortement augmenté.</a:t>
            </a:r>
          </a:p>
        </p:txBody>
      </p:sp>
      <p:sp>
        <p:nvSpPr>
          <p:cNvPr id="14" name="TextBox 13"/>
          <p:cNvSpPr txBox="1"/>
          <p:nvPr/>
        </p:nvSpPr>
        <p:spPr>
          <a:xfrm>
            <a:off x="259200" y="4129200"/>
            <a:ext cx="6397200" cy="756000"/>
          </a:xfrm>
          <a:prstGeom prst="rect">
            <a:avLst/>
          </a:prstGeom>
          <a:noFill/>
        </p:spPr>
        <p:txBody>
          <a:bodyPr wrap="square">
            <a:spAutoFit/>
          </a:bodyPr>
          <a:lstStyle/>
          <a:p>
            <a:pPr>
              <a:defRPr sz="1275"/>
            </a:pPr>
            <a:r>
              <a:t>• Pour le rouget de roche de la criée de Quiberon, l’instabilité des prix pour le mois de septembre 2026 est moins importante que celle observée en septembre de 2023 à 2025, ce qui signifie que le risque prix des producteurs a diminué. Parallèlement, l’instabilité des volumes est moins important, ce qui signifie que le risque d’approvisionnement des acheteurs a diminué.</a:t>
            </a:r>
          </a:p>
        </p:txBody>
      </p:sp>
      <p:sp>
        <p:nvSpPr>
          <p:cNvPr id="15" name="TextBox 14"/>
          <p:cNvSpPr txBox="1"/>
          <p:nvPr/>
        </p:nvSpPr>
        <p:spPr>
          <a:xfrm>
            <a:off x="259200" y="8456400"/>
            <a:ext cx="6397200" cy="756000"/>
          </a:xfrm>
          <a:prstGeom prst="rect">
            <a:avLst/>
          </a:prstGeom>
          <a:noFill/>
        </p:spPr>
        <p:txBody>
          <a:bodyPr wrap="square">
            <a:spAutoFit/>
          </a:bodyPr>
          <a:lstStyle/>
          <a:p>
            <a:pPr>
              <a:defRPr sz="1275"/>
            </a:pPr>
            <a:r>
              <a:t>• Pour le rouget de roche de la criée de Quiberon, en septembre 2026 comparé aux mois de septembre de 2023 à 2025, le nombre d’acheteurs est beaucoup plus important, le nombre de transactions est beaucoup plus important. De plus, la concurrence a fortement augmenté, ce qui signifie que le pouvoir de marché des gros acheteurs a fortement diminué.</a:t>
            </a:r>
          </a:p>
        </p:txBody>
      </p:sp>
    </p:spTree>
    <p:extLst>
      <p:ext uri="{BB962C8B-B14F-4D97-AF65-F5344CB8AC3E}">
        <p14:creationId xmlns:p14="http://schemas.microsoft.com/office/powerpoint/2010/main" val="4067651377"/>
      </p:ext>
    </p:extLst>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ZoneTexte 2">
            <a:extLst>
              <a:ext uri="{FF2B5EF4-FFF2-40B4-BE49-F238E27FC236}">
                <a16:creationId xmlns:a16="http://schemas.microsoft.com/office/drawing/2014/main" id="{BC4710F0-EAEC-4213-96F5-9014FE8FF695}"/>
              </a:ext>
            </a:extLst>
          </p:cNvPr>
          <p:cNvSpPr txBox="1"/>
          <p:nvPr/>
        </p:nvSpPr>
        <p:spPr>
          <a:xfrm>
            <a:off x="0" y="0"/>
            <a:ext cx="6858000" cy="400110"/>
          </a:xfrm>
          <a:prstGeom prst="rect">
            <a:avLst/>
          </a:prstGeom>
          <a:solidFill>
            <a:schemeClr val="accent1">
              <a:lumMod val="20000"/>
              <a:lumOff val="80000"/>
            </a:schemeClr>
          </a:solidFill>
        </p:spPr>
        <p:txBody>
          <a:bodyPr wrap="square" rtlCol="0">
            <a:spAutoFit/>
          </a:bodyPr>
          <a:lstStyle/>
          <a:p>
            <a:pPr algn="ctr"/>
            <a:endParaRPr lang="fr-FR" sz="2000" b="1" dirty="0"/>
          </a:p>
        </p:txBody>
      </p:sp>
      <p:pic>
        <p:nvPicPr>
          <p:cNvPr id="5" name="Image 4">
            <a:extLst>
              <a:ext uri="{FF2B5EF4-FFF2-40B4-BE49-F238E27FC236}">
                <a16:creationId xmlns:a16="http://schemas.microsoft.com/office/drawing/2014/main" id="{360E9C76-A4DF-412C-B8D3-534D02B4AFCD}"/>
              </a:ext>
            </a:extLst>
          </p:cNvPr>
          <p:cNvPicPr>
            <a:picLocks noChangeAspect="1"/>
          </p:cNvPicPr>
          <p:nvPr/>
        </p:nvPicPr>
        <p:blipFill>
          <a:blip r:embed="rId2">
            <a:extLst>
              <a:ext uri="{96DAC541-7B7A-43D3-8B79-37D633B846F1}">
                <asvg:svgBlip xmlns:asvg="http://schemas.microsoft.com/office/drawing/2016/SVG/main" r:embed="rId3"/>
              </a:ext>
            </a:extLst>
          </a:blip>
          <a:srcRect/>
          <a:stretch/>
        </p:blipFill>
        <p:spPr>
          <a:xfrm>
            <a:off x="199533" y="8359337"/>
            <a:ext cx="2335636" cy="1170385"/>
          </a:xfrm>
          <a:prstGeom prst="rect">
            <a:avLst/>
          </a:prstGeom>
        </p:spPr>
      </p:pic>
      <p:sp>
        <p:nvSpPr>
          <p:cNvPr id="6" name="Rectangle 5">
            <a:extLst>
              <a:ext uri="{FF2B5EF4-FFF2-40B4-BE49-F238E27FC236}">
                <a16:creationId xmlns:a16="http://schemas.microsoft.com/office/drawing/2014/main" id="{39233A5B-56C5-4602-95C8-039CF98740FC}"/>
              </a:ext>
            </a:extLst>
          </p:cNvPr>
          <p:cNvSpPr/>
          <p:nvPr/>
        </p:nvSpPr>
        <p:spPr>
          <a:xfrm>
            <a:off x="194400" y="4118960"/>
            <a:ext cx="2342266" cy="3913283"/>
          </a:xfrm>
          <a:prstGeom prst="rect">
            <a:avLst/>
          </a:prstGeom>
          <a:solidFill>
            <a:schemeClr val="bg1">
              <a:lumMod val="95000"/>
            </a:schemeClr>
          </a:solidFill>
          <a:ln>
            <a:solidFill>
              <a:schemeClr val="bg2">
                <a:lumMod val="9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pic>
        <p:nvPicPr>
          <p:cNvPr id="7" name="Picture 6" descr="Resultat 2026_09_Royan.png"/>
          <p:cNvPicPr>
            <a:picLocks noChangeAspect="1"/>
          </p:cNvPicPr>
          <p:nvPr/>
        </p:nvPicPr>
        <p:blipFill>
          <a:blip r:embed="rId4"/>
          <a:srcRect t="12000" r="5000" b="5000"/>
          <a:stretch>
            <a:fillRect/>
          </a:stretch>
        </p:blipFill>
        <p:spPr>
          <a:xfrm>
            <a:off x="295200" y="410399"/>
            <a:ext cx="6271200" cy="3420000"/>
          </a:xfrm>
          <a:prstGeom prst="rect">
            <a:avLst/>
          </a:prstGeom>
        </p:spPr>
      </p:pic>
      <p:pic>
        <p:nvPicPr>
          <p:cNvPr id="8" name="Picture 7" descr="Resultat 2026_09_Royan_Indices de ventes en valeur.png"/>
          <p:cNvPicPr>
            <a:picLocks noChangeAspect="1"/>
          </p:cNvPicPr>
          <p:nvPr/>
        </p:nvPicPr>
        <p:blipFill>
          <a:blip r:embed="rId5"/>
          <a:srcRect t="12000" r="5000" b="5000"/>
          <a:stretch>
            <a:fillRect/>
          </a:stretch>
        </p:blipFill>
        <p:spPr>
          <a:xfrm>
            <a:off x="2937600" y="3848400"/>
            <a:ext cx="3873600" cy="1980000"/>
          </a:xfrm>
          <a:prstGeom prst="rect">
            <a:avLst/>
          </a:prstGeom>
        </p:spPr>
      </p:pic>
      <p:pic>
        <p:nvPicPr>
          <p:cNvPr id="9" name="Picture 8" descr="Resultat 2026_09_Royan_Indices de prix de vente.png"/>
          <p:cNvPicPr>
            <a:picLocks noChangeAspect="1"/>
          </p:cNvPicPr>
          <p:nvPr/>
        </p:nvPicPr>
        <p:blipFill>
          <a:blip r:embed="rId6"/>
          <a:srcRect t="12000" r="5000" b="5000"/>
          <a:stretch>
            <a:fillRect/>
          </a:stretch>
        </p:blipFill>
        <p:spPr>
          <a:xfrm>
            <a:off x="2937600" y="5846399"/>
            <a:ext cx="3873600" cy="1980000"/>
          </a:xfrm>
          <a:prstGeom prst="rect">
            <a:avLst/>
          </a:prstGeom>
        </p:spPr>
      </p:pic>
      <p:pic>
        <p:nvPicPr>
          <p:cNvPr id="10" name="Picture 9" descr="Resultat 2026_09_Royan_Indices de ventes en volume.png"/>
          <p:cNvPicPr>
            <a:picLocks noChangeAspect="1"/>
          </p:cNvPicPr>
          <p:nvPr/>
        </p:nvPicPr>
        <p:blipFill>
          <a:blip r:embed="rId7"/>
          <a:srcRect t="12000" r="5000" b="5000"/>
          <a:stretch>
            <a:fillRect/>
          </a:stretch>
        </p:blipFill>
        <p:spPr>
          <a:xfrm>
            <a:off x="2937600" y="7826399"/>
            <a:ext cx="3873600" cy="1980000"/>
          </a:xfrm>
          <a:prstGeom prst="rect">
            <a:avLst/>
          </a:prstGeom>
        </p:spPr>
      </p:pic>
      <p:sp>
        <p:nvSpPr>
          <p:cNvPr id="11" name="TextBox 10"/>
          <p:cNvSpPr txBox="1"/>
          <p:nvPr/>
        </p:nvSpPr>
        <p:spPr>
          <a:xfrm>
            <a:off x="0" y="-288000"/>
            <a:ext cx="6858000" cy="720000"/>
          </a:xfrm>
          <a:prstGeom prst="rect">
            <a:avLst/>
          </a:prstGeom>
          <a:noFill/>
        </p:spPr>
        <p:txBody>
          <a:bodyPr wrap="none">
            <a:spAutoFit/>
          </a:bodyPr>
          <a:lstStyle/>
          <a:p>
            <a:endParaRPr/>
          </a:p>
          <a:p>
            <a:pPr algn="ctr">
              <a:defRPr sz="2267"/>
            </a:pPr>
            <a:r>
              <a:t>Royan</a:t>
            </a:r>
          </a:p>
        </p:txBody>
      </p:sp>
      <p:sp>
        <p:nvSpPr>
          <p:cNvPr id="12" name="TextBox 11"/>
          <p:cNvSpPr txBox="1"/>
          <p:nvPr/>
        </p:nvSpPr>
        <p:spPr>
          <a:xfrm>
            <a:off x="687600" y="8445600"/>
            <a:ext cx="1803600" cy="288000"/>
          </a:xfrm>
          <a:prstGeom prst="rect">
            <a:avLst/>
          </a:prstGeom>
          <a:noFill/>
        </p:spPr>
        <p:txBody>
          <a:bodyPr wrap="none">
            <a:spAutoFit/>
          </a:bodyPr>
          <a:lstStyle/>
          <a:p>
            <a:pPr>
              <a:defRPr sz="850"/>
            </a:pPr>
            <a:r>
              <a:t>Indice de prix de vente</a:t>
            </a:r>
          </a:p>
        </p:txBody>
      </p:sp>
      <p:sp>
        <p:nvSpPr>
          <p:cNvPr id="13" name="TextBox 12"/>
          <p:cNvSpPr txBox="1"/>
          <p:nvPr/>
        </p:nvSpPr>
        <p:spPr>
          <a:xfrm>
            <a:off x="687600" y="8632800"/>
            <a:ext cx="1803600" cy="288000"/>
          </a:xfrm>
          <a:prstGeom prst="rect">
            <a:avLst/>
          </a:prstGeom>
          <a:noFill/>
        </p:spPr>
        <p:txBody>
          <a:bodyPr wrap="none">
            <a:spAutoFit/>
          </a:bodyPr>
          <a:lstStyle/>
          <a:p>
            <a:pPr>
              <a:defRPr sz="850"/>
            </a:pPr>
            <a:r>
              <a:t>Indice de ventes en volume</a:t>
            </a:r>
          </a:p>
        </p:txBody>
      </p:sp>
      <p:sp>
        <p:nvSpPr>
          <p:cNvPr id="14" name="TextBox 13"/>
          <p:cNvSpPr txBox="1"/>
          <p:nvPr/>
        </p:nvSpPr>
        <p:spPr>
          <a:xfrm>
            <a:off x="687600" y="8838000"/>
            <a:ext cx="1803600" cy="288000"/>
          </a:xfrm>
          <a:prstGeom prst="rect">
            <a:avLst/>
          </a:prstGeom>
          <a:noFill/>
        </p:spPr>
        <p:txBody>
          <a:bodyPr wrap="none">
            <a:spAutoFit/>
          </a:bodyPr>
          <a:lstStyle/>
          <a:p>
            <a:pPr>
              <a:defRPr sz="850"/>
            </a:pPr>
            <a:r>
              <a:t>Indice de ventes en valeur</a:t>
            </a:r>
          </a:p>
        </p:txBody>
      </p:sp>
      <p:sp>
        <p:nvSpPr>
          <p:cNvPr id="15" name="TextBox 14"/>
          <p:cNvSpPr txBox="1"/>
          <p:nvPr/>
        </p:nvSpPr>
        <p:spPr>
          <a:xfrm>
            <a:off x="687600" y="9021600"/>
            <a:ext cx="1803600" cy="288000"/>
          </a:xfrm>
          <a:prstGeom prst="rect">
            <a:avLst/>
          </a:prstGeom>
          <a:noFill/>
        </p:spPr>
        <p:txBody>
          <a:bodyPr wrap="none">
            <a:spAutoFit/>
          </a:bodyPr>
          <a:lstStyle/>
          <a:p>
            <a:pPr>
              <a:defRPr sz="850"/>
            </a:pPr>
            <a:r>
              <a:t>Indice national</a:t>
            </a:r>
          </a:p>
        </p:txBody>
      </p:sp>
      <p:sp>
        <p:nvSpPr>
          <p:cNvPr id="16" name="TextBox 15"/>
          <p:cNvSpPr txBox="1"/>
          <p:nvPr/>
        </p:nvSpPr>
        <p:spPr>
          <a:xfrm>
            <a:off x="687600" y="9223200"/>
            <a:ext cx="1803600" cy="288000"/>
          </a:xfrm>
          <a:prstGeom prst="rect">
            <a:avLst/>
          </a:prstGeom>
          <a:noFill/>
        </p:spPr>
        <p:txBody>
          <a:bodyPr wrap="none">
            <a:spAutoFit/>
          </a:bodyPr>
          <a:lstStyle/>
          <a:p>
            <a:pPr>
              <a:defRPr sz="850"/>
            </a:pPr>
            <a:r>
              <a:t>Septembre</a:t>
            </a:r>
          </a:p>
        </p:txBody>
      </p:sp>
      <p:sp>
        <p:nvSpPr>
          <p:cNvPr id="17" name="TextBox 16"/>
          <p:cNvSpPr txBox="1"/>
          <p:nvPr/>
        </p:nvSpPr>
        <p:spPr>
          <a:xfrm>
            <a:off x="194400" y="4179600"/>
            <a:ext cx="2343600" cy="1436400"/>
          </a:xfrm>
          <a:prstGeom prst="rect">
            <a:avLst/>
          </a:prstGeom>
          <a:noFill/>
        </p:spPr>
        <p:txBody>
          <a:bodyPr wrap="square">
            <a:spAutoFit/>
          </a:bodyPr>
          <a:lstStyle/>
          <a:p>
            <a:pPr>
              <a:defRPr sz="1275"/>
            </a:pPr>
            <a:r>
              <a:t>• À la fin du mois de septembre 2026, l'indice de ventes en valeur  de la criée de Royan est inférieur à celui de la période de référence (2023).</a:t>
            </a:r>
          </a:p>
        </p:txBody>
      </p:sp>
      <p:sp>
        <p:nvSpPr>
          <p:cNvPr id="18" name="TextBox 17"/>
          <p:cNvSpPr txBox="1"/>
          <p:nvPr/>
        </p:nvSpPr>
        <p:spPr>
          <a:xfrm>
            <a:off x="194400" y="5619600"/>
            <a:ext cx="2343600" cy="1436400"/>
          </a:xfrm>
          <a:prstGeom prst="rect">
            <a:avLst/>
          </a:prstGeom>
          <a:noFill/>
        </p:spPr>
        <p:txBody>
          <a:bodyPr wrap="square">
            <a:spAutoFit/>
          </a:bodyPr>
          <a:lstStyle/>
          <a:p>
            <a:pPr>
              <a:defRPr sz="1275"/>
            </a:pPr>
            <a:r>
              <a:t>• L'indice de prix de ventes est inférieur à ceux de la période de référence et de la moyenne nationale.</a:t>
            </a:r>
          </a:p>
        </p:txBody>
      </p:sp>
      <p:sp>
        <p:nvSpPr>
          <p:cNvPr id="19" name="TextBox 18"/>
          <p:cNvSpPr txBox="1"/>
          <p:nvPr/>
        </p:nvSpPr>
        <p:spPr>
          <a:xfrm>
            <a:off x="194400" y="6840000"/>
            <a:ext cx="2343600" cy="1436400"/>
          </a:xfrm>
          <a:prstGeom prst="rect">
            <a:avLst/>
          </a:prstGeom>
          <a:noFill/>
        </p:spPr>
        <p:txBody>
          <a:bodyPr wrap="square">
            <a:spAutoFit/>
          </a:bodyPr>
          <a:lstStyle/>
          <a:p>
            <a:pPr>
              <a:defRPr sz="1275"/>
            </a:pPr>
            <a:r>
              <a:t>• Pour finir, l'indice de ventes en volume est inférieur à ceux de la période de référence et de la moyenne nationale.</a:t>
            </a:r>
          </a:p>
        </p:txBody>
      </p:sp>
    </p:spTree>
    <p:extLst>
      <p:ext uri="{BB962C8B-B14F-4D97-AF65-F5344CB8AC3E}">
        <p14:creationId xmlns:p14="http://schemas.microsoft.com/office/powerpoint/2010/main" val="352363458"/>
      </p:ext>
    </p:extLst>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ZoneTexte 1">
            <a:extLst>
              <a:ext uri="{FF2B5EF4-FFF2-40B4-BE49-F238E27FC236}">
                <a16:creationId xmlns:a16="http://schemas.microsoft.com/office/drawing/2014/main" id="{9DD7FDF8-FC14-4A97-87C9-394D30867700}"/>
              </a:ext>
            </a:extLst>
          </p:cNvPr>
          <p:cNvSpPr txBox="1"/>
          <p:nvPr/>
        </p:nvSpPr>
        <p:spPr>
          <a:xfrm>
            <a:off x="0" y="0"/>
            <a:ext cx="6858000" cy="400110"/>
          </a:xfrm>
          <a:prstGeom prst="rect">
            <a:avLst/>
          </a:prstGeom>
          <a:solidFill>
            <a:schemeClr val="accent1">
              <a:lumMod val="20000"/>
              <a:lumOff val="80000"/>
            </a:schemeClr>
          </a:solidFill>
        </p:spPr>
        <p:txBody>
          <a:bodyPr wrap="square" rtlCol="0">
            <a:spAutoFit/>
          </a:bodyPr>
          <a:lstStyle/>
          <a:p>
            <a:pPr algn="ctr"/>
            <a:endParaRPr lang="fr-FR" sz="2000" b="1" dirty="0"/>
          </a:p>
        </p:txBody>
      </p:sp>
      <p:sp>
        <p:nvSpPr>
          <p:cNvPr id="4" name="Rectangle 3">
            <a:extLst>
              <a:ext uri="{FF2B5EF4-FFF2-40B4-BE49-F238E27FC236}">
                <a16:creationId xmlns:a16="http://schemas.microsoft.com/office/drawing/2014/main" id="{A4786720-8EFA-47B3-8F96-6629EA2FBBB6}"/>
              </a:ext>
            </a:extLst>
          </p:cNvPr>
          <p:cNvSpPr/>
          <p:nvPr/>
        </p:nvSpPr>
        <p:spPr>
          <a:xfrm>
            <a:off x="201304" y="5944548"/>
            <a:ext cx="6455391" cy="2450152"/>
          </a:xfrm>
          <a:prstGeom prst="rect">
            <a:avLst/>
          </a:prstGeom>
          <a:solidFill>
            <a:schemeClr val="bg1">
              <a:lumMod val="95000"/>
            </a:schemeClr>
          </a:solidFill>
          <a:ln>
            <a:solidFill>
              <a:schemeClr val="bg2">
                <a:lumMod val="9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dirty="0"/>
          </a:p>
        </p:txBody>
      </p:sp>
      <p:sp>
        <p:nvSpPr>
          <p:cNvPr id="5" name="Rectangle 4">
            <a:extLst>
              <a:ext uri="{FF2B5EF4-FFF2-40B4-BE49-F238E27FC236}">
                <a16:creationId xmlns:a16="http://schemas.microsoft.com/office/drawing/2014/main" id="{48109D40-0BC6-4A5C-A5B8-05E33E26E888}"/>
              </a:ext>
            </a:extLst>
          </p:cNvPr>
          <p:cNvSpPr/>
          <p:nvPr/>
        </p:nvSpPr>
        <p:spPr>
          <a:xfrm>
            <a:off x="201304" y="2414014"/>
            <a:ext cx="6455391" cy="1445696"/>
          </a:xfrm>
          <a:prstGeom prst="rect">
            <a:avLst/>
          </a:prstGeom>
          <a:solidFill>
            <a:schemeClr val="bg1">
              <a:lumMod val="95000"/>
            </a:schemeClr>
          </a:solidFill>
          <a:ln>
            <a:solidFill>
              <a:schemeClr val="bg2">
                <a:lumMod val="9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pic>
        <p:nvPicPr>
          <p:cNvPr id="6" name="Picture 5" descr="Etat_du_marche_RY.png"/>
          <p:cNvPicPr>
            <a:picLocks noChangeAspect="1"/>
          </p:cNvPicPr>
          <p:nvPr/>
        </p:nvPicPr>
        <p:blipFill>
          <a:blip r:embed="rId2"/>
          <a:srcRect l="1000" t="20000" r="1000" b="25000"/>
          <a:stretch>
            <a:fillRect/>
          </a:stretch>
        </p:blipFill>
        <p:spPr>
          <a:xfrm>
            <a:off x="1058400" y="698400"/>
            <a:ext cx="4572000" cy="1620000"/>
          </a:xfrm>
          <a:prstGeom prst="rect">
            <a:avLst/>
          </a:prstGeom>
        </p:spPr>
      </p:pic>
      <p:pic>
        <p:nvPicPr>
          <p:cNvPr id="7" name="Picture 6" descr="Caractéristiques_intensité_RY.png"/>
          <p:cNvPicPr>
            <a:picLocks noChangeAspect="1"/>
          </p:cNvPicPr>
          <p:nvPr/>
        </p:nvPicPr>
        <p:blipFill>
          <a:blip r:embed="rId3"/>
          <a:srcRect l="1000" t="20000" r="1000" b="20000"/>
          <a:stretch>
            <a:fillRect/>
          </a:stretch>
        </p:blipFill>
        <p:spPr>
          <a:xfrm>
            <a:off x="86400" y="4323600"/>
            <a:ext cx="6688799" cy="1620000"/>
          </a:xfrm>
          <a:prstGeom prst="rect">
            <a:avLst/>
          </a:prstGeom>
        </p:spPr>
      </p:pic>
      <p:sp>
        <p:nvSpPr>
          <p:cNvPr id="8" name="TextBox 7"/>
          <p:cNvSpPr txBox="1"/>
          <p:nvPr/>
        </p:nvSpPr>
        <p:spPr>
          <a:xfrm>
            <a:off x="0" y="-288000"/>
            <a:ext cx="6858000" cy="720000"/>
          </a:xfrm>
          <a:prstGeom prst="rect">
            <a:avLst/>
          </a:prstGeom>
          <a:noFill/>
        </p:spPr>
        <p:txBody>
          <a:bodyPr wrap="none">
            <a:spAutoFit/>
          </a:bodyPr>
          <a:lstStyle/>
          <a:p>
            <a:endParaRPr/>
          </a:p>
          <a:p>
            <a:pPr algn="ctr">
              <a:defRPr sz="2267"/>
            </a:pPr>
            <a:r>
              <a:t>Royan</a:t>
            </a:r>
          </a:p>
        </p:txBody>
      </p:sp>
      <p:sp>
        <p:nvSpPr>
          <p:cNvPr id="9" name="TextBox 8"/>
          <p:cNvSpPr txBox="1"/>
          <p:nvPr/>
        </p:nvSpPr>
        <p:spPr>
          <a:xfrm>
            <a:off x="180000" y="9403200"/>
            <a:ext cx="4647600" cy="1368000"/>
          </a:xfrm>
          <a:prstGeom prst="rect">
            <a:avLst/>
          </a:prstGeom>
          <a:noFill/>
        </p:spPr>
        <p:txBody>
          <a:bodyPr wrap="square">
            <a:spAutoFit/>
          </a:bodyPr>
          <a:lstStyle/>
          <a:p>
            <a:pPr>
              <a:defRPr sz="850"/>
            </a:pPr>
            <a:r>
              <a:t>Note : « = » : variation entre ‒5 et +5% ; « ‒ » variation entre ‒5 et ‒15% ; « + » variation entre 5 et 15% ; « ‒ ‒ » variation entre ‒15 et ‒25%; « + + » variation entre 15 et 25% ; « ‒ ‒ ‒ » variation inférieure à 25% ;« + + + » variation supérieure à 25%.</a:t>
            </a:r>
          </a:p>
        </p:txBody>
      </p:sp>
      <p:sp>
        <p:nvSpPr>
          <p:cNvPr id="10" name="TextBox 9"/>
          <p:cNvSpPr txBox="1"/>
          <p:nvPr/>
        </p:nvSpPr>
        <p:spPr>
          <a:xfrm>
            <a:off x="259200" y="2476800"/>
            <a:ext cx="6397200" cy="756000"/>
          </a:xfrm>
          <a:prstGeom prst="rect">
            <a:avLst/>
          </a:prstGeom>
          <a:noFill/>
        </p:spPr>
        <p:txBody>
          <a:bodyPr wrap="square">
            <a:spAutoFit/>
          </a:bodyPr>
          <a:lstStyle/>
          <a:p>
            <a:pPr>
              <a:defRPr sz="1275"/>
            </a:pPr>
            <a:r>
              <a:t>• Pour la criée de Royan, l’instabilité des prix pour le mois de septembre 2026 est similaire que celle observée en septembre de 2023 à 2025, ce qui signifie que le risque prix des producteurs est inchangé. Parallèlement, l’instabilité des volumes est beaucoup moins important, ce qui signifie que le risque d’approvisionnement des acheteurs a fortement diminué.</a:t>
            </a:r>
          </a:p>
        </p:txBody>
      </p:sp>
      <p:sp>
        <p:nvSpPr>
          <p:cNvPr id="11" name="TextBox 10"/>
          <p:cNvSpPr txBox="1"/>
          <p:nvPr/>
        </p:nvSpPr>
        <p:spPr>
          <a:xfrm>
            <a:off x="259200" y="6840000"/>
            <a:ext cx="6397200" cy="756000"/>
          </a:xfrm>
          <a:prstGeom prst="rect">
            <a:avLst/>
          </a:prstGeom>
          <a:noFill/>
        </p:spPr>
        <p:txBody>
          <a:bodyPr wrap="square">
            <a:spAutoFit/>
          </a:bodyPr>
          <a:lstStyle/>
          <a:p>
            <a:pPr>
              <a:defRPr sz="1275"/>
            </a:pPr>
            <a:r>
              <a:t>• Pour la criée de Royan, en septembre 2026 comparé aux mois de septembre de 2023 à 2025, le nombre d’acheteurs est similaire, le nombre de transactions est un peu plus important. De plus, la concurrence est inchangé, ce qui signifie que le pouvoir de marché des gros acheteurs est inchangée.</a:t>
            </a:r>
          </a:p>
        </p:txBody>
      </p:sp>
    </p:spTree>
    <p:extLst>
      <p:ext uri="{BB962C8B-B14F-4D97-AF65-F5344CB8AC3E}">
        <p14:creationId xmlns:p14="http://schemas.microsoft.com/office/powerpoint/2010/main" val="1790672127"/>
      </p:ext>
    </p:extLst>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ZoneTexte 1">
            <a:extLst>
              <a:ext uri="{FF2B5EF4-FFF2-40B4-BE49-F238E27FC236}">
                <a16:creationId xmlns:a16="http://schemas.microsoft.com/office/drawing/2014/main" id="{24127FCE-2CBD-4612-A868-47E4A145A57E}"/>
              </a:ext>
            </a:extLst>
          </p:cNvPr>
          <p:cNvSpPr txBox="1"/>
          <p:nvPr/>
        </p:nvSpPr>
        <p:spPr>
          <a:xfrm>
            <a:off x="0" y="0"/>
            <a:ext cx="6858000" cy="400110"/>
          </a:xfrm>
          <a:prstGeom prst="rect">
            <a:avLst/>
          </a:prstGeom>
          <a:solidFill>
            <a:schemeClr val="accent1">
              <a:lumMod val="20000"/>
              <a:lumOff val="80000"/>
            </a:schemeClr>
          </a:solidFill>
        </p:spPr>
        <p:txBody>
          <a:bodyPr wrap="square" rtlCol="0">
            <a:spAutoFit/>
          </a:bodyPr>
          <a:lstStyle/>
          <a:p>
            <a:pPr algn="ctr"/>
            <a:endParaRPr lang="fr-FR" sz="2000" b="1" dirty="0"/>
          </a:p>
        </p:txBody>
      </p:sp>
      <p:sp>
        <p:nvSpPr>
          <p:cNvPr id="4" name="Rectangle 3">
            <a:extLst>
              <a:ext uri="{FF2B5EF4-FFF2-40B4-BE49-F238E27FC236}">
                <a16:creationId xmlns:a16="http://schemas.microsoft.com/office/drawing/2014/main" id="{BC90B2EC-C592-42D0-A592-295F83809E85}"/>
              </a:ext>
            </a:extLst>
          </p:cNvPr>
          <p:cNvSpPr/>
          <p:nvPr/>
        </p:nvSpPr>
        <p:spPr>
          <a:xfrm>
            <a:off x="201302" y="2138600"/>
            <a:ext cx="6455391" cy="2959756"/>
          </a:xfrm>
          <a:prstGeom prst="rect">
            <a:avLst/>
          </a:prstGeom>
          <a:solidFill>
            <a:schemeClr val="bg1">
              <a:lumMod val="95000"/>
            </a:schemeClr>
          </a:solidFill>
          <a:ln>
            <a:solidFill>
              <a:schemeClr val="bg2">
                <a:lumMod val="9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5" name="Rectangle 4">
            <a:extLst>
              <a:ext uri="{FF2B5EF4-FFF2-40B4-BE49-F238E27FC236}">
                <a16:creationId xmlns:a16="http://schemas.microsoft.com/office/drawing/2014/main" id="{72855439-77C7-4C14-AD00-3132B157EC80}"/>
              </a:ext>
            </a:extLst>
          </p:cNvPr>
          <p:cNvSpPr/>
          <p:nvPr/>
        </p:nvSpPr>
        <p:spPr>
          <a:xfrm>
            <a:off x="180000" y="6816932"/>
            <a:ext cx="6455391" cy="2514067"/>
          </a:xfrm>
          <a:prstGeom prst="rect">
            <a:avLst/>
          </a:prstGeom>
          <a:solidFill>
            <a:schemeClr val="bg1">
              <a:lumMod val="95000"/>
            </a:schemeClr>
          </a:solidFill>
          <a:ln>
            <a:solidFill>
              <a:schemeClr val="bg2">
                <a:lumMod val="9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pic>
        <p:nvPicPr>
          <p:cNvPr id="6" name="Picture 5" descr="Etat_du_marche_RY_Espèce.png"/>
          <p:cNvPicPr>
            <a:picLocks noChangeAspect="1"/>
          </p:cNvPicPr>
          <p:nvPr/>
        </p:nvPicPr>
        <p:blipFill>
          <a:blip r:embed="rId2"/>
          <a:stretch>
            <a:fillRect/>
          </a:stretch>
        </p:blipFill>
        <p:spPr>
          <a:xfrm>
            <a:off x="1144800" y="475200"/>
            <a:ext cx="4572000" cy="1620000"/>
          </a:xfrm>
          <a:prstGeom prst="rect">
            <a:avLst/>
          </a:prstGeom>
        </p:spPr>
      </p:pic>
      <p:pic>
        <p:nvPicPr>
          <p:cNvPr id="7" name="Picture 6" descr="Caractéristiques_intensité_RY_Espèce.png"/>
          <p:cNvPicPr>
            <a:picLocks noChangeAspect="1"/>
          </p:cNvPicPr>
          <p:nvPr/>
        </p:nvPicPr>
        <p:blipFill>
          <a:blip r:embed="rId3"/>
          <a:stretch>
            <a:fillRect/>
          </a:stretch>
        </p:blipFill>
        <p:spPr>
          <a:xfrm>
            <a:off x="86400" y="5162400"/>
            <a:ext cx="6688799" cy="1620000"/>
          </a:xfrm>
          <a:prstGeom prst="rect">
            <a:avLst/>
          </a:prstGeom>
        </p:spPr>
      </p:pic>
      <p:sp>
        <p:nvSpPr>
          <p:cNvPr id="8" name="TextBox 7"/>
          <p:cNvSpPr txBox="1"/>
          <p:nvPr/>
        </p:nvSpPr>
        <p:spPr>
          <a:xfrm>
            <a:off x="0" y="-288000"/>
            <a:ext cx="6858000" cy="720000"/>
          </a:xfrm>
          <a:prstGeom prst="rect">
            <a:avLst/>
          </a:prstGeom>
          <a:noFill/>
        </p:spPr>
        <p:txBody>
          <a:bodyPr wrap="none">
            <a:spAutoFit/>
          </a:bodyPr>
          <a:lstStyle/>
          <a:p>
            <a:endParaRPr/>
          </a:p>
          <a:p>
            <a:pPr algn="ctr">
              <a:defRPr sz="2267"/>
            </a:pPr>
            <a:r>
              <a:t>Royan</a:t>
            </a:r>
          </a:p>
        </p:txBody>
      </p:sp>
      <p:sp>
        <p:nvSpPr>
          <p:cNvPr id="9" name="TextBox 8"/>
          <p:cNvSpPr txBox="1"/>
          <p:nvPr/>
        </p:nvSpPr>
        <p:spPr>
          <a:xfrm>
            <a:off x="180000" y="9403200"/>
            <a:ext cx="4647600" cy="1368000"/>
          </a:xfrm>
          <a:prstGeom prst="rect">
            <a:avLst/>
          </a:prstGeom>
          <a:noFill/>
        </p:spPr>
        <p:txBody>
          <a:bodyPr wrap="square">
            <a:spAutoFit/>
          </a:bodyPr>
          <a:lstStyle/>
          <a:p>
            <a:pPr>
              <a:defRPr sz="850"/>
            </a:pPr>
            <a:r>
              <a:t>Note : « = » : variation entre ‒5 et +5% ; « ‒ » variation entre ‒5 et ‒15% ; « + » variation entre 5 et 15% ; « ‒ ‒ » variation entre ‒15 et ‒25%; « + + » variation entre 15 et 25% ; « ‒ ‒ ‒ » variation inférieure à 25% ;« + + + » variation supérieure à 25%.</a:t>
            </a:r>
          </a:p>
        </p:txBody>
      </p:sp>
      <p:sp>
        <p:nvSpPr>
          <p:cNvPr id="10" name="TextBox 9"/>
          <p:cNvSpPr txBox="1"/>
          <p:nvPr/>
        </p:nvSpPr>
        <p:spPr>
          <a:xfrm>
            <a:off x="259200" y="2214000"/>
            <a:ext cx="6397200" cy="756000"/>
          </a:xfrm>
          <a:prstGeom prst="rect">
            <a:avLst/>
          </a:prstGeom>
          <a:noFill/>
        </p:spPr>
        <p:txBody>
          <a:bodyPr wrap="square">
            <a:spAutoFit/>
          </a:bodyPr>
          <a:lstStyle/>
          <a:p>
            <a:pPr>
              <a:defRPr sz="1275"/>
            </a:pPr>
            <a:r>
              <a:t>• Pour la sole de la criée de Royan, l’instabilité des prix pour le mois de septembre 2026 est plus importante que celle observée en septembre de 2023 à 2025, ce qui signifie que le risque prix des producteurs a augmenté. Parallèlement, l’instabilité des volumes est moins important, ce qui signifie que le risque d’approvisionnement des acheteurs a diminué.</a:t>
            </a:r>
          </a:p>
        </p:txBody>
      </p:sp>
      <p:sp>
        <p:nvSpPr>
          <p:cNvPr id="11" name="TextBox 10"/>
          <p:cNvSpPr txBox="1"/>
          <p:nvPr/>
        </p:nvSpPr>
        <p:spPr>
          <a:xfrm>
            <a:off x="259200" y="6775200"/>
            <a:ext cx="6397200" cy="756000"/>
          </a:xfrm>
          <a:prstGeom prst="rect">
            <a:avLst/>
          </a:prstGeom>
          <a:noFill/>
        </p:spPr>
        <p:txBody>
          <a:bodyPr wrap="square">
            <a:spAutoFit/>
          </a:bodyPr>
          <a:lstStyle/>
          <a:p>
            <a:pPr>
              <a:defRPr sz="1275"/>
            </a:pPr>
            <a:r>
              <a:t>• Pour la sole de la criée de Royan, en septembre 2026 comparé aux mois de septembre de 2023 à 2025, le nombre d’acheteurs est plus important, le nombre de transactions est beaucoup plus important. De plus, la concurrence a diminué, ce qui signifie que le pouvoir de marché des gros acheteurs a augmenté.</a:t>
            </a:r>
          </a:p>
        </p:txBody>
      </p:sp>
      <p:sp>
        <p:nvSpPr>
          <p:cNvPr id="12" name="TextBox 11"/>
          <p:cNvSpPr txBox="1"/>
          <p:nvPr/>
        </p:nvSpPr>
        <p:spPr>
          <a:xfrm>
            <a:off x="259200" y="3171600"/>
            <a:ext cx="6397200" cy="756000"/>
          </a:xfrm>
          <a:prstGeom prst="rect">
            <a:avLst/>
          </a:prstGeom>
          <a:noFill/>
        </p:spPr>
        <p:txBody>
          <a:bodyPr wrap="square">
            <a:spAutoFit/>
          </a:bodyPr>
          <a:lstStyle/>
          <a:p>
            <a:pPr>
              <a:defRPr sz="1275"/>
            </a:pPr>
            <a:r>
              <a:t>• Pour le maigre commun de la criée de Royan, l’instabilité des prix pour le mois de septembre 2026 est beaucoup moins importante que celle observée en septembre de 2023 à 2025, ce qui signifie que le risque prix des producteurs a fortement diminué. Parallèlement, l’instabilité des volumes est beaucoup moins important, ce qui signifie que le risque d’approvisionnement des acheteurs a fortement diminué.</a:t>
            </a:r>
          </a:p>
        </p:txBody>
      </p:sp>
      <p:sp>
        <p:nvSpPr>
          <p:cNvPr id="13" name="TextBox 12"/>
          <p:cNvSpPr txBox="1"/>
          <p:nvPr/>
        </p:nvSpPr>
        <p:spPr>
          <a:xfrm>
            <a:off x="259200" y="7628400"/>
            <a:ext cx="6397200" cy="756000"/>
          </a:xfrm>
          <a:prstGeom prst="rect">
            <a:avLst/>
          </a:prstGeom>
          <a:noFill/>
        </p:spPr>
        <p:txBody>
          <a:bodyPr wrap="square">
            <a:spAutoFit/>
          </a:bodyPr>
          <a:lstStyle/>
          <a:p>
            <a:pPr>
              <a:defRPr sz="1275"/>
            </a:pPr>
            <a:r>
              <a:t>• Pour le maigre commun de la criée de Royan, en septembre 2026 comparé aux mois de septembre de 2023 à 2025, le nombre d’acheteurs est plus important, le nombre de transactions est beaucoup plus important. De plus, la concurrence a légèrement diminué, ce qui signifie que le pouvoir de marché des gros acheteurs a légèrement augmenté.</a:t>
            </a:r>
          </a:p>
        </p:txBody>
      </p:sp>
      <p:sp>
        <p:nvSpPr>
          <p:cNvPr id="14" name="TextBox 13"/>
          <p:cNvSpPr txBox="1"/>
          <p:nvPr/>
        </p:nvSpPr>
        <p:spPr>
          <a:xfrm>
            <a:off x="259200" y="4129200"/>
            <a:ext cx="6397200" cy="756000"/>
          </a:xfrm>
          <a:prstGeom prst="rect">
            <a:avLst/>
          </a:prstGeom>
          <a:noFill/>
        </p:spPr>
        <p:txBody>
          <a:bodyPr wrap="square">
            <a:spAutoFit/>
          </a:bodyPr>
          <a:lstStyle/>
          <a:p>
            <a:pPr>
              <a:defRPr sz="1275"/>
            </a:pPr>
            <a:r>
              <a:t>• Pour le bar de la criée de Royan, l’instabilité des prix pour le mois de septembre 2026 est similaire que celle observée en septembre de 2023 à 2025, ce qui signifie que le risque prix des producteurs est inchangé. Parallèlement, l’instabilité des volumes est beaucoup moins important, ce qui signifie que le risque d’approvisionnement des acheteurs a fortement diminué.</a:t>
            </a:r>
          </a:p>
        </p:txBody>
      </p:sp>
      <p:sp>
        <p:nvSpPr>
          <p:cNvPr id="15" name="TextBox 14"/>
          <p:cNvSpPr txBox="1"/>
          <p:nvPr/>
        </p:nvSpPr>
        <p:spPr>
          <a:xfrm>
            <a:off x="259200" y="8456400"/>
            <a:ext cx="6397200" cy="756000"/>
          </a:xfrm>
          <a:prstGeom prst="rect">
            <a:avLst/>
          </a:prstGeom>
          <a:noFill/>
        </p:spPr>
        <p:txBody>
          <a:bodyPr wrap="square">
            <a:spAutoFit/>
          </a:bodyPr>
          <a:lstStyle/>
          <a:p>
            <a:pPr>
              <a:defRPr sz="1275"/>
            </a:pPr>
            <a:r>
              <a:t>• Pour le bar de la criée de Royan, en septembre 2026 comparé aux mois de septembre de 2023 à 2025, le nombre d’acheteurs est similaire, le nombre de transactions est beaucoup moins important. De plus, la concurrence a augmenté, ce qui signifie que le pouvoir de marché des gros acheteurs a diminué.</a:t>
            </a:r>
          </a:p>
        </p:txBody>
      </p:sp>
    </p:spTree>
    <p:extLst>
      <p:ext uri="{BB962C8B-B14F-4D97-AF65-F5344CB8AC3E}">
        <p14:creationId xmlns:p14="http://schemas.microsoft.com/office/powerpoint/2010/main" val="3312076230"/>
      </p:ext>
    </p:extLst>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ZoneTexte 2">
            <a:extLst>
              <a:ext uri="{FF2B5EF4-FFF2-40B4-BE49-F238E27FC236}">
                <a16:creationId xmlns:a16="http://schemas.microsoft.com/office/drawing/2014/main" id="{BC4710F0-EAEC-4213-96F5-9014FE8FF695}"/>
              </a:ext>
            </a:extLst>
          </p:cNvPr>
          <p:cNvSpPr txBox="1"/>
          <p:nvPr/>
        </p:nvSpPr>
        <p:spPr>
          <a:xfrm>
            <a:off x="0" y="0"/>
            <a:ext cx="6858000" cy="400110"/>
          </a:xfrm>
          <a:prstGeom prst="rect">
            <a:avLst/>
          </a:prstGeom>
          <a:solidFill>
            <a:schemeClr val="accent1">
              <a:lumMod val="20000"/>
              <a:lumOff val="80000"/>
            </a:schemeClr>
          </a:solidFill>
        </p:spPr>
        <p:txBody>
          <a:bodyPr wrap="square" rtlCol="0">
            <a:spAutoFit/>
          </a:bodyPr>
          <a:lstStyle/>
          <a:p>
            <a:pPr algn="ctr"/>
            <a:endParaRPr lang="fr-FR" sz="2000" b="1" dirty="0"/>
          </a:p>
        </p:txBody>
      </p:sp>
      <p:pic>
        <p:nvPicPr>
          <p:cNvPr id="5" name="Image 4">
            <a:extLst>
              <a:ext uri="{FF2B5EF4-FFF2-40B4-BE49-F238E27FC236}">
                <a16:creationId xmlns:a16="http://schemas.microsoft.com/office/drawing/2014/main" id="{F7C59D59-F4AE-4053-A471-05E82338229C}"/>
              </a:ext>
            </a:extLst>
          </p:cNvPr>
          <p:cNvPicPr>
            <a:picLocks noChangeAspect="1"/>
          </p:cNvPicPr>
          <p:nvPr/>
        </p:nvPicPr>
        <p:blipFill>
          <a:blip r:embed="rId2">
            <a:extLst>
              <a:ext uri="{96DAC541-7B7A-43D3-8B79-37D633B846F1}">
                <asvg:svgBlip xmlns:asvg="http://schemas.microsoft.com/office/drawing/2016/SVG/main" r:embed="rId3"/>
              </a:ext>
            </a:extLst>
          </a:blip>
          <a:srcRect/>
          <a:stretch/>
        </p:blipFill>
        <p:spPr>
          <a:xfrm>
            <a:off x="199533" y="8359337"/>
            <a:ext cx="2335636" cy="1170385"/>
          </a:xfrm>
          <a:prstGeom prst="rect">
            <a:avLst/>
          </a:prstGeom>
        </p:spPr>
      </p:pic>
      <p:sp>
        <p:nvSpPr>
          <p:cNvPr id="6" name="Rectangle 5">
            <a:extLst>
              <a:ext uri="{FF2B5EF4-FFF2-40B4-BE49-F238E27FC236}">
                <a16:creationId xmlns:a16="http://schemas.microsoft.com/office/drawing/2014/main" id="{2D92AD62-FB44-4C19-A088-2F6034A0976E}"/>
              </a:ext>
            </a:extLst>
          </p:cNvPr>
          <p:cNvSpPr/>
          <p:nvPr/>
        </p:nvSpPr>
        <p:spPr>
          <a:xfrm>
            <a:off x="194400" y="4118960"/>
            <a:ext cx="2342266" cy="3913283"/>
          </a:xfrm>
          <a:prstGeom prst="rect">
            <a:avLst/>
          </a:prstGeom>
          <a:solidFill>
            <a:schemeClr val="bg1">
              <a:lumMod val="95000"/>
            </a:schemeClr>
          </a:solidFill>
          <a:ln>
            <a:solidFill>
              <a:schemeClr val="bg2">
                <a:lumMod val="9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pic>
        <p:nvPicPr>
          <p:cNvPr id="7" name="Picture 6" descr="Resultat 2026_09_Saint-guenole.png"/>
          <p:cNvPicPr>
            <a:picLocks noChangeAspect="1"/>
          </p:cNvPicPr>
          <p:nvPr/>
        </p:nvPicPr>
        <p:blipFill>
          <a:blip r:embed="rId4"/>
          <a:srcRect t="12000" r="5000" b="5000"/>
          <a:stretch>
            <a:fillRect/>
          </a:stretch>
        </p:blipFill>
        <p:spPr>
          <a:xfrm>
            <a:off x="295200" y="410399"/>
            <a:ext cx="6271200" cy="3420000"/>
          </a:xfrm>
          <a:prstGeom prst="rect">
            <a:avLst/>
          </a:prstGeom>
        </p:spPr>
      </p:pic>
      <p:pic>
        <p:nvPicPr>
          <p:cNvPr id="8" name="Picture 7" descr="Resultat 2026_09_Saint-guenole_Indices de ventes en valeur.png"/>
          <p:cNvPicPr>
            <a:picLocks noChangeAspect="1"/>
          </p:cNvPicPr>
          <p:nvPr/>
        </p:nvPicPr>
        <p:blipFill>
          <a:blip r:embed="rId5"/>
          <a:srcRect t="12000" r="5000" b="5000"/>
          <a:stretch>
            <a:fillRect/>
          </a:stretch>
        </p:blipFill>
        <p:spPr>
          <a:xfrm>
            <a:off x="2937600" y="3848400"/>
            <a:ext cx="3873600" cy="1980000"/>
          </a:xfrm>
          <a:prstGeom prst="rect">
            <a:avLst/>
          </a:prstGeom>
        </p:spPr>
      </p:pic>
      <p:pic>
        <p:nvPicPr>
          <p:cNvPr id="9" name="Picture 8" descr="Resultat 2026_09_Saint-guenole_Indices de prix de vente.png"/>
          <p:cNvPicPr>
            <a:picLocks noChangeAspect="1"/>
          </p:cNvPicPr>
          <p:nvPr/>
        </p:nvPicPr>
        <p:blipFill>
          <a:blip r:embed="rId6"/>
          <a:srcRect t="12000" r="5000" b="5000"/>
          <a:stretch>
            <a:fillRect/>
          </a:stretch>
        </p:blipFill>
        <p:spPr>
          <a:xfrm>
            <a:off x="2937600" y="5846399"/>
            <a:ext cx="3873600" cy="1980000"/>
          </a:xfrm>
          <a:prstGeom prst="rect">
            <a:avLst/>
          </a:prstGeom>
        </p:spPr>
      </p:pic>
      <p:pic>
        <p:nvPicPr>
          <p:cNvPr id="10" name="Picture 9" descr="Resultat 2026_09_Saint-guenole_Indices de ventes en volume.png"/>
          <p:cNvPicPr>
            <a:picLocks noChangeAspect="1"/>
          </p:cNvPicPr>
          <p:nvPr/>
        </p:nvPicPr>
        <p:blipFill>
          <a:blip r:embed="rId7"/>
          <a:srcRect t="12000" r="5000" b="5000"/>
          <a:stretch>
            <a:fillRect/>
          </a:stretch>
        </p:blipFill>
        <p:spPr>
          <a:xfrm>
            <a:off x="2937600" y="7826399"/>
            <a:ext cx="3873600" cy="1980000"/>
          </a:xfrm>
          <a:prstGeom prst="rect">
            <a:avLst/>
          </a:prstGeom>
        </p:spPr>
      </p:pic>
      <p:sp>
        <p:nvSpPr>
          <p:cNvPr id="11" name="TextBox 10"/>
          <p:cNvSpPr txBox="1"/>
          <p:nvPr/>
        </p:nvSpPr>
        <p:spPr>
          <a:xfrm>
            <a:off x="0" y="-288000"/>
            <a:ext cx="6858000" cy="720000"/>
          </a:xfrm>
          <a:prstGeom prst="rect">
            <a:avLst/>
          </a:prstGeom>
          <a:noFill/>
        </p:spPr>
        <p:txBody>
          <a:bodyPr wrap="none">
            <a:spAutoFit/>
          </a:bodyPr>
          <a:lstStyle/>
          <a:p>
            <a:endParaRPr/>
          </a:p>
          <a:p>
            <a:pPr algn="ctr">
              <a:defRPr sz="2267"/>
            </a:pPr>
            <a:r>
              <a:t>Saint-guenole</a:t>
            </a:r>
          </a:p>
        </p:txBody>
      </p:sp>
      <p:sp>
        <p:nvSpPr>
          <p:cNvPr id="12" name="TextBox 11"/>
          <p:cNvSpPr txBox="1"/>
          <p:nvPr/>
        </p:nvSpPr>
        <p:spPr>
          <a:xfrm>
            <a:off x="687600" y="8445600"/>
            <a:ext cx="1803600" cy="288000"/>
          </a:xfrm>
          <a:prstGeom prst="rect">
            <a:avLst/>
          </a:prstGeom>
          <a:noFill/>
        </p:spPr>
        <p:txBody>
          <a:bodyPr wrap="none">
            <a:spAutoFit/>
          </a:bodyPr>
          <a:lstStyle/>
          <a:p>
            <a:pPr>
              <a:defRPr sz="850"/>
            </a:pPr>
            <a:r>
              <a:t>Indice de prix de vente</a:t>
            </a:r>
          </a:p>
        </p:txBody>
      </p:sp>
      <p:sp>
        <p:nvSpPr>
          <p:cNvPr id="13" name="TextBox 12"/>
          <p:cNvSpPr txBox="1"/>
          <p:nvPr/>
        </p:nvSpPr>
        <p:spPr>
          <a:xfrm>
            <a:off x="687600" y="8632800"/>
            <a:ext cx="1803600" cy="288000"/>
          </a:xfrm>
          <a:prstGeom prst="rect">
            <a:avLst/>
          </a:prstGeom>
          <a:noFill/>
        </p:spPr>
        <p:txBody>
          <a:bodyPr wrap="none">
            <a:spAutoFit/>
          </a:bodyPr>
          <a:lstStyle/>
          <a:p>
            <a:pPr>
              <a:defRPr sz="850"/>
            </a:pPr>
            <a:r>
              <a:t>Indice de ventes en volume</a:t>
            </a:r>
          </a:p>
        </p:txBody>
      </p:sp>
      <p:sp>
        <p:nvSpPr>
          <p:cNvPr id="14" name="TextBox 13"/>
          <p:cNvSpPr txBox="1"/>
          <p:nvPr/>
        </p:nvSpPr>
        <p:spPr>
          <a:xfrm>
            <a:off x="687600" y="8838000"/>
            <a:ext cx="1803600" cy="288000"/>
          </a:xfrm>
          <a:prstGeom prst="rect">
            <a:avLst/>
          </a:prstGeom>
          <a:noFill/>
        </p:spPr>
        <p:txBody>
          <a:bodyPr wrap="none">
            <a:spAutoFit/>
          </a:bodyPr>
          <a:lstStyle/>
          <a:p>
            <a:pPr>
              <a:defRPr sz="850"/>
            </a:pPr>
            <a:r>
              <a:t>Indice de ventes en valeur</a:t>
            </a:r>
          </a:p>
        </p:txBody>
      </p:sp>
      <p:sp>
        <p:nvSpPr>
          <p:cNvPr id="15" name="TextBox 14"/>
          <p:cNvSpPr txBox="1"/>
          <p:nvPr/>
        </p:nvSpPr>
        <p:spPr>
          <a:xfrm>
            <a:off x="687600" y="9021600"/>
            <a:ext cx="1803600" cy="288000"/>
          </a:xfrm>
          <a:prstGeom prst="rect">
            <a:avLst/>
          </a:prstGeom>
          <a:noFill/>
        </p:spPr>
        <p:txBody>
          <a:bodyPr wrap="none">
            <a:spAutoFit/>
          </a:bodyPr>
          <a:lstStyle/>
          <a:p>
            <a:pPr>
              <a:defRPr sz="850"/>
            </a:pPr>
            <a:r>
              <a:t>Indice national</a:t>
            </a:r>
          </a:p>
        </p:txBody>
      </p:sp>
      <p:sp>
        <p:nvSpPr>
          <p:cNvPr id="16" name="TextBox 15"/>
          <p:cNvSpPr txBox="1"/>
          <p:nvPr/>
        </p:nvSpPr>
        <p:spPr>
          <a:xfrm>
            <a:off x="687600" y="9223200"/>
            <a:ext cx="1803600" cy="288000"/>
          </a:xfrm>
          <a:prstGeom prst="rect">
            <a:avLst/>
          </a:prstGeom>
          <a:noFill/>
        </p:spPr>
        <p:txBody>
          <a:bodyPr wrap="none">
            <a:spAutoFit/>
          </a:bodyPr>
          <a:lstStyle/>
          <a:p>
            <a:pPr>
              <a:defRPr sz="850"/>
            </a:pPr>
            <a:r>
              <a:t>Septembre</a:t>
            </a:r>
          </a:p>
        </p:txBody>
      </p:sp>
      <p:sp>
        <p:nvSpPr>
          <p:cNvPr id="17" name="TextBox 16"/>
          <p:cNvSpPr txBox="1"/>
          <p:nvPr/>
        </p:nvSpPr>
        <p:spPr>
          <a:xfrm>
            <a:off x="194400" y="4179600"/>
            <a:ext cx="2343600" cy="1436400"/>
          </a:xfrm>
          <a:prstGeom prst="rect">
            <a:avLst/>
          </a:prstGeom>
          <a:noFill/>
        </p:spPr>
        <p:txBody>
          <a:bodyPr wrap="square">
            <a:spAutoFit/>
          </a:bodyPr>
          <a:lstStyle/>
          <a:p>
            <a:pPr>
              <a:defRPr sz="1275"/>
            </a:pPr>
            <a:r>
              <a:t>• À la fin du mois de septembre 2026, l'indice de ventes en valeur  de la criée de Saint-guenole est inférieur à celui de la période de référence (2023).</a:t>
            </a:r>
          </a:p>
        </p:txBody>
      </p:sp>
      <p:sp>
        <p:nvSpPr>
          <p:cNvPr id="18" name="TextBox 17"/>
          <p:cNvSpPr txBox="1"/>
          <p:nvPr/>
        </p:nvSpPr>
        <p:spPr>
          <a:xfrm>
            <a:off x="194400" y="5619600"/>
            <a:ext cx="2343600" cy="1436400"/>
          </a:xfrm>
          <a:prstGeom prst="rect">
            <a:avLst/>
          </a:prstGeom>
          <a:noFill/>
        </p:spPr>
        <p:txBody>
          <a:bodyPr wrap="square">
            <a:spAutoFit/>
          </a:bodyPr>
          <a:lstStyle/>
          <a:p>
            <a:pPr>
              <a:defRPr sz="1275"/>
            </a:pPr>
            <a:r>
              <a:t>• L'indice de prix de ventes est supérieur à celui de la période de référence mais proche de celui de la moyenne nationale.</a:t>
            </a:r>
          </a:p>
        </p:txBody>
      </p:sp>
      <p:sp>
        <p:nvSpPr>
          <p:cNvPr id="19" name="TextBox 18"/>
          <p:cNvSpPr txBox="1"/>
          <p:nvPr/>
        </p:nvSpPr>
        <p:spPr>
          <a:xfrm>
            <a:off x="194400" y="6840000"/>
            <a:ext cx="2343600" cy="1436400"/>
          </a:xfrm>
          <a:prstGeom prst="rect">
            <a:avLst/>
          </a:prstGeom>
          <a:noFill/>
        </p:spPr>
        <p:txBody>
          <a:bodyPr wrap="square">
            <a:spAutoFit/>
          </a:bodyPr>
          <a:lstStyle/>
          <a:p>
            <a:pPr>
              <a:defRPr sz="1275"/>
            </a:pPr>
            <a:r>
              <a:t>• Pour finir, l'indice de ventes en volume est inférieur à ceux de la période de référence et de la moyenne nationale.</a:t>
            </a:r>
          </a:p>
        </p:txBody>
      </p:sp>
    </p:spTree>
    <p:extLst>
      <p:ext uri="{BB962C8B-B14F-4D97-AF65-F5344CB8AC3E}">
        <p14:creationId xmlns:p14="http://schemas.microsoft.com/office/powerpoint/2010/main" val="3435883058"/>
      </p:ext>
    </p:extLst>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ZoneTexte 1">
            <a:extLst>
              <a:ext uri="{FF2B5EF4-FFF2-40B4-BE49-F238E27FC236}">
                <a16:creationId xmlns:a16="http://schemas.microsoft.com/office/drawing/2014/main" id="{63E24EC2-B53A-4428-891E-0CC210DE3BFF}"/>
              </a:ext>
            </a:extLst>
          </p:cNvPr>
          <p:cNvSpPr txBox="1"/>
          <p:nvPr/>
        </p:nvSpPr>
        <p:spPr>
          <a:xfrm>
            <a:off x="0" y="0"/>
            <a:ext cx="6858000" cy="400110"/>
          </a:xfrm>
          <a:prstGeom prst="rect">
            <a:avLst/>
          </a:prstGeom>
          <a:solidFill>
            <a:schemeClr val="accent1">
              <a:lumMod val="20000"/>
              <a:lumOff val="80000"/>
            </a:schemeClr>
          </a:solidFill>
        </p:spPr>
        <p:txBody>
          <a:bodyPr wrap="square" rtlCol="0">
            <a:spAutoFit/>
          </a:bodyPr>
          <a:lstStyle/>
          <a:p>
            <a:pPr algn="ctr"/>
            <a:endParaRPr lang="fr-FR" sz="2000" b="1" dirty="0"/>
          </a:p>
        </p:txBody>
      </p:sp>
      <p:sp>
        <p:nvSpPr>
          <p:cNvPr id="4" name="Rectangle 3">
            <a:extLst>
              <a:ext uri="{FF2B5EF4-FFF2-40B4-BE49-F238E27FC236}">
                <a16:creationId xmlns:a16="http://schemas.microsoft.com/office/drawing/2014/main" id="{7FAE49AB-CF6B-4AE2-83EE-B48C3108F643}"/>
              </a:ext>
            </a:extLst>
          </p:cNvPr>
          <p:cNvSpPr/>
          <p:nvPr/>
        </p:nvSpPr>
        <p:spPr>
          <a:xfrm>
            <a:off x="201304" y="5944548"/>
            <a:ext cx="6455391" cy="2450152"/>
          </a:xfrm>
          <a:prstGeom prst="rect">
            <a:avLst/>
          </a:prstGeom>
          <a:solidFill>
            <a:schemeClr val="bg1">
              <a:lumMod val="95000"/>
            </a:schemeClr>
          </a:solidFill>
          <a:ln>
            <a:solidFill>
              <a:schemeClr val="bg2">
                <a:lumMod val="9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dirty="0"/>
          </a:p>
        </p:txBody>
      </p:sp>
      <p:sp>
        <p:nvSpPr>
          <p:cNvPr id="5" name="Rectangle 4">
            <a:extLst>
              <a:ext uri="{FF2B5EF4-FFF2-40B4-BE49-F238E27FC236}">
                <a16:creationId xmlns:a16="http://schemas.microsoft.com/office/drawing/2014/main" id="{A7CA2555-A457-41B0-92CE-88CC41321698}"/>
              </a:ext>
            </a:extLst>
          </p:cNvPr>
          <p:cNvSpPr/>
          <p:nvPr/>
        </p:nvSpPr>
        <p:spPr>
          <a:xfrm>
            <a:off x="201304" y="2414014"/>
            <a:ext cx="6455391" cy="1445696"/>
          </a:xfrm>
          <a:prstGeom prst="rect">
            <a:avLst/>
          </a:prstGeom>
          <a:solidFill>
            <a:schemeClr val="bg1">
              <a:lumMod val="95000"/>
            </a:schemeClr>
          </a:solidFill>
          <a:ln>
            <a:solidFill>
              <a:schemeClr val="bg2">
                <a:lumMod val="9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pic>
        <p:nvPicPr>
          <p:cNvPr id="6" name="Picture 5" descr="Etat_du_marche_SG.png"/>
          <p:cNvPicPr>
            <a:picLocks noChangeAspect="1"/>
          </p:cNvPicPr>
          <p:nvPr/>
        </p:nvPicPr>
        <p:blipFill>
          <a:blip r:embed="rId2"/>
          <a:srcRect l="1000" t="20000" r="1000" b="25000"/>
          <a:stretch>
            <a:fillRect/>
          </a:stretch>
        </p:blipFill>
        <p:spPr>
          <a:xfrm>
            <a:off x="1058400" y="698400"/>
            <a:ext cx="4572000" cy="1620000"/>
          </a:xfrm>
          <a:prstGeom prst="rect">
            <a:avLst/>
          </a:prstGeom>
        </p:spPr>
      </p:pic>
      <p:pic>
        <p:nvPicPr>
          <p:cNvPr id="7" name="Picture 6" descr="Caractéristiques_intensité_SG.png"/>
          <p:cNvPicPr>
            <a:picLocks noChangeAspect="1"/>
          </p:cNvPicPr>
          <p:nvPr/>
        </p:nvPicPr>
        <p:blipFill>
          <a:blip r:embed="rId3"/>
          <a:srcRect l="1000" t="20000" r="1000" b="20000"/>
          <a:stretch>
            <a:fillRect/>
          </a:stretch>
        </p:blipFill>
        <p:spPr>
          <a:xfrm>
            <a:off x="86400" y="4323600"/>
            <a:ext cx="6688799" cy="1620000"/>
          </a:xfrm>
          <a:prstGeom prst="rect">
            <a:avLst/>
          </a:prstGeom>
        </p:spPr>
      </p:pic>
      <p:sp>
        <p:nvSpPr>
          <p:cNvPr id="8" name="TextBox 7"/>
          <p:cNvSpPr txBox="1"/>
          <p:nvPr/>
        </p:nvSpPr>
        <p:spPr>
          <a:xfrm>
            <a:off x="0" y="-288000"/>
            <a:ext cx="6858000" cy="720000"/>
          </a:xfrm>
          <a:prstGeom prst="rect">
            <a:avLst/>
          </a:prstGeom>
          <a:noFill/>
        </p:spPr>
        <p:txBody>
          <a:bodyPr wrap="none">
            <a:spAutoFit/>
          </a:bodyPr>
          <a:lstStyle/>
          <a:p>
            <a:endParaRPr/>
          </a:p>
          <a:p>
            <a:pPr algn="ctr">
              <a:defRPr sz="2267"/>
            </a:pPr>
            <a:r>
              <a:t>Saint-guenole</a:t>
            </a:r>
          </a:p>
        </p:txBody>
      </p:sp>
      <p:sp>
        <p:nvSpPr>
          <p:cNvPr id="9" name="TextBox 8"/>
          <p:cNvSpPr txBox="1"/>
          <p:nvPr/>
        </p:nvSpPr>
        <p:spPr>
          <a:xfrm>
            <a:off x="180000" y="9403200"/>
            <a:ext cx="4647600" cy="1368000"/>
          </a:xfrm>
          <a:prstGeom prst="rect">
            <a:avLst/>
          </a:prstGeom>
          <a:noFill/>
        </p:spPr>
        <p:txBody>
          <a:bodyPr wrap="square">
            <a:spAutoFit/>
          </a:bodyPr>
          <a:lstStyle/>
          <a:p>
            <a:pPr>
              <a:defRPr sz="850"/>
            </a:pPr>
            <a:r>
              <a:t>Note : « = » : variation entre ‒5 et +5% ; « ‒ » variation entre ‒5 et ‒15% ; « + » variation entre 5 et 15% ; « ‒ ‒ » variation entre ‒15 et ‒25%; « + + » variation entre 15 et 25% ; « ‒ ‒ ‒ » variation inférieure à 25% ;« + + + » variation supérieure à 25%.</a:t>
            </a:r>
          </a:p>
        </p:txBody>
      </p:sp>
      <p:sp>
        <p:nvSpPr>
          <p:cNvPr id="10" name="TextBox 9"/>
          <p:cNvSpPr txBox="1"/>
          <p:nvPr/>
        </p:nvSpPr>
        <p:spPr>
          <a:xfrm>
            <a:off x="259200" y="2476800"/>
            <a:ext cx="6397200" cy="756000"/>
          </a:xfrm>
          <a:prstGeom prst="rect">
            <a:avLst/>
          </a:prstGeom>
          <a:noFill/>
        </p:spPr>
        <p:txBody>
          <a:bodyPr wrap="square">
            <a:spAutoFit/>
          </a:bodyPr>
          <a:lstStyle/>
          <a:p>
            <a:pPr>
              <a:defRPr sz="1275"/>
            </a:pPr>
            <a:r>
              <a:t>• Pour la criée de Saint-guenole, l’instabilité des prix pour le mois de septembre 2026 est similaire que celle observée en septembre de 2023 à 2025, ce qui signifie que le risque prix des producteurs est inchangé. Parallèlement, l’instabilité des volumes est beaucoup moins important, ce qui signifie que le risque d’approvisionnement des acheteurs a fortement diminué.</a:t>
            </a:r>
          </a:p>
        </p:txBody>
      </p:sp>
      <p:sp>
        <p:nvSpPr>
          <p:cNvPr id="11" name="TextBox 10"/>
          <p:cNvSpPr txBox="1"/>
          <p:nvPr/>
        </p:nvSpPr>
        <p:spPr>
          <a:xfrm>
            <a:off x="259200" y="6840000"/>
            <a:ext cx="6397200" cy="756000"/>
          </a:xfrm>
          <a:prstGeom prst="rect">
            <a:avLst/>
          </a:prstGeom>
          <a:noFill/>
        </p:spPr>
        <p:txBody>
          <a:bodyPr wrap="square">
            <a:spAutoFit/>
          </a:bodyPr>
          <a:lstStyle/>
          <a:p>
            <a:pPr>
              <a:defRPr sz="1275"/>
            </a:pPr>
            <a:r>
              <a:t>• Pour la criée de Saint-guenole, en septembre 2026 comparé aux mois de septembre de 2023 à 2025, le nombre d’acheteurs est un peu plus important, le nombre de transactions est plus important. De plus, la concurrence a légèrement augmenté, ce qui signifie que le pouvoir de marché des gros acheteurs a légèrement diminué.</a:t>
            </a:r>
          </a:p>
        </p:txBody>
      </p:sp>
    </p:spTree>
    <p:extLst>
      <p:ext uri="{BB962C8B-B14F-4D97-AF65-F5344CB8AC3E}">
        <p14:creationId xmlns:p14="http://schemas.microsoft.com/office/powerpoint/2010/main" val="1469501836"/>
      </p:ext>
    </p:extLst>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ZoneTexte 1">
            <a:extLst>
              <a:ext uri="{FF2B5EF4-FFF2-40B4-BE49-F238E27FC236}">
                <a16:creationId xmlns:a16="http://schemas.microsoft.com/office/drawing/2014/main" id="{24127FCE-2CBD-4612-A868-47E4A145A57E}"/>
              </a:ext>
            </a:extLst>
          </p:cNvPr>
          <p:cNvSpPr txBox="1"/>
          <p:nvPr/>
        </p:nvSpPr>
        <p:spPr>
          <a:xfrm>
            <a:off x="0" y="0"/>
            <a:ext cx="6858000" cy="400110"/>
          </a:xfrm>
          <a:prstGeom prst="rect">
            <a:avLst/>
          </a:prstGeom>
          <a:solidFill>
            <a:schemeClr val="accent1">
              <a:lumMod val="20000"/>
              <a:lumOff val="80000"/>
            </a:schemeClr>
          </a:solidFill>
        </p:spPr>
        <p:txBody>
          <a:bodyPr wrap="square" rtlCol="0">
            <a:spAutoFit/>
          </a:bodyPr>
          <a:lstStyle/>
          <a:p>
            <a:pPr algn="ctr"/>
            <a:endParaRPr lang="fr-FR" sz="2000" b="1" dirty="0"/>
          </a:p>
        </p:txBody>
      </p:sp>
      <p:sp>
        <p:nvSpPr>
          <p:cNvPr id="4" name="Rectangle 3">
            <a:extLst>
              <a:ext uri="{FF2B5EF4-FFF2-40B4-BE49-F238E27FC236}">
                <a16:creationId xmlns:a16="http://schemas.microsoft.com/office/drawing/2014/main" id="{0538BCD6-8135-496B-A2EF-EB15DC6BB8E0}"/>
              </a:ext>
            </a:extLst>
          </p:cNvPr>
          <p:cNvSpPr/>
          <p:nvPr/>
        </p:nvSpPr>
        <p:spPr>
          <a:xfrm>
            <a:off x="201302" y="2138600"/>
            <a:ext cx="6455391" cy="2959756"/>
          </a:xfrm>
          <a:prstGeom prst="rect">
            <a:avLst/>
          </a:prstGeom>
          <a:solidFill>
            <a:schemeClr val="bg1">
              <a:lumMod val="95000"/>
            </a:schemeClr>
          </a:solidFill>
          <a:ln>
            <a:solidFill>
              <a:schemeClr val="bg2">
                <a:lumMod val="9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5" name="Rectangle 4">
            <a:extLst>
              <a:ext uri="{FF2B5EF4-FFF2-40B4-BE49-F238E27FC236}">
                <a16:creationId xmlns:a16="http://schemas.microsoft.com/office/drawing/2014/main" id="{6018BF41-640F-465A-AB6B-637782DCCBD9}"/>
              </a:ext>
            </a:extLst>
          </p:cNvPr>
          <p:cNvSpPr/>
          <p:nvPr/>
        </p:nvSpPr>
        <p:spPr>
          <a:xfrm>
            <a:off x="180000" y="6816932"/>
            <a:ext cx="6455391" cy="2514067"/>
          </a:xfrm>
          <a:prstGeom prst="rect">
            <a:avLst/>
          </a:prstGeom>
          <a:solidFill>
            <a:schemeClr val="bg1">
              <a:lumMod val="95000"/>
            </a:schemeClr>
          </a:solidFill>
          <a:ln>
            <a:solidFill>
              <a:schemeClr val="bg2">
                <a:lumMod val="9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pic>
        <p:nvPicPr>
          <p:cNvPr id="6" name="Picture 5" descr="Etat_du_marche_SG_Espèce.png"/>
          <p:cNvPicPr>
            <a:picLocks noChangeAspect="1"/>
          </p:cNvPicPr>
          <p:nvPr/>
        </p:nvPicPr>
        <p:blipFill>
          <a:blip r:embed="rId2"/>
          <a:stretch>
            <a:fillRect/>
          </a:stretch>
        </p:blipFill>
        <p:spPr>
          <a:xfrm>
            <a:off x="1144800" y="475200"/>
            <a:ext cx="4572000" cy="1620000"/>
          </a:xfrm>
          <a:prstGeom prst="rect">
            <a:avLst/>
          </a:prstGeom>
        </p:spPr>
      </p:pic>
      <p:pic>
        <p:nvPicPr>
          <p:cNvPr id="7" name="Picture 6" descr="Caractéristiques_intensité_SG_Espèce.png"/>
          <p:cNvPicPr>
            <a:picLocks noChangeAspect="1"/>
          </p:cNvPicPr>
          <p:nvPr/>
        </p:nvPicPr>
        <p:blipFill>
          <a:blip r:embed="rId3"/>
          <a:stretch>
            <a:fillRect/>
          </a:stretch>
        </p:blipFill>
        <p:spPr>
          <a:xfrm>
            <a:off x="86400" y="5162400"/>
            <a:ext cx="6688799" cy="1620000"/>
          </a:xfrm>
          <a:prstGeom prst="rect">
            <a:avLst/>
          </a:prstGeom>
        </p:spPr>
      </p:pic>
      <p:sp>
        <p:nvSpPr>
          <p:cNvPr id="8" name="TextBox 7"/>
          <p:cNvSpPr txBox="1"/>
          <p:nvPr/>
        </p:nvSpPr>
        <p:spPr>
          <a:xfrm>
            <a:off x="0" y="-288000"/>
            <a:ext cx="6858000" cy="720000"/>
          </a:xfrm>
          <a:prstGeom prst="rect">
            <a:avLst/>
          </a:prstGeom>
          <a:noFill/>
        </p:spPr>
        <p:txBody>
          <a:bodyPr wrap="none">
            <a:spAutoFit/>
          </a:bodyPr>
          <a:lstStyle/>
          <a:p>
            <a:endParaRPr/>
          </a:p>
          <a:p>
            <a:pPr algn="ctr">
              <a:defRPr sz="2267"/>
            </a:pPr>
            <a:r>
              <a:t>Saint-guenole</a:t>
            </a:r>
          </a:p>
        </p:txBody>
      </p:sp>
      <p:sp>
        <p:nvSpPr>
          <p:cNvPr id="9" name="TextBox 8"/>
          <p:cNvSpPr txBox="1"/>
          <p:nvPr/>
        </p:nvSpPr>
        <p:spPr>
          <a:xfrm>
            <a:off x="180000" y="9403200"/>
            <a:ext cx="4647600" cy="1368000"/>
          </a:xfrm>
          <a:prstGeom prst="rect">
            <a:avLst/>
          </a:prstGeom>
          <a:noFill/>
        </p:spPr>
        <p:txBody>
          <a:bodyPr wrap="square">
            <a:spAutoFit/>
          </a:bodyPr>
          <a:lstStyle/>
          <a:p>
            <a:pPr>
              <a:defRPr sz="850"/>
            </a:pPr>
            <a:r>
              <a:t>Note : « = » : variation entre ‒5 et +5% ; « ‒ » variation entre ‒5 et ‒15% ; « + » variation entre 5 et 15% ; « ‒ ‒ » variation entre ‒15 et ‒25%; « + + » variation entre 15 et 25% ; « ‒ ‒ ‒ » variation inférieure à 25% ;« + + + » variation supérieure à 25%.</a:t>
            </a:r>
          </a:p>
        </p:txBody>
      </p:sp>
      <p:sp>
        <p:nvSpPr>
          <p:cNvPr id="10" name="TextBox 9"/>
          <p:cNvSpPr txBox="1"/>
          <p:nvPr/>
        </p:nvSpPr>
        <p:spPr>
          <a:xfrm>
            <a:off x="259200" y="2214000"/>
            <a:ext cx="6397200" cy="756000"/>
          </a:xfrm>
          <a:prstGeom prst="rect">
            <a:avLst/>
          </a:prstGeom>
          <a:noFill/>
        </p:spPr>
        <p:txBody>
          <a:bodyPr wrap="square">
            <a:spAutoFit/>
          </a:bodyPr>
          <a:lstStyle/>
          <a:p>
            <a:pPr>
              <a:defRPr sz="1275"/>
            </a:pPr>
            <a:r>
              <a:t>• Pour la sardine de la criée de Saint-guenole, l’instabilité des prix pour le mois de septembre 2026 est beaucoup moins importante que celle observée en septembre de 2023 à 2025, ce qui signifie que le risque prix des producteurs a fortement diminué. Parallèlement, l’instabilité des volumes est beaucoup moins important, ce qui signifie que le risque d’approvisionnement des acheteurs a fortement diminué.</a:t>
            </a:r>
          </a:p>
        </p:txBody>
      </p:sp>
      <p:sp>
        <p:nvSpPr>
          <p:cNvPr id="11" name="TextBox 10"/>
          <p:cNvSpPr txBox="1"/>
          <p:nvPr/>
        </p:nvSpPr>
        <p:spPr>
          <a:xfrm>
            <a:off x="259200" y="6775200"/>
            <a:ext cx="6397200" cy="756000"/>
          </a:xfrm>
          <a:prstGeom prst="rect">
            <a:avLst/>
          </a:prstGeom>
          <a:noFill/>
        </p:spPr>
        <p:txBody>
          <a:bodyPr wrap="square">
            <a:spAutoFit/>
          </a:bodyPr>
          <a:lstStyle/>
          <a:p>
            <a:pPr>
              <a:defRPr sz="1275"/>
            </a:pPr>
            <a:r>
              <a:t>• Pour la sardine de la criée de Saint-guenole, en septembre 2026 comparé aux mois de septembre de 2023 à 2025, le nombre d’acheteurs est beaucoup plus important, le nombre de transactions est beaucoup plus important. De plus, la concurrence a fortement diminué, ce qui signifie que le pouvoir de marché des gros acheteurs a fortement augmenté.</a:t>
            </a:r>
          </a:p>
        </p:txBody>
      </p:sp>
      <p:sp>
        <p:nvSpPr>
          <p:cNvPr id="12" name="TextBox 11"/>
          <p:cNvSpPr txBox="1"/>
          <p:nvPr/>
        </p:nvSpPr>
        <p:spPr>
          <a:xfrm>
            <a:off x="259200" y="3171600"/>
            <a:ext cx="6397200" cy="756000"/>
          </a:xfrm>
          <a:prstGeom prst="rect">
            <a:avLst/>
          </a:prstGeom>
          <a:noFill/>
        </p:spPr>
        <p:txBody>
          <a:bodyPr wrap="square">
            <a:spAutoFit/>
          </a:bodyPr>
          <a:lstStyle/>
          <a:p>
            <a:pPr>
              <a:defRPr sz="1275"/>
            </a:pPr>
            <a:r>
              <a:t>• Pour la sole de la criée de Saint-guenole, l’instabilité des prix pour le mois de septembre 2026 est un peu plus importante que celle observée en septembre de 2023 à 2025, ce qui signifie que le risque prix des producteurs a légèrement augmenté. Parallèlement, l’instabilité des volumes est similaire, ce qui signifie que le risque d’approvisionnement des acheteurs est inchangé.</a:t>
            </a:r>
          </a:p>
        </p:txBody>
      </p:sp>
      <p:sp>
        <p:nvSpPr>
          <p:cNvPr id="13" name="TextBox 12"/>
          <p:cNvSpPr txBox="1"/>
          <p:nvPr/>
        </p:nvSpPr>
        <p:spPr>
          <a:xfrm>
            <a:off x="259200" y="7628400"/>
            <a:ext cx="6397200" cy="756000"/>
          </a:xfrm>
          <a:prstGeom prst="rect">
            <a:avLst/>
          </a:prstGeom>
          <a:noFill/>
        </p:spPr>
        <p:txBody>
          <a:bodyPr wrap="square">
            <a:spAutoFit/>
          </a:bodyPr>
          <a:lstStyle/>
          <a:p>
            <a:pPr>
              <a:defRPr sz="1275"/>
            </a:pPr>
            <a:r>
              <a:t>• Pour la sole de la criée de Saint-guenole, en septembre 2026 comparé aux mois de septembre de 2023 à 2025, le nombre d’acheteurs est un peu plus important, le nombre de transactions est beaucoup plus important. De plus, la concurrence a diminué, ce qui signifie que le pouvoir de marché des gros acheteurs a augmenté.</a:t>
            </a:r>
          </a:p>
        </p:txBody>
      </p:sp>
      <p:sp>
        <p:nvSpPr>
          <p:cNvPr id="14" name="TextBox 13"/>
          <p:cNvSpPr txBox="1"/>
          <p:nvPr/>
        </p:nvSpPr>
        <p:spPr>
          <a:xfrm>
            <a:off x="259200" y="4129200"/>
            <a:ext cx="6397200" cy="756000"/>
          </a:xfrm>
          <a:prstGeom prst="rect">
            <a:avLst/>
          </a:prstGeom>
          <a:noFill/>
        </p:spPr>
        <p:txBody>
          <a:bodyPr wrap="square">
            <a:spAutoFit/>
          </a:bodyPr>
          <a:lstStyle/>
          <a:p>
            <a:pPr>
              <a:defRPr sz="1275"/>
            </a:pPr>
            <a:r>
              <a:t>• Pour le merlu de la criée de Saint-guenole, l’instabilité des prix pour le mois de septembre 2026 est beaucoup plus importante que celle observée en septembre de 2023 à 2025, ce qui signifie que le risque prix des producteurs a fortement augmenté. Parallèlement, l’instabilité des volumes est beaucoup moins important, ce qui signifie que le risque d’approvisionnement des acheteurs a fortement diminué.</a:t>
            </a:r>
          </a:p>
        </p:txBody>
      </p:sp>
      <p:sp>
        <p:nvSpPr>
          <p:cNvPr id="15" name="TextBox 14"/>
          <p:cNvSpPr txBox="1"/>
          <p:nvPr/>
        </p:nvSpPr>
        <p:spPr>
          <a:xfrm>
            <a:off x="259200" y="8456400"/>
            <a:ext cx="6397200" cy="756000"/>
          </a:xfrm>
          <a:prstGeom prst="rect">
            <a:avLst/>
          </a:prstGeom>
          <a:noFill/>
        </p:spPr>
        <p:txBody>
          <a:bodyPr wrap="square">
            <a:spAutoFit/>
          </a:bodyPr>
          <a:lstStyle/>
          <a:p>
            <a:pPr>
              <a:defRPr sz="1275"/>
            </a:pPr>
            <a:r>
              <a:t>• Pour le merlu de la criée de Saint-guenole, en septembre 2026 comparé aux mois de septembre de 2023 à 2025, le nombre d’acheteurs est plus important, le nombre de transactions est beaucoup plus important. De plus, la concurrence a légèrement diminué, ce qui signifie que le pouvoir de marché des gros acheteurs a légèrement augmenté.</a:t>
            </a:r>
          </a:p>
        </p:txBody>
      </p:sp>
    </p:spTree>
    <p:extLst>
      <p:ext uri="{BB962C8B-B14F-4D97-AF65-F5344CB8AC3E}">
        <p14:creationId xmlns:p14="http://schemas.microsoft.com/office/powerpoint/2010/main" val="504912849"/>
      </p:ext>
    </p:extLst>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ZoneTexte 2">
            <a:extLst>
              <a:ext uri="{FF2B5EF4-FFF2-40B4-BE49-F238E27FC236}">
                <a16:creationId xmlns:a16="http://schemas.microsoft.com/office/drawing/2014/main" id="{BC4710F0-EAEC-4213-96F5-9014FE8FF695}"/>
              </a:ext>
            </a:extLst>
          </p:cNvPr>
          <p:cNvSpPr txBox="1"/>
          <p:nvPr/>
        </p:nvSpPr>
        <p:spPr>
          <a:xfrm>
            <a:off x="0" y="0"/>
            <a:ext cx="6858000" cy="400110"/>
          </a:xfrm>
          <a:prstGeom prst="rect">
            <a:avLst/>
          </a:prstGeom>
          <a:solidFill>
            <a:schemeClr val="accent1">
              <a:lumMod val="20000"/>
              <a:lumOff val="80000"/>
            </a:schemeClr>
          </a:solidFill>
        </p:spPr>
        <p:txBody>
          <a:bodyPr wrap="square" rtlCol="0">
            <a:spAutoFit/>
          </a:bodyPr>
          <a:lstStyle/>
          <a:p>
            <a:pPr algn="ctr"/>
            <a:endParaRPr lang="fr-FR" sz="2000" b="1" dirty="0"/>
          </a:p>
        </p:txBody>
      </p:sp>
      <p:pic>
        <p:nvPicPr>
          <p:cNvPr id="5" name="Image 4">
            <a:extLst>
              <a:ext uri="{FF2B5EF4-FFF2-40B4-BE49-F238E27FC236}">
                <a16:creationId xmlns:a16="http://schemas.microsoft.com/office/drawing/2014/main" id="{226454A7-0139-4A87-8379-85887DE18AA9}"/>
              </a:ext>
            </a:extLst>
          </p:cNvPr>
          <p:cNvPicPr>
            <a:picLocks noChangeAspect="1"/>
          </p:cNvPicPr>
          <p:nvPr/>
        </p:nvPicPr>
        <p:blipFill>
          <a:blip r:embed="rId2">
            <a:extLst>
              <a:ext uri="{96DAC541-7B7A-43D3-8B79-37D633B846F1}">
                <asvg:svgBlip xmlns:asvg="http://schemas.microsoft.com/office/drawing/2016/SVG/main" r:embed="rId3"/>
              </a:ext>
            </a:extLst>
          </a:blip>
          <a:srcRect/>
          <a:stretch/>
        </p:blipFill>
        <p:spPr>
          <a:xfrm>
            <a:off x="199533" y="8359337"/>
            <a:ext cx="2335636" cy="1170385"/>
          </a:xfrm>
          <a:prstGeom prst="rect">
            <a:avLst/>
          </a:prstGeom>
        </p:spPr>
      </p:pic>
      <p:sp>
        <p:nvSpPr>
          <p:cNvPr id="6" name="Rectangle 5">
            <a:extLst>
              <a:ext uri="{FF2B5EF4-FFF2-40B4-BE49-F238E27FC236}">
                <a16:creationId xmlns:a16="http://schemas.microsoft.com/office/drawing/2014/main" id="{A5437FEC-62EE-458B-9B19-4CC3A5B874CB}"/>
              </a:ext>
            </a:extLst>
          </p:cNvPr>
          <p:cNvSpPr/>
          <p:nvPr/>
        </p:nvSpPr>
        <p:spPr>
          <a:xfrm>
            <a:off x="194400" y="4118960"/>
            <a:ext cx="2342266" cy="3913283"/>
          </a:xfrm>
          <a:prstGeom prst="rect">
            <a:avLst/>
          </a:prstGeom>
          <a:solidFill>
            <a:schemeClr val="bg1">
              <a:lumMod val="95000"/>
            </a:schemeClr>
          </a:solidFill>
          <a:ln>
            <a:solidFill>
              <a:schemeClr val="bg2">
                <a:lumMod val="9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pic>
        <p:nvPicPr>
          <p:cNvPr id="7" name="Picture 6" descr="Resultat 2026_09_Saint-jean de luz.png"/>
          <p:cNvPicPr>
            <a:picLocks noChangeAspect="1"/>
          </p:cNvPicPr>
          <p:nvPr/>
        </p:nvPicPr>
        <p:blipFill>
          <a:blip r:embed="rId4"/>
          <a:srcRect t="12000" r="5000" b="5000"/>
          <a:stretch>
            <a:fillRect/>
          </a:stretch>
        </p:blipFill>
        <p:spPr>
          <a:xfrm>
            <a:off x="295200" y="410399"/>
            <a:ext cx="6271200" cy="3420000"/>
          </a:xfrm>
          <a:prstGeom prst="rect">
            <a:avLst/>
          </a:prstGeom>
        </p:spPr>
      </p:pic>
      <p:pic>
        <p:nvPicPr>
          <p:cNvPr id="8" name="Picture 7" descr="Resultat 2026_09_Saint-jean de luz_Indices de ventes en valeur.png"/>
          <p:cNvPicPr>
            <a:picLocks noChangeAspect="1"/>
          </p:cNvPicPr>
          <p:nvPr/>
        </p:nvPicPr>
        <p:blipFill>
          <a:blip r:embed="rId5"/>
          <a:srcRect t="12000" r="5000" b="5000"/>
          <a:stretch>
            <a:fillRect/>
          </a:stretch>
        </p:blipFill>
        <p:spPr>
          <a:xfrm>
            <a:off x="2937600" y="3848400"/>
            <a:ext cx="3873600" cy="1980000"/>
          </a:xfrm>
          <a:prstGeom prst="rect">
            <a:avLst/>
          </a:prstGeom>
        </p:spPr>
      </p:pic>
      <p:pic>
        <p:nvPicPr>
          <p:cNvPr id="9" name="Picture 8" descr="Resultat 2026_09_Saint-jean de luz_Indices de prix de vente.png"/>
          <p:cNvPicPr>
            <a:picLocks noChangeAspect="1"/>
          </p:cNvPicPr>
          <p:nvPr/>
        </p:nvPicPr>
        <p:blipFill>
          <a:blip r:embed="rId6"/>
          <a:srcRect t="12000" r="5000" b="5000"/>
          <a:stretch>
            <a:fillRect/>
          </a:stretch>
        </p:blipFill>
        <p:spPr>
          <a:xfrm>
            <a:off x="2937600" y="5846399"/>
            <a:ext cx="3873600" cy="1980000"/>
          </a:xfrm>
          <a:prstGeom prst="rect">
            <a:avLst/>
          </a:prstGeom>
        </p:spPr>
      </p:pic>
      <p:pic>
        <p:nvPicPr>
          <p:cNvPr id="10" name="Picture 9" descr="Resultat 2026_09_Saint-jean de luz_Indices de ventes en volume.png"/>
          <p:cNvPicPr>
            <a:picLocks noChangeAspect="1"/>
          </p:cNvPicPr>
          <p:nvPr/>
        </p:nvPicPr>
        <p:blipFill>
          <a:blip r:embed="rId7"/>
          <a:srcRect t="12000" r="5000" b="5000"/>
          <a:stretch>
            <a:fillRect/>
          </a:stretch>
        </p:blipFill>
        <p:spPr>
          <a:xfrm>
            <a:off x="2937600" y="7826399"/>
            <a:ext cx="3873600" cy="1980000"/>
          </a:xfrm>
          <a:prstGeom prst="rect">
            <a:avLst/>
          </a:prstGeom>
        </p:spPr>
      </p:pic>
      <p:sp>
        <p:nvSpPr>
          <p:cNvPr id="11" name="TextBox 10"/>
          <p:cNvSpPr txBox="1"/>
          <p:nvPr/>
        </p:nvSpPr>
        <p:spPr>
          <a:xfrm>
            <a:off x="0" y="-288000"/>
            <a:ext cx="6858000" cy="720000"/>
          </a:xfrm>
          <a:prstGeom prst="rect">
            <a:avLst/>
          </a:prstGeom>
          <a:noFill/>
        </p:spPr>
        <p:txBody>
          <a:bodyPr wrap="none">
            <a:spAutoFit/>
          </a:bodyPr>
          <a:lstStyle/>
          <a:p>
            <a:endParaRPr/>
          </a:p>
          <a:p>
            <a:pPr algn="ctr">
              <a:defRPr sz="2267"/>
            </a:pPr>
            <a:r>
              <a:t>Saint-jean de luz</a:t>
            </a:r>
          </a:p>
        </p:txBody>
      </p:sp>
      <p:sp>
        <p:nvSpPr>
          <p:cNvPr id="12" name="TextBox 11"/>
          <p:cNvSpPr txBox="1"/>
          <p:nvPr/>
        </p:nvSpPr>
        <p:spPr>
          <a:xfrm>
            <a:off x="687600" y="8445600"/>
            <a:ext cx="1803600" cy="288000"/>
          </a:xfrm>
          <a:prstGeom prst="rect">
            <a:avLst/>
          </a:prstGeom>
          <a:noFill/>
        </p:spPr>
        <p:txBody>
          <a:bodyPr wrap="none">
            <a:spAutoFit/>
          </a:bodyPr>
          <a:lstStyle/>
          <a:p>
            <a:pPr>
              <a:defRPr sz="850"/>
            </a:pPr>
            <a:r>
              <a:t>Indice de prix de vente</a:t>
            </a:r>
          </a:p>
        </p:txBody>
      </p:sp>
      <p:sp>
        <p:nvSpPr>
          <p:cNvPr id="13" name="TextBox 12"/>
          <p:cNvSpPr txBox="1"/>
          <p:nvPr/>
        </p:nvSpPr>
        <p:spPr>
          <a:xfrm>
            <a:off x="687600" y="8632800"/>
            <a:ext cx="1803600" cy="288000"/>
          </a:xfrm>
          <a:prstGeom prst="rect">
            <a:avLst/>
          </a:prstGeom>
          <a:noFill/>
        </p:spPr>
        <p:txBody>
          <a:bodyPr wrap="none">
            <a:spAutoFit/>
          </a:bodyPr>
          <a:lstStyle/>
          <a:p>
            <a:pPr>
              <a:defRPr sz="850"/>
            </a:pPr>
            <a:r>
              <a:t>Indice de ventes en volume</a:t>
            </a:r>
          </a:p>
        </p:txBody>
      </p:sp>
      <p:sp>
        <p:nvSpPr>
          <p:cNvPr id="14" name="TextBox 13"/>
          <p:cNvSpPr txBox="1"/>
          <p:nvPr/>
        </p:nvSpPr>
        <p:spPr>
          <a:xfrm>
            <a:off x="687600" y="8838000"/>
            <a:ext cx="1803600" cy="288000"/>
          </a:xfrm>
          <a:prstGeom prst="rect">
            <a:avLst/>
          </a:prstGeom>
          <a:noFill/>
        </p:spPr>
        <p:txBody>
          <a:bodyPr wrap="none">
            <a:spAutoFit/>
          </a:bodyPr>
          <a:lstStyle/>
          <a:p>
            <a:pPr>
              <a:defRPr sz="850"/>
            </a:pPr>
            <a:r>
              <a:t>Indice de ventes en valeur</a:t>
            </a:r>
          </a:p>
        </p:txBody>
      </p:sp>
      <p:sp>
        <p:nvSpPr>
          <p:cNvPr id="15" name="TextBox 14"/>
          <p:cNvSpPr txBox="1"/>
          <p:nvPr/>
        </p:nvSpPr>
        <p:spPr>
          <a:xfrm>
            <a:off x="687600" y="9021600"/>
            <a:ext cx="1803600" cy="288000"/>
          </a:xfrm>
          <a:prstGeom prst="rect">
            <a:avLst/>
          </a:prstGeom>
          <a:noFill/>
        </p:spPr>
        <p:txBody>
          <a:bodyPr wrap="none">
            <a:spAutoFit/>
          </a:bodyPr>
          <a:lstStyle/>
          <a:p>
            <a:pPr>
              <a:defRPr sz="850"/>
            </a:pPr>
            <a:r>
              <a:t>Indice national</a:t>
            </a:r>
          </a:p>
        </p:txBody>
      </p:sp>
      <p:sp>
        <p:nvSpPr>
          <p:cNvPr id="16" name="TextBox 15"/>
          <p:cNvSpPr txBox="1"/>
          <p:nvPr/>
        </p:nvSpPr>
        <p:spPr>
          <a:xfrm>
            <a:off x="687600" y="9223200"/>
            <a:ext cx="1803600" cy="288000"/>
          </a:xfrm>
          <a:prstGeom prst="rect">
            <a:avLst/>
          </a:prstGeom>
          <a:noFill/>
        </p:spPr>
        <p:txBody>
          <a:bodyPr wrap="none">
            <a:spAutoFit/>
          </a:bodyPr>
          <a:lstStyle/>
          <a:p>
            <a:pPr>
              <a:defRPr sz="850"/>
            </a:pPr>
            <a:r>
              <a:t>Septembre</a:t>
            </a:r>
          </a:p>
        </p:txBody>
      </p:sp>
      <p:sp>
        <p:nvSpPr>
          <p:cNvPr id="17" name="TextBox 16"/>
          <p:cNvSpPr txBox="1"/>
          <p:nvPr/>
        </p:nvSpPr>
        <p:spPr>
          <a:xfrm>
            <a:off x="194400" y="4179600"/>
            <a:ext cx="2343600" cy="1436400"/>
          </a:xfrm>
          <a:prstGeom prst="rect">
            <a:avLst/>
          </a:prstGeom>
          <a:noFill/>
        </p:spPr>
        <p:txBody>
          <a:bodyPr wrap="square">
            <a:spAutoFit/>
          </a:bodyPr>
          <a:lstStyle/>
          <a:p>
            <a:pPr>
              <a:defRPr sz="1275"/>
            </a:pPr>
            <a:r>
              <a:t>• À la fin du mois de septembre 2026, l'indice de ventes en valeur  de la criée de Saint-jean de luz Cibou est proche de celui de la période de référence (2023).</a:t>
            </a:r>
          </a:p>
        </p:txBody>
      </p:sp>
      <p:sp>
        <p:nvSpPr>
          <p:cNvPr id="18" name="TextBox 17"/>
          <p:cNvSpPr txBox="1"/>
          <p:nvPr/>
        </p:nvSpPr>
        <p:spPr>
          <a:xfrm>
            <a:off x="194400" y="5619600"/>
            <a:ext cx="2343600" cy="1436400"/>
          </a:xfrm>
          <a:prstGeom prst="rect">
            <a:avLst/>
          </a:prstGeom>
          <a:noFill/>
        </p:spPr>
        <p:txBody>
          <a:bodyPr wrap="square">
            <a:spAutoFit/>
          </a:bodyPr>
          <a:lstStyle/>
          <a:p>
            <a:pPr>
              <a:defRPr sz="1275"/>
            </a:pPr>
            <a:r>
              <a:t>• L'indice de prix de ventes est supérieur à ceux de la période de référence et de la moyenne nationale.</a:t>
            </a:r>
          </a:p>
        </p:txBody>
      </p:sp>
      <p:sp>
        <p:nvSpPr>
          <p:cNvPr id="19" name="TextBox 18"/>
          <p:cNvSpPr txBox="1"/>
          <p:nvPr/>
        </p:nvSpPr>
        <p:spPr>
          <a:xfrm>
            <a:off x="194400" y="6840000"/>
            <a:ext cx="2343600" cy="1436400"/>
          </a:xfrm>
          <a:prstGeom prst="rect">
            <a:avLst/>
          </a:prstGeom>
          <a:noFill/>
        </p:spPr>
        <p:txBody>
          <a:bodyPr wrap="square">
            <a:spAutoFit/>
          </a:bodyPr>
          <a:lstStyle/>
          <a:p>
            <a:pPr>
              <a:defRPr sz="1275"/>
            </a:pPr>
            <a:r>
              <a:t>• Pour finir, l'indice de ventes en volume est inférieur à ceux de la période de référence et de la moyenne nationale.</a:t>
            </a:r>
          </a:p>
        </p:txBody>
      </p:sp>
    </p:spTree>
    <p:extLst>
      <p:ext uri="{BB962C8B-B14F-4D97-AF65-F5344CB8AC3E}">
        <p14:creationId xmlns:p14="http://schemas.microsoft.com/office/powerpoint/2010/main" val="1436471315"/>
      </p:ext>
    </p:extLst>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ZoneTexte 1">
            <a:extLst>
              <a:ext uri="{FF2B5EF4-FFF2-40B4-BE49-F238E27FC236}">
                <a16:creationId xmlns:a16="http://schemas.microsoft.com/office/drawing/2014/main" id="{3595AE5C-B0DF-45CF-89F5-1DBAF62F2165}"/>
              </a:ext>
            </a:extLst>
          </p:cNvPr>
          <p:cNvSpPr txBox="1"/>
          <p:nvPr/>
        </p:nvSpPr>
        <p:spPr>
          <a:xfrm>
            <a:off x="0" y="0"/>
            <a:ext cx="6858000" cy="400110"/>
          </a:xfrm>
          <a:prstGeom prst="rect">
            <a:avLst/>
          </a:prstGeom>
          <a:solidFill>
            <a:schemeClr val="accent1">
              <a:lumMod val="20000"/>
              <a:lumOff val="80000"/>
            </a:schemeClr>
          </a:solidFill>
        </p:spPr>
        <p:txBody>
          <a:bodyPr wrap="square" rtlCol="0">
            <a:spAutoFit/>
          </a:bodyPr>
          <a:lstStyle/>
          <a:p>
            <a:pPr algn="ctr"/>
            <a:endParaRPr lang="fr-FR" sz="2000" b="1" dirty="0"/>
          </a:p>
        </p:txBody>
      </p:sp>
      <p:sp>
        <p:nvSpPr>
          <p:cNvPr id="4" name="Rectangle 3">
            <a:extLst>
              <a:ext uri="{FF2B5EF4-FFF2-40B4-BE49-F238E27FC236}">
                <a16:creationId xmlns:a16="http://schemas.microsoft.com/office/drawing/2014/main" id="{2BC51F80-5575-4D35-AF41-26660A253516}"/>
              </a:ext>
            </a:extLst>
          </p:cNvPr>
          <p:cNvSpPr/>
          <p:nvPr/>
        </p:nvSpPr>
        <p:spPr>
          <a:xfrm>
            <a:off x="201304" y="5944548"/>
            <a:ext cx="6455391" cy="2450152"/>
          </a:xfrm>
          <a:prstGeom prst="rect">
            <a:avLst/>
          </a:prstGeom>
          <a:solidFill>
            <a:schemeClr val="bg1">
              <a:lumMod val="95000"/>
            </a:schemeClr>
          </a:solidFill>
          <a:ln>
            <a:solidFill>
              <a:schemeClr val="bg2">
                <a:lumMod val="9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dirty="0"/>
          </a:p>
        </p:txBody>
      </p:sp>
      <p:sp>
        <p:nvSpPr>
          <p:cNvPr id="5" name="Rectangle 4">
            <a:extLst>
              <a:ext uri="{FF2B5EF4-FFF2-40B4-BE49-F238E27FC236}">
                <a16:creationId xmlns:a16="http://schemas.microsoft.com/office/drawing/2014/main" id="{C0E7E3DD-9169-42A6-B91D-A81C31BEC9B1}"/>
              </a:ext>
            </a:extLst>
          </p:cNvPr>
          <p:cNvSpPr/>
          <p:nvPr/>
        </p:nvSpPr>
        <p:spPr>
          <a:xfrm>
            <a:off x="201304" y="2414014"/>
            <a:ext cx="6455391" cy="1445696"/>
          </a:xfrm>
          <a:prstGeom prst="rect">
            <a:avLst/>
          </a:prstGeom>
          <a:solidFill>
            <a:schemeClr val="bg1">
              <a:lumMod val="95000"/>
            </a:schemeClr>
          </a:solidFill>
          <a:ln>
            <a:solidFill>
              <a:schemeClr val="bg2">
                <a:lumMod val="9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pic>
        <p:nvPicPr>
          <p:cNvPr id="6" name="Picture 5" descr="Etat_du_marche_SJ.png"/>
          <p:cNvPicPr>
            <a:picLocks noChangeAspect="1"/>
          </p:cNvPicPr>
          <p:nvPr/>
        </p:nvPicPr>
        <p:blipFill>
          <a:blip r:embed="rId2"/>
          <a:srcRect l="1000" t="20000" r="1000" b="25000"/>
          <a:stretch>
            <a:fillRect/>
          </a:stretch>
        </p:blipFill>
        <p:spPr>
          <a:xfrm>
            <a:off x="1058400" y="698400"/>
            <a:ext cx="4572000" cy="1620000"/>
          </a:xfrm>
          <a:prstGeom prst="rect">
            <a:avLst/>
          </a:prstGeom>
        </p:spPr>
      </p:pic>
      <p:pic>
        <p:nvPicPr>
          <p:cNvPr id="7" name="Picture 6" descr="Caractéristiques_intensité_SJ.png"/>
          <p:cNvPicPr>
            <a:picLocks noChangeAspect="1"/>
          </p:cNvPicPr>
          <p:nvPr/>
        </p:nvPicPr>
        <p:blipFill>
          <a:blip r:embed="rId3"/>
          <a:srcRect l="1000" t="20000" r="1000" b="20000"/>
          <a:stretch>
            <a:fillRect/>
          </a:stretch>
        </p:blipFill>
        <p:spPr>
          <a:xfrm>
            <a:off x="86400" y="4323600"/>
            <a:ext cx="6688799" cy="1620000"/>
          </a:xfrm>
          <a:prstGeom prst="rect">
            <a:avLst/>
          </a:prstGeom>
        </p:spPr>
      </p:pic>
      <p:sp>
        <p:nvSpPr>
          <p:cNvPr id="8" name="TextBox 7"/>
          <p:cNvSpPr txBox="1"/>
          <p:nvPr/>
        </p:nvSpPr>
        <p:spPr>
          <a:xfrm>
            <a:off x="0" y="-288000"/>
            <a:ext cx="6858000" cy="720000"/>
          </a:xfrm>
          <a:prstGeom prst="rect">
            <a:avLst/>
          </a:prstGeom>
          <a:noFill/>
        </p:spPr>
        <p:txBody>
          <a:bodyPr wrap="none">
            <a:spAutoFit/>
          </a:bodyPr>
          <a:lstStyle/>
          <a:p>
            <a:endParaRPr/>
          </a:p>
          <a:p>
            <a:pPr algn="ctr">
              <a:defRPr sz="2267"/>
            </a:pPr>
            <a:r>
              <a:t>Saint-jean de luz</a:t>
            </a:r>
          </a:p>
        </p:txBody>
      </p:sp>
      <p:sp>
        <p:nvSpPr>
          <p:cNvPr id="9" name="TextBox 8"/>
          <p:cNvSpPr txBox="1"/>
          <p:nvPr/>
        </p:nvSpPr>
        <p:spPr>
          <a:xfrm>
            <a:off x="180000" y="9403200"/>
            <a:ext cx="4647600" cy="1368000"/>
          </a:xfrm>
          <a:prstGeom prst="rect">
            <a:avLst/>
          </a:prstGeom>
          <a:noFill/>
        </p:spPr>
        <p:txBody>
          <a:bodyPr wrap="square">
            <a:spAutoFit/>
          </a:bodyPr>
          <a:lstStyle/>
          <a:p>
            <a:pPr>
              <a:defRPr sz="850"/>
            </a:pPr>
            <a:r>
              <a:t>Note : « = » : variation entre ‒5 et +5% ; « ‒ » variation entre ‒5 et ‒15% ; « + » variation entre 5 et 15% ; « ‒ ‒ » variation entre ‒15 et ‒25%; « + + » variation entre 15 et 25% ; « ‒ ‒ ‒ » variation inférieure à 25% ;« + + + » variation supérieure à 25%.</a:t>
            </a:r>
          </a:p>
        </p:txBody>
      </p:sp>
      <p:sp>
        <p:nvSpPr>
          <p:cNvPr id="10" name="TextBox 9"/>
          <p:cNvSpPr txBox="1"/>
          <p:nvPr/>
        </p:nvSpPr>
        <p:spPr>
          <a:xfrm>
            <a:off x="259200" y="2476800"/>
            <a:ext cx="6397200" cy="756000"/>
          </a:xfrm>
          <a:prstGeom prst="rect">
            <a:avLst/>
          </a:prstGeom>
          <a:noFill/>
        </p:spPr>
        <p:txBody>
          <a:bodyPr wrap="square">
            <a:spAutoFit/>
          </a:bodyPr>
          <a:lstStyle/>
          <a:p>
            <a:pPr>
              <a:defRPr sz="1275"/>
            </a:pPr>
            <a:r>
              <a:t>• Pour la criée de Saint-jean de luz Cibou, l’instabilité des prix pour le mois de septembre 2026 est un peu moins importante que celle observée en septembre de 2023 à 2025, ce qui signifie que le risque prix des producteurs a légèrement diminué. Parallèlement, l’instabilité des volumes est beaucoup plus important, ce qui signifie que le risque d’approvisionnement des acheteurs a fortement augmenté.</a:t>
            </a:r>
          </a:p>
        </p:txBody>
      </p:sp>
      <p:sp>
        <p:nvSpPr>
          <p:cNvPr id="11" name="TextBox 10"/>
          <p:cNvSpPr txBox="1"/>
          <p:nvPr/>
        </p:nvSpPr>
        <p:spPr>
          <a:xfrm>
            <a:off x="259200" y="6840000"/>
            <a:ext cx="6397200" cy="756000"/>
          </a:xfrm>
          <a:prstGeom prst="rect">
            <a:avLst/>
          </a:prstGeom>
          <a:noFill/>
        </p:spPr>
        <p:txBody>
          <a:bodyPr wrap="square">
            <a:spAutoFit/>
          </a:bodyPr>
          <a:lstStyle/>
          <a:p>
            <a:pPr>
              <a:defRPr sz="1275"/>
            </a:pPr>
            <a:r>
              <a:t>• Pour la criée de Saint-jean de luz Cibou, en septembre 2026 comparé aux mois de septembre de 2023 à 2025, le nombre d’acheteurs est moins important, le nombre de transactions est beaucoup moins important. De plus, la concurrence a diminué, ce qui signifie que le pouvoir de marché des gros acheteurs a augmenté.</a:t>
            </a:r>
          </a:p>
        </p:txBody>
      </p:sp>
    </p:spTree>
    <p:extLst>
      <p:ext uri="{BB962C8B-B14F-4D97-AF65-F5344CB8AC3E}">
        <p14:creationId xmlns:p14="http://schemas.microsoft.com/office/powerpoint/2010/main" val="2471066570"/>
      </p:ext>
    </p:extLst>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ZoneTexte 1">
            <a:extLst>
              <a:ext uri="{FF2B5EF4-FFF2-40B4-BE49-F238E27FC236}">
                <a16:creationId xmlns:a16="http://schemas.microsoft.com/office/drawing/2014/main" id="{24127FCE-2CBD-4612-A868-47E4A145A57E}"/>
              </a:ext>
            </a:extLst>
          </p:cNvPr>
          <p:cNvSpPr txBox="1"/>
          <p:nvPr/>
        </p:nvSpPr>
        <p:spPr>
          <a:xfrm>
            <a:off x="0" y="0"/>
            <a:ext cx="6858000" cy="400110"/>
          </a:xfrm>
          <a:prstGeom prst="rect">
            <a:avLst/>
          </a:prstGeom>
          <a:solidFill>
            <a:schemeClr val="accent1">
              <a:lumMod val="20000"/>
              <a:lumOff val="80000"/>
            </a:schemeClr>
          </a:solidFill>
        </p:spPr>
        <p:txBody>
          <a:bodyPr wrap="square" rtlCol="0">
            <a:spAutoFit/>
          </a:bodyPr>
          <a:lstStyle/>
          <a:p>
            <a:pPr algn="ctr"/>
            <a:endParaRPr lang="fr-FR" sz="2000" b="1" dirty="0"/>
          </a:p>
        </p:txBody>
      </p:sp>
      <p:sp>
        <p:nvSpPr>
          <p:cNvPr id="4" name="Rectangle 3">
            <a:extLst>
              <a:ext uri="{FF2B5EF4-FFF2-40B4-BE49-F238E27FC236}">
                <a16:creationId xmlns:a16="http://schemas.microsoft.com/office/drawing/2014/main" id="{3A7023DA-5392-426B-98ED-8CEF32CCAD30}"/>
              </a:ext>
            </a:extLst>
          </p:cNvPr>
          <p:cNvSpPr/>
          <p:nvPr/>
        </p:nvSpPr>
        <p:spPr>
          <a:xfrm>
            <a:off x="201302" y="2138600"/>
            <a:ext cx="6455391" cy="2959756"/>
          </a:xfrm>
          <a:prstGeom prst="rect">
            <a:avLst/>
          </a:prstGeom>
          <a:solidFill>
            <a:schemeClr val="bg1">
              <a:lumMod val="95000"/>
            </a:schemeClr>
          </a:solidFill>
          <a:ln>
            <a:solidFill>
              <a:schemeClr val="bg2">
                <a:lumMod val="9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5" name="Rectangle 4">
            <a:extLst>
              <a:ext uri="{FF2B5EF4-FFF2-40B4-BE49-F238E27FC236}">
                <a16:creationId xmlns:a16="http://schemas.microsoft.com/office/drawing/2014/main" id="{FE64C9B8-4943-4C8C-B152-E7DBA98457EE}"/>
              </a:ext>
            </a:extLst>
          </p:cNvPr>
          <p:cNvSpPr/>
          <p:nvPr/>
        </p:nvSpPr>
        <p:spPr>
          <a:xfrm>
            <a:off x="180000" y="6816932"/>
            <a:ext cx="6455391" cy="2514067"/>
          </a:xfrm>
          <a:prstGeom prst="rect">
            <a:avLst/>
          </a:prstGeom>
          <a:solidFill>
            <a:schemeClr val="bg1">
              <a:lumMod val="95000"/>
            </a:schemeClr>
          </a:solidFill>
          <a:ln>
            <a:solidFill>
              <a:schemeClr val="bg2">
                <a:lumMod val="9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pic>
        <p:nvPicPr>
          <p:cNvPr id="6" name="Picture 5" descr="Etat_du_marche_SJ_Espèce.png"/>
          <p:cNvPicPr>
            <a:picLocks noChangeAspect="1"/>
          </p:cNvPicPr>
          <p:nvPr/>
        </p:nvPicPr>
        <p:blipFill>
          <a:blip r:embed="rId2"/>
          <a:stretch>
            <a:fillRect/>
          </a:stretch>
        </p:blipFill>
        <p:spPr>
          <a:xfrm>
            <a:off x="1144800" y="475200"/>
            <a:ext cx="4572000" cy="1620000"/>
          </a:xfrm>
          <a:prstGeom prst="rect">
            <a:avLst/>
          </a:prstGeom>
        </p:spPr>
      </p:pic>
      <p:pic>
        <p:nvPicPr>
          <p:cNvPr id="7" name="Picture 6" descr="Caractéristiques_intensité_SJ_Espèce.png"/>
          <p:cNvPicPr>
            <a:picLocks noChangeAspect="1"/>
          </p:cNvPicPr>
          <p:nvPr/>
        </p:nvPicPr>
        <p:blipFill>
          <a:blip r:embed="rId3"/>
          <a:stretch>
            <a:fillRect/>
          </a:stretch>
        </p:blipFill>
        <p:spPr>
          <a:xfrm>
            <a:off x="86400" y="5162400"/>
            <a:ext cx="6688799" cy="1620000"/>
          </a:xfrm>
          <a:prstGeom prst="rect">
            <a:avLst/>
          </a:prstGeom>
        </p:spPr>
      </p:pic>
      <p:sp>
        <p:nvSpPr>
          <p:cNvPr id="8" name="TextBox 7"/>
          <p:cNvSpPr txBox="1"/>
          <p:nvPr/>
        </p:nvSpPr>
        <p:spPr>
          <a:xfrm>
            <a:off x="0" y="-288000"/>
            <a:ext cx="6858000" cy="720000"/>
          </a:xfrm>
          <a:prstGeom prst="rect">
            <a:avLst/>
          </a:prstGeom>
          <a:noFill/>
        </p:spPr>
        <p:txBody>
          <a:bodyPr wrap="none">
            <a:spAutoFit/>
          </a:bodyPr>
          <a:lstStyle/>
          <a:p>
            <a:endParaRPr/>
          </a:p>
          <a:p>
            <a:pPr algn="ctr">
              <a:defRPr sz="2267"/>
            </a:pPr>
            <a:r>
              <a:t>Saint-jean de luz</a:t>
            </a:r>
          </a:p>
        </p:txBody>
      </p:sp>
      <p:sp>
        <p:nvSpPr>
          <p:cNvPr id="9" name="TextBox 8"/>
          <p:cNvSpPr txBox="1"/>
          <p:nvPr/>
        </p:nvSpPr>
        <p:spPr>
          <a:xfrm>
            <a:off x="180000" y="9403200"/>
            <a:ext cx="4647600" cy="1368000"/>
          </a:xfrm>
          <a:prstGeom prst="rect">
            <a:avLst/>
          </a:prstGeom>
          <a:noFill/>
        </p:spPr>
        <p:txBody>
          <a:bodyPr wrap="square">
            <a:spAutoFit/>
          </a:bodyPr>
          <a:lstStyle/>
          <a:p>
            <a:pPr>
              <a:defRPr sz="850"/>
            </a:pPr>
            <a:r>
              <a:t>Note : « = » : variation entre ‒5 et +5% ; « ‒ » variation entre ‒5 et ‒15% ; « + » variation entre 5 et 15% ; « ‒ ‒ » variation entre ‒15 et ‒25%; « + + » variation entre 15 et 25% ; « ‒ ‒ ‒ » variation inférieure à 25% ;« + + + » variation supérieure à 25%.</a:t>
            </a:r>
          </a:p>
        </p:txBody>
      </p:sp>
      <p:sp>
        <p:nvSpPr>
          <p:cNvPr id="10" name="TextBox 9"/>
          <p:cNvSpPr txBox="1"/>
          <p:nvPr/>
        </p:nvSpPr>
        <p:spPr>
          <a:xfrm>
            <a:off x="259200" y="2214000"/>
            <a:ext cx="6397200" cy="756000"/>
          </a:xfrm>
          <a:prstGeom prst="rect">
            <a:avLst/>
          </a:prstGeom>
          <a:noFill/>
        </p:spPr>
        <p:txBody>
          <a:bodyPr wrap="square">
            <a:spAutoFit/>
          </a:bodyPr>
          <a:lstStyle/>
          <a:p>
            <a:pPr>
              <a:defRPr sz="1275"/>
            </a:pPr>
            <a:r>
              <a:t>• Pour le merlu de la criée de Saint-jean de luz Cibou, l’instabilité des prix pour le mois de septembre 2026 est beaucoup plus importante que celle observée en septembre de 2023 à 2025, ce qui signifie que le risque prix des producteurs a fortement augmenté. Parallèlement, l’instabilité des volumes est beaucoup plus important, ce qui signifie que le risque d’approvisionnement des acheteurs a fortement augmenté.</a:t>
            </a:r>
          </a:p>
        </p:txBody>
      </p:sp>
      <p:sp>
        <p:nvSpPr>
          <p:cNvPr id="11" name="TextBox 10"/>
          <p:cNvSpPr txBox="1"/>
          <p:nvPr/>
        </p:nvSpPr>
        <p:spPr>
          <a:xfrm>
            <a:off x="259200" y="6775200"/>
            <a:ext cx="6397200" cy="756000"/>
          </a:xfrm>
          <a:prstGeom prst="rect">
            <a:avLst/>
          </a:prstGeom>
          <a:noFill/>
        </p:spPr>
        <p:txBody>
          <a:bodyPr wrap="square">
            <a:spAutoFit/>
          </a:bodyPr>
          <a:lstStyle/>
          <a:p>
            <a:pPr>
              <a:defRPr sz="1275"/>
            </a:pPr>
            <a:r>
              <a:t>• Pour le merlu de la criée de Saint-jean de luz Cibou, en septembre 2026 comparé aux mois de septembre de 2023 à 2025, le nombre d’acheteurs est un peu moins important, le nombre de transactions est beaucoup moins important. De plus, la concurrence a augmenté, ce qui signifie que le pouvoir de marché des gros acheteurs a diminué.</a:t>
            </a:r>
          </a:p>
        </p:txBody>
      </p:sp>
      <p:sp>
        <p:nvSpPr>
          <p:cNvPr id="12" name="TextBox 11"/>
          <p:cNvSpPr txBox="1"/>
          <p:nvPr/>
        </p:nvSpPr>
        <p:spPr>
          <a:xfrm>
            <a:off x="259200" y="3171600"/>
            <a:ext cx="6397200" cy="756000"/>
          </a:xfrm>
          <a:prstGeom prst="rect">
            <a:avLst/>
          </a:prstGeom>
          <a:noFill/>
        </p:spPr>
        <p:txBody>
          <a:bodyPr wrap="square">
            <a:spAutoFit/>
          </a:bodyPr>
          <a:lstStyle/>
          <a:p>
            <a:pPr>
              <a:defRPr sz="1275"/>
            </a:pPr>
            <a:r>
              <a:t>• Pour la lingue franche de la criée de Saint-jean de luz Cibou, l’instabilité des prix pour le mois de septembre 2026 est beaucoup moins importante que celle observée en septembre de 2023 à 2025, ce qui signifie que le risque prix des producteurs a fortement diminué. Parallèlement, l’instabilité des volumes est un peu plus important, ce qui signifie que le risque d’approvisionnement des acheteurs a légèrement augmenté.</a:t>
            </a:r>
          </a:p>
        </p:txBody>
      </p:sp>
      <p:sp>
        <p:nvSpPr>
          <p:cNvPr id="13" name="TextBox 12"/>
          <p:cNvSpPr txBox="1"/>
          <p:nvPr/>
        </p:nvSpPr>
        <p:spPr>
          <a:xfrm>
            <a:off x="259200" y="7628400"/>
            <a:ext cx="6397200" cy="756000"/>
          </a:xfrm>
          <a:prstGeom prst="rect">
            <a:avLst/>
          </a:prstGeom>
          <a:noFill/>
        </p:spPr>
        <p:txBody>
          <a:bodyPr wrap="square">
            <a:spAutoFit/>
          </a:bodyPr>
          <a:lstStyle/>
          <a:p>
            <a:pPr>
              <a:defRPr sz="1275"/>
            </a:pPr>
            <a:r>
              <a:t>• Pour la lingue franche de la criée de Saint-jean de luz Cibou, en septembre 2026 comparé aux mois de septembre de 2023 à 2025, le nombre d’acheteurs est beaucoup moins important, le nombre de transactions est beaucoup moins important. De plus, la concurrence est inchangé, ce qui signifie que le pouvoir de marché des gros acheteurs est inchangée.</a:t>
            </a:r>
          </a:p>
        </p:txBody>
      </p:sp>
      <p:sp>
        <p:nvSpPr>
          <p:cNvPr id="14" name="TextBox 13"/>
          <p:cNvSpPr txBox="1"/>
          <p:nvPr/>
        </p:nvSpPr>
        <p:spPr>
          <a:xfrm>
            <a:off x="259200" y="4129200"/>
            <a:ext cx="6397200" cy="756000"/>
          </a:xfrm>
          <a:prstGeom prst="rect">
            <a:avLst/>
          </a:prstGeom>
          <a:noFill/>
        </p:spPr>
        <p:txBody>
          <a:bodyPr wrap="square">
            <a:spAutoFit/>
          </a:bodyPr>
          <a:lstStyle/>
          <a:p>
            <a:pPr>
              <a:defRPr sz="1275"/>
            </a:pPr>
            <a:r>
              <a:t>• Pour le thon rouge de l'atlantique de la criée de Saint-jean de luz Cibou, l’instabilité des prix pour le mois de septembre 2026 est beaucoup plus importante que celle observée en septembre de 2023 à 2025, ce qui signifie que le risque prix des producteurs a fortement augmenté. Parallèlement, l’instabilité des volumes est beaucoup moins important, ce qui signifie que le risque d’approvisionnement des acheteurs a fortement diminué.</a:t>
            </a:r>
          </a:p>
        </p:txBody>
      </p:sp>
      <p:sp>
        <p:nvSpPr>
          <p:cNvPr id="15" name="TextBox 14"/>
          <p:cNvSpPr txBox="1"/>
          <p:nvPr/>
        </p:nvSpPr>
        <p:spPr>
          <a:xfrm>
            <a:off x="259200" y="8456400"/>
            <a:ext cx="6397200" cy="756000"/>
          </a:xfrm>
          <a:prstGeom prst="rect">
            <a:avLst/>
          </a:prstGeom>
          <a:noFill/>
        </p:spPr>
        <p:txBody>
          <a:bodyPr wrap="square">
            <a:spAutoFit/>
          </a:bodyPr>
          <a:lstStyle/>
          <a:p>
            <a:pPr>
              <a:defRPr sz="1275"/>
            </a:pPr>
            <a:r>
              <a:t>• Pour le thon rouge de l'atlantique de la criée de Saint-jean de luz Cibou, en septembre 2026 comparé aux mois de septembre de 2023 à 2025, le nombre d’acheteurs est un peu moins important, le nombre de transactions est moins important. De plus, la concurrence a fortement diminué, ce qui signifie que le pouvoir de marché des gros acheteurs a fortement augmenté.</a:t>
            </a:r>
          </a:p>
        </p:txBody>
      </p:sp>
    </p:spTree>
    <p:extLst>
      <p:ext uri="{BB962C8B-B14F-4D97-AF65-F5344CB8AC3E}">
        <p14:creationId xmlns:p14="http://schemas.microsoft.com/office/powerpoint/2010/main" val="4235364490"/>
      </p:ext>
    </p:extLst>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ZoneTexte 2">
            <a:extLst>
              <a:ext uri="{FF2B5EF4-FFF2-40B4-BE49-F238E27FC236}">
                <a16:creationId xmlns:a16="http://schemas.microsoft.com/office/drawing/2014/main" id="{BC4710F0-EAEC-4213-96F5-9014FE8FF695}"/>
              </a:ext>
            </a:extLst>
          </p:cNvPr>
          <p:cNvSpPr txBox="1"/>
          <p:nvPr/>
        </p:nvSpPr>
        <p:spPr>
          <a:xfrm>
            <a:off x="0" y="0"/>
            <a:ext cx="6858000" cy="400110"/>
          </a:xfrm>
          <a:prstGeom prst="rect">
            <a:avLst/>
          </a:prstGeom>
          <a:solidFill>
            <a:schemeClr val="accent1">
              <a:lumMod val="20000"/>
              <a:lumOff val="80000"/>
            </a:schemeClr>
          </a:solidFill>
        </p:spPr>
        <p:txBody>
          <a:bodyPr wrap="square" rtlCol="0">
            <a:spAutoFit/>
          </a:bodyPr>
          <a:lstStyle/>
          <a:p>
            <a:pPr algn="ctr"/>
            <a:endParaRPr lang="fr-FR" sz="2000" b="1" dirty="0"/>
          </a:p>
        </p:txBody>
      </p:sp>
      <p:pic>
        <p:nvPicPr>
          <p:cNvPr id="5" name="Image 4">
            <a:extLst>
              <a:ext uri="{FF2B5EF4-FFF2-40B4-BE49-F238E27FC236}">
                <a16:creationId xmlns:a16="http://schemas.microsoft.com/office/drawing/2014/main" id="{9FF87E6B-A128-4970-A055-C582F7375736}"/>
              </a:ext>
            </a:extLst>
          </p:cNvPr>
          <p:cNvPicPr>
            <a:picLocks noChangeAspect="1"/>
          </p:cNvPicPr>
          <p:nvPr/>
        </p:nvPicPr>
        <p:blipFill>
          <a:blip r:embed="rId2">
            <a:extLst>
              <a:ext uri="{96DAC541-7B7A-43D3-8B79-37D633B846F1}">
                <asvg:svgBlip xmlns:asvg="http://schemas.microsoft.com/office/drawing/2016/SVG/main" r:embed="rId3"/>
              </a:ext>
            </a:extLst>
          </a:blip>
          <a:srcRect/>
          <a:stretch/>
        </p:blipFill>
        <p:spPr>
          <a:xfrm>
            <a:off x="199533" y="8359337"/>
            <a:ext cx="2335636" cy="1170385"/>
          </a:xfrm>
          <a:prstGeom prst="rect">
            <a:avLst/>
          </a:prstGeom>
        </p:spPr>
      </p:pic>
      <p:sp>
        <p:nvSpPr>
          <p:cNvPr id="6" name="Rectangle 5">
            <a:extLst>
              <a:ext uri="{FF2B5EF4-FFF2-40B4-BE49-F238E27FC236}">
                <a16:creationId xmlns:a16="http://schemas.microsoft.com/office/drawing/2014/main" id="{72C96FF6-27DC-4143-AEB0-AEF430199C38}"/>
              </a:ext>
            </a:extLst>
          </p:cNvPr>
          <p:cNvSpPr/>
          <p:nvPr/>
        </p:nvSpPr>
        <p:spPr>
          <a:xfrm>
            <a:off x="194400" y="4118960"/>
            <a:ext cx="2342266" cy="3913283"/>
          </a:xfrm>
          <a:prstGeom prst="rect">
            <a:avLst/>
          </a:prstGeom>
          <a:solidFill>
            <a:schemeClr val="bg1">
              <a:lumMod val="95000"/>
            </a:schemeClr>
          </a:solidFill>
          <a:ln>
            <a:solidFill>
              <a:schemeClr val="bg2">
                <a:lumMod val="9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pic>
        <p:nvPicPr>
          <p:cNvPr id="7" name="Picture 6" descr="Resultat 2026_09_La Turballe.png"/>
          <p:cNvPicPr>
            <a:picLocks noChangeAspect="1"/>
          </p:cNvPicPr>
          <p:nvPr/>
        </p:nvPicPr>
        <p:blipFill>
          <a:blip r:embed="rId4"/>
          <a:srcRect t="12000" r="5000" b="5000"/>
          <a:stretch>
            <a:fillRect/>
          </a:stretch>
        </p:blipFill>
        <p:spPr>
          <a:xfrm>
            <a:off x="295200" y="410399"/>
            <a:ext cx="6271200" cy="3420000"/>
          </a:xfrm>
          <a:prstGeom prst="rect">
            <a:avLst/>
          </a:prstGeom>
        </p:spPr>
      </p:pic>
      <p:pic>
        <p:nvPicPr>
          <p:cNvPr id="8" name="Picture 7" descr="Resultat 2026_09_La Turballe_Indices de ventes en valeur.png"/>
          <p:cNvPicPr>
            <a:picLocks noChangeAspect="1"/>
          </p:cNvPicPr>
          <p:nvPr/>
        </p:nvPicPr>
        <p:blipFill>
          <a:blip r:embed="rId5"/>
          <a:srcRect t="12000" r="5000" b="5000"/>
          <a:stretch>
            <a:fillRect/>
          </a:stretch>
        </p:blipFill>
        <p:spPr>
          <a:xfrm>
            <a:off x="2937600" y="3848400"/>
            <a:ext cx="3873600" cy="1980000"/>
          </a:xfrm>
          <a:prstGeom prst="rect">
            <a:avLst/>
          </a:prstGeom>
        </p:spPr>
      </p:pic>
      <p:pic>
        <p:nvPicPr>
          <p:cNvPr id="9" name="Picture 8" descr="Resultat 2026_09_La Turballe_Indices de prix de vente.png"/>
          <p:cNvPicPr>
            <a:picLocks noChangeAspect="1"/>
          </p:cNvPicPr>
          <p:nvPr/>
        </p:nvPicPr>
        <p:blipFill>
          <a:blip r:embed="rId6"/>
          <a:srcRect t="12000" r="5000" b="5000"/>
          <a:stretch>
            <a:fillRect/>
          </a:stretch>
        </p:blipFill>
        <p:spPr>
          <a:xfrm>
            <a:off x="2937600" y="5846399"/>
            <a:ext cx="3873600" cy="1980000"/>
          </a:xfrm>
          <a:prstGeom prst="rect">
            <a:avLst/>
          </a:prstGeom>
        </p:spPr>
      </p:pic>
      <p:pic>
        <p:nvPicPr>
          <p:cNvPr id="10" name="Picture 9" descr="Resultat 2026_09_La Turballe_Indices de ventes en volume.png"/>
          <p:cNvPicPr>
            <a:picLocks noChangeAspect="1"/>
          </p:cNvPicPr>
          <p:nvPr/>
        </p:nvPicPr>
        <p:blipFill>
          <a:blip r:embed="rId7"/>
          <a:srcRect t="12000" r="5000" b="5000"/>
          <a:stretch>
            <a:fillRect/>
          </a:stretch>
        </p:blipFill>
        <p:spPr>
          <a:xfrm>
            <a:off x="2937600" y="7826399"/>
            <a:ext cx="3873600" cy="1980000"/>
          </a:xfrm>
          <a:prstGeom prst="rect">
            <a:avLst/>
          </a:prstGeom>
        </p:spPr>
      </p:pic>
      <p:sp>
        <p:nvSpPr>
          <p:cNvPr id="11" name="TextBox 10"/>
          <p:cNvSpPr txBox="1"/>
          <p:nvPr/>
        </p:nvSpPr>
        <p:spPr>
          <a:xfrm>
            <a:off x="0" y="-288000"/>
            <a:ext cx="6858000" cy="720000"/>
          </a:xfrm>
          <a:prstGeom prst="rect">
            <a:avLst/>
          </a:prstGeom>
          <a:noFill/>
        </p:spPr>
        <p:txBody>
          <a:bodyPr wrap="none">
            <a:spAutoFit/>
          </a:bodyPr>
          <a:lstStyle/>
          <a:p>
            <a:endParaRPr/>
          </a:p>
          <a:p>
            <a:pPr algn="ctr">
              <a:defRPr sz="2267"/>
            </a:pPr>
            <a:r>
              <a:t>La Turballe</a:t>
            </a:r>
          </a:p>
        </p:txBody>
      </p:sp>
      <p:sp>
        <p:nvSpPr>
          <p:cNvPr id="12" name="TextBox 11"/>
          <p:cNvSpPr txBox="1"/>
          <p:nvPr/>
        </p:nvSpPr>
        <p:spPr>
          <a:xfrm>
            <a:off x="687600" y="8445600"/>
            <a:ext cx="1803600" cy="288000"/>
          </a:xfrm>
          <a:prstGeom prst="rect">
            <a:avLst/>
          </a:prstGeom>
          <a:noFill/>
        </p:spPr>
        <p:txBody>
          <a:bodyPr wrap="none">
            <a:spAutoFit/>
          </a:bodyPr>
          <a:lstStyle/>
          <a:p>
            <a:pPr>
              <a:defRPr sz="850"/>
            </a:pPr>
            <a:r>
              <a:t>Indice de prix de vente</a:t>
            </a:r>
          </a:p>
        </p:txBody>
      </p:sp>
      <p:sp>
        <p:nvSpPr>
          <p:cNvPr id="13" name="TextBox 12"/>
          <p:cNvSpPr txBox="1"/>
          <p:nvPr/>
        </p:nvSpPr>
        <p:spPr>
          <a:xfrm>
            <a:off x="687600" y="8632800"/>
            <a:ext cx="1803600" cy="288000"/>
          </a:xfrm>
          <a:prstGeom prst="rect">
            <a:avLst/>
          </a:prstGeom>
          <a:noFill/>
        </p:spPr>
        <p:txBody>
          <a:bodyPr wrap="none">
            <a:spAutoFit/>
          </a:bodyPr>
          <a:lstStyle/>
          <a:p>
            <a:pPr>
              <a:defRPr sz="850"/>
            </a:pPr>
            <a:r>
              <a:t>Indice de ventes en volume</a:t>
            </a:r>
          </a:p>
        </p:txBody>
      </p:sp>
      <p:sp>
        <p:nvSpPr>
          <p:cNvPr id="14" name="TextBox 13"/>
          <p:cNvSpPr txBox="1"/>
          <p:nvPr/>
        </p:nvSpPr>
        <p:spPr>
          <a:xfrm>
            <a:off x="687600" y="8838000"/>
            <a:ext cx="1803600" cy="288000"/>
          </a:xfrm>
          <a:prstGeom prst="rect">
            <a:avLst/>
          </a:prstGeom>
          <a:noFill/>
        </p:spPr>
        <p:txBody>
          <a:bodyPr wrap="none">
            <a:spAutoFit/>
          </a:bodyPr>
          <a:lstStyle/>
          <a:p>
            <a:pPr>
              <a:defRPr sz="850"/>
            </a:pPr>
            <a:r>
              <a:t>Indice de ventes en valeur</a:t>
            </a:r>
          </a:p>
        </p:txBody>
      </p:sp>
      <p:sp>
        <p:nvSpPr>
          <p:cNvPr id="15" name="TextBox 14"/>
          <p:cNvSpPr txBox="1"/>
          <p:nvPr/>
        </p:nvSpPr>
        <p:spPr>
          <a:xfrm>
            <a:off x="687600" y="9021600"/>
            <a:ext cx="1803600" cy="288000"/>
          </a:xfrm>
          <a:prstGeom prst="rect">
            <a:avLst/>
          </a:prstGeom>
          <a:noFill/>
        </p:spPr>
        <p:txBody>
          <a:bodyPr wrap="none">
            <a:spAutoFit/>
          </a:bodyPr>
          <a:lstStyle/>
          <a:p>
            <a:pPr>
              <a:defRPr sz="850"/>
            </a:pPr>
            <a:r>
              <a:t>Indice national</a:t>
            </a:r>
          </a:p>
        </p:txBody>
      </p:sp>
      <p:sp>
        <p:nvSpPr>
          <p:cNvPr id="16" name="TextBox 15"/>
          <p:cNvSpPr txBox="1"/>
          <p:nvPr/>
        </p:nvSpPr>
        <p:spPr>
          <a:xfrm>
            <a:off x="687600" y="9223200"/>
            <a:ext cx="1803600" cy="288000"/>
          </a:xfrm>
          <a:prstGeom prst="rect">
            <a:avLst/>
          </a:prstGeom>
          <a:noFill/>
        </p:spPr>
        <p:txBody>
          <a:bodyPr wrap="none">
            <a:spAutoFit/>
          </a:bodyPr>
          <a:lstStyle/>
          <a:p>
            <a:pPr>
              <a:defRPr sz="850"/>
            </a:pPr>
            <a:r>
              <a:t>Septembre</a:t>
            </a:r>
          </a:p>
        </p:txBody>
      </p:sp>
      <p:sp>
        <p:nvSpPr>
          <p:cNvPr id="17" name="TextBox 16"/>
          <p:cNvSpPr txBox="1"/>
          <p:nvPr/>
        </p:nvSpPr>
        <p:spPr>
          <a:xfrm>
            <a:off x="194400" y="4179600"/>
            <a:ext cx="2343600" cy="1436400"/>
          </a:xfrm>
          <a:prstGeom prst="rect">
            <a:avLst/>
          </a:prstGeom>
          <a:noFill/>
        </p:spPr>
        <p:txBody>
          <a:bodyPr wrap="square">
            <a:spAutoFit/>
          </a:bodyPr>
          <a:lstStyle/>
          <a:p>
            <a:pPr>
              <a:defRPr sz="1275"/>
            </a:pPr>
            <a:r>
              <a:t>• À la fin du mois de septembre 2026, l'indice de ventes en valeur  de la criée de La Turballe est supérieur à celui de la période de référence (2023).</a:t>
            </a:r>
          </a:p>
        </p:txBody>
      </p:sp>
      <p:sp>
        <p:nvSpPr>
          <p:cNvPr id="18" name="TextBox 17"/>
          <p:cNvSpPr txBox="1"/>
          <p:nvPr/>
        </p:nvSpPr>
        <p:spPr>
          <a:xfrm>
            <a:off x="194400" y="5619600"/>
            <a:ext cx="2343600" cy="1436400"/>
          </a:xfrm>
          <a:prstGeom prst="rect">
            <a:avLst/>
          </a:prstGeom>
          <a:noFill/>
        </p:spPr>
        <p:txBody>
          <a:bodyPr wrap="square">
            <a:spAutoFit/>
          </a:bodyPr>
          <a:lstStyle/>
          <a:p>
            <a:pPr>
              <a:defRPr sz="1275"/>
            </a:pPr>
            <a:r>
              <a:t>• L'indice de prix de ventes est supérieur à ceux de la période de référence et de la moyenne nationale.</a:t>
            </a:r>
          </a:p>
        </p:txBody>
      </p:sp>
      <p:sp>
        <p:nvSpPr>
          <p:cNvPr id="19" name="TextBox 18"/>
          <p:cNvSpPr txBox="1"/>
          <p:nvPr/>
        </p:nvSpPr>
        <p:spPr>
          <a:xfrm>
            <a:off x="194400" y="6840000"/>
            <a:ext cx="2343600" cy="1436400"/>
          </a:xfrm>
          <a:prstGeom prst="rect">
            <a:avLst/>
          </a:prstGeom>
          <a:noFill/>
        </p:spPr>
        <p:txBody>
          <a:bodyPr wrap="square">
            <a:spAutoFit/>
          </a:bodyPr>
          <a:lstStyle/>
          <a:p>
            <a:pPr>
              <a:defRPr sz="1275"/>
            </a:pPr>
            <a:r>
              <a:t>• Pour finir, l'indice de ventes en volume est supérieur à ceux de la période de référence et de la moyenne nationale.</a:t>
            </a:r>
          </a:p>
        </p:txBody>
      </p:sp>
    </p:spTree>
    <p:extLst>
      <p:ext uri="{BB962C8B-B14F-4D97-AF65-F5344CB8AC3E}">
        <p14:creationId xmlns:p14="http://schemas.microsoft.com/office/powerpoint/2010/main" val="1753801131"/>
      </p:ext>
    </p:extLst>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ZoneTexte 1">
            <a:extLst>
              <a:ext uri="{FF2B5EF4-FFF2-40B4-BE49-F238E27FC236}">
                <a16:creationId xmlns:a16="http://schemas.microsoft.com/office/drawing/2014/main" id="{9AF04225-4409-47E2-919B-B53281069194}"/>
              </a:ext>
            </a:extLst>
          </p:cNvPr>
          <p:cNvSpPr txBox="1"/>
          <p:nvPr/>
        </p:nvSpPr>
        <p:spPr>
          <a:xfrm>
            <a:off x="0" y="0"/>
            <a:ext cx="6858000" cy="400110"/>
          </a:xfrm>
          <a:prstGeom prst="rect">
            <a:avLst/>
          </a:prstGeom>
          <a:solidFill>
            <a:schemeClr val="accent1">
              <a:lumMod val="20000"/>
              <a:lumOff val="80000"/>
            </a:schemeClr>
          </a:solidFill>
        </p:spPr>
        <p:txBody>
          <a:bodyPr wrap="square" rtlCol="0">
            <a:spAutoFit/>
          </a:bodyPr>
          <a:lstStyle/>
          <a:p>
            <a:pPr algn="ctr"/>
            <a:endParaRPr lang="fr-FR" sz="2000" b="1" dirty="0"/>
          </a:p>
        </p:txBody>
      </p:sp>
      <p:sp>
        <p:nvSpPr>
          <p:cNvPr id="4" name="Rectangle 3">
            <a:extLst>
              <a:ext uri="{FF2B5EF4-FFF2-40B4-BE49-F238E27FC236}">
                <a16:creationId xmlns:a16="http://schemas.microsoft.com/office/drawing/2014/main" id="{35A6A0B7-BA9E-453B-961C-05FD4483EAC4}"/>
              </a:ext>
            </a:extLst>
          </p:cNvPr>
          <p:cNvSpPr/>
          <p:nvPr/>
        </p:nvSpPr>
        <p:spPr>
          <a:xfrm>
            <a:off x="201304" y="5944548"/>
            <a:ext cx="6455391" cy="2450152"/>
          </a:xfrm>
          <a:prstGeom prst="rect">
            <a:avLst/>
          </a:prstGeom>
          <a:solidFill>
            <a:schemeClr val="bg1">
              <a:lumMod val="95000"/>
            </a:schemeClr>
          </a:solidFill>
          <a:ln>
            <a:solidFill>
              <a:schemeClr val="bg2">
                <a:lumMod val="9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dirty="0"/>
          </a:p>
        </p:txBody>
      </p:sp>
      <p:sp>
        <p:nvSpPr>
          <p:cNvPr id="5" name="Rectangle 4">
            <a:extLst>
              <a:ext uri="{FF2B5EF4-FFF2-40B4-BE49-F238E27FC236}">
                <a16:creationId xmlns:a16="http://schemas.microsoft.com/office/drawing/2014/main" id="{51AD5A46-F25F-4049-B9E0-1AE8F2529A3A}"/>
              </a:ext>
            </a:extLst>
          </p:cNvPr>
          <p:cNvSpPr/>
          <p:nvPr/>
        </p:nvSpPr>
        <p:spPr>
          <a:xfrm>
            <a:off x="201304" y="2414014"/>
            <a:ext cx="6455391" cy="1445696"/>
          </a:xfrm>
          <a:prstGeom prst="rect">
            <a:avLst/>
          </a:prstGeom>
          <a:solidFill>
            <a:schemeClr val="bg1">
              <a:lumMod val="95000"/>
            </a:schemeClr>
          </a:solidFill>
          <a:ln>
            <a:solidFill>
              <a:schemeClr val="bg2">
                <a:lumMod val="9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pic>
        <p:nvPicPr>
          <p:cNvPr id="6" name="Picture 5" descr="Etat_du_marche_TB.png"/>
          <p:cNvPicPr>
            <a:picLocks noChangeAspect="1"/>
          </p:cNvPicPr>
          <p:nvPr/>
        </p:nvPicPr>
        <p:blipFill>
          <a:blip r:embed="rId2"/>
          <a:srcRect l="1000" t="20000" r="1000" b="25000"/>
          <a:stretch>
            <a:fillRect/>
          </a:stretch>
        </p:blipFill>
        <p:spPr>
          <a:xfrm>
            <a:off x="1058400" y="698400"/>
            <a:ext cx="4572000" cy="1620000"/>
          </a:xfrm>
          <a:prstGeom prst="rect">
            <a:avLst/>
          </a:prstGeom>
        </p:spPr>
      </p:pic>
      <p:pic>
        <p:nvPicPr>
          <p:cNvPr id="7" name="Picture 6" descr="Caractéristiques_intensité_TB.png"/>
          <p:cNvPicPr>
            <a:picLocks noChangeAspect="1"/>
          </p:cNvPicPr>
          <p:nvPr/>
        </p:nvPicPr>
        <p:blipFill>
          <a:blip r:embed="rId3"/>
          <a:srcRect l="1000" t="20000" r="1000" b="20000"/>
          <a:stretch>
            <a:fillRect/>
          </a:stretch>
        </p:blipFill>
        <p:spPr>
          <a:xfrm>
            <a:off x="86400" y="4323600"/>
            <a:ext cx="6688799" cy="1620000"/>
          </a:xfrm>
          <a:prstGeom prst="rect">
            <a:avLst/>
          </a:prstGeom>
        </p:spPr>
      </p:pic>
      <p:sp>
        <p:nvSpPr>
          <p:cNvPr id="8" name="TextBox 7"/>
          <p:cNvSpPr txBox="1"/>
          <p:nvPr/>
        </p:nvSpPr>
        <p:spPr>
          <a:xfrm>
            <a:off x="0" y="-288000"/>
            <a:ext cx="6858000" cy="720000"/>
          </a:xfrm>
          <a:prstGeom prst="rect">
            <a:avLst/>
          </a:prstGeom>
          <a:noFill/>
        </p:spPr>
        <p:txBody>
          <a:bodyPr wrap="none">
            <a:spAutoFit/>
          </a:bodyPr>
          <a:lstStyle/>
          <a:p>
            <a:endParaRPr/>
          </a:p>
          <a:p>
            <a:pPr algn="ctr">
              <a:defRPr sz="2267"/>
            </a:pPr>
            <a:r>
              <a:t>La Turballe</a:t>
            </a:r>
          </a:p>
        </p:txBody>
      </p:sp>
      <p:sp>
        <p:nvSpPr>
          <p:cNvPr id="9" name="TextBox 8"/>
          <p:cNvSpPr txBox="1"/>
          <p:nvPr/>
        </p:nvSpPr>
        <p:spPr>
          <a:xfrm>
            <a:off x="180000" y="9403200"/>
            <a:ext cx="4647600" cy="1368000"/>
          </a:xfrm>
          <a:prstGeom prst="rect">
            <a:avLst/>
          </a:prstGeom>
          <a:noFill/>
        </p:spPr>
        <p:txBody>
          <a:bodyPr wrap="square">
            <a:spAutoFit/>
          </a:bodyPr>
          <a:lstStyle/>
          <a:p>
            <a:pPr>
              <a:defRPr sz="850"/>
            </a:pPr>
            <a:r>
              <a:t>Note : « = » : variation entre ‒5 et +5% ; « ‒ » variation entre ‒5 et ‒15% ; « + » variation entre 5 et 15% ; « ‒ ‒ » variation entre ‒15 et ‒25%; « + + » variation entre 15 et 25% ; « ‒ ‒ ‒ » variation inférieure à 25% ;« + + + » variation supérieure à 25%.</a:t>
            </a:r>
          </a:p>
        </p:txBody>
      </p:sp>
      <p:sp>
        <p:nvSpPr>
          <p:cNvPr id="10" name="TextBox 9"/>
          <p:cNvSpPr txBox="1"/>
          <p:nvPr/>
        </p:nvSpPr>
        <p:spPr>
          <a:xfrm>
            <a:off x="259200" y="2476800"/>
            <a:ext cx="6397200" cy="756000"/>
          </a:xfrm>
          <a:prstGeom prst="rect">
            <a:avLst/>
          </a:prstGeom>
          <a:noFill/>
        </p:spPr>
        <p:txBody>
          <a:bodyPr wrap="square">
            <a:spAutoFit/>
          </a:bodyPr>
          <a:lstStyle/>
          <a:p>
            <a:pPr>
              <a:defRPr sz="1275"/>
            </a:pPr>
            <a:r>
              <a:t>• Pour la criée de La Turballe, l’instabilité des prix pour le mois de septembre 2026 est beaucoup plus importante que celle observée en septembre de 2023 à 2025, ce qui signifie que le risque prix des producteurs a fortement augmenté. Parallèlement, l’instabilité des volumes est beaucoup moins important, ce qui signifie que le risque d’approvisionnement des acheteurs a fortement diminué.</a:t>
            </a:r>
          </a:p>
        </p:txBody>
      </p:sp>
      <p:sp>
        <p:nvSpPr>
          <p:cNvPr id="11" name="TextBox 10"/>
          <p:cNvSpPr txBox="1"/>
          <p:nvPr/>
        </p:nvSpPr>
        <p:spPr>
          <a:xfrm>
            <a:off x="259200" y="6840000"/>
            <a:ext cx="6397200" cy="756000"/>
          </a:xfrm>
          <a:prstGeom prst="rect">
            <a:avLst/>
          </a:prstGeom>
          <a:noFill/>
        </p:spPr>
        <p:txBody>
          <a:bodyPr wrap="square">
            <a:spAutoFit/>
          </a:bodyPr>
          <a:lstStyle/>
          <a:p>
            <a:pPr>
              <a:defRPr sz="1275"/>
            </a:pPr>
            <a:r>
              <a:t>• Pour la criée de La Turballe, en septembre 2026 comparé aux mois de septembre de 2023 à 2025, le nombre d’acheteurs est similaire, le nombre de transactions est moins important. De plus, la concurrence a diminué, ce qui signifie que le pouvoir de marché des gros acheteurs a augmenté.</a:t>
            </a:r>
          </a:p>
        </p:txBody>
      </p:sp>
    </p:spTree>
    <p:extLst>
      <p:ext uri="{BB962C8B-B14F-4D97-AF65-F5344CB8AC3E}">
        <p14:creationId xmlns:p14="http://schemas.microsoft.com/office/powerpoint/2010/main" val="223452661"/>
      </p:ext>
    </p:extLst>
  </p:cSld>
  <p:clrMapOvr>
    <a:masterClrMapping/>
  </p:clrMapOvr>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ZoneTexte 1">
            <a:extLst>
              <a:ext uri="{FF2B5EF4-FFF2-40B4-BE49-F238E27FC236}">
                <a16:creationId xmlns:a16="http://schemas.microsoft.com/office/drawing/2014/main" id="{24127FCE-2CBD-4612-A868-47E4A145A57E}"/>
              </a:ext>
            </a:extLst>
          </p:cNvPr>
          <p:cNvSpPr txBox="1"/>
          <p:nvPr/>
        </p:nvSpPr>
        <p:spPr>
          <a:xfrm>
            <a:off x="0" y="0"/>
            <a:ext cx="6858000" cy="400110"/>
          </a:xfrm>
          <a:prstGeom prst="rect">
            <a:avLst/>
          </a:prstGeom>
          <a:solidFill>
            <a:schemeClr val="accent1">
              <a:lumMod val="20000"/>
              <a:lumOff val="80000"/>
            </a:schemeClr>
          </a:solidFill>
        </p:spPr>
        <p:txBody>
          <a:bodyPr wrap="square" rtlCol="0">
            <a:spAutoFit/>
          </a:bodyPr>
          <a:lstStyle/>
          <a:p>
            <a:pPr algn="ctr"/>
            <a:endParaRPr lang="fr-FR" sz="2000" b="1" dirty="0"/>
          </a:p>
        </p:txBody>
      </p:sp>
      <p:sp>
        <p:nvSpPr>
          <p:cNvPr id="4" name="Rectangle 3">
            <a:extLst>
              <a:ext uri="{FF2B5EF4-FFF2-40B4-BE49-F238E27FC236}">
                <a16:creationId xmlns:a16="http://schemas.microsoft.com/office/drawing/2014/main" id="{2B4E863C-80E3-4EFB-AE5E-A610D52EFEE3}"/>
              </a:ext>
            </a:extLst>
          </p:cNvPr>
          <p:cNvSpPr/>
          <p:nvPr/>
        </p:nvSpPr>
        <p:spPr>
          <a:xfrm>
            <a:off x="201302" y="2138600"/>
            <a:ext cx="6455391" cy="2959756"/>
          </a:xfrm>
          <a:prstGeom prst="rect">
            <a:avLst/>
          </a:prstGeom>
          <a:solidFill>
            <a:schemeClr val="bg1">
              <a:lumMod val="95000"/>
            </a:schemeClr>
          </a:solidFill>
          <a:ln>
            <a:solidFill>
              <a:schemeClr val="bg2">
                <a:lumMod val="9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5" name="Rectangle 4">
            <a:extLst>
              <a:ext uri="{FF2B5EF4-FFF2-40B4-BE49-F238E27FC236}">
                <a16:creationId xmlns:a16="http://schemas.microsoft.com/office/drawing/2014/main" id="{2946E06D-DA5C-4A4C-90A9-D7CF2EF0031C}"/>
              </a:ext>
            </a:extLst>
          </p:cNvPr>
          <p:cNvSpPr/>
          <p:nvPr/>
        </p:nvSpPr>
        <p:spPr>
          <a:xfrm>
            <a:off x="180000" y="6816932"/>
            <a:ext cx="6455391" cy="2514067"/>
          </a:xfrm>
          <a:prstGeom prst="rect">
            <a:avLst/>
          </a:prstGeom>
          <a:solidFill>
            <a:schemeClr val="bg1">
              <a:lumMod val="95000"/>
            </a:schemeClr>
          </a:solidFill>
          <a:ln>
            <a:solidFill>
              <a:schemeClr val="bg2">
                <a:lumMod val="9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pic>
        <p:nvPicPr>
          <p:cNvPr id="6" name="Picture 5" descr="Etat_du_marche_TB_Espèce.png"/>
          <p:cNvPicPr>
            <a:picLocks noChangeAspect="1"/>
          </p:cNvPicPr>
          <p:nvPr/>
        </p:nvPicPr>
        <p:blipFill>
          <a:blip r:embed="rId2"/>
          <a:stretch>
            <a:fillRect/>
          </a:stretch>
        </p:blipFill>
        <p:spPr>
          <a:xfrm>
            <a:off x="1144800" y="475200"/>
            <a:ext cx="4572000" cy="1620000"/>
          </a:xfrm>
          <a:prstGeom prst="rect">
            <a:avLst/>
          </a:prstGeom>
        </p:spPr>
      </p:pic>
      <p:pic>
        <p:nvPicPr>
          <p:cNvPr id="7" name="Picture 6" descr="Caractéristiques_intensité_TB_Espèce.png"/>
          <p:cNvPicPr>
            <a:picLocks noChangeAspect="1"/>
          </p:cNvPicPr>
          <p:nvPr/>
        </p:nvPicPr>
        <p:blipFill>
          <a:blip r:embed="rId3"/>
          <a:stretch>
            <a:fillRect/>
          </a:stretch>
        </p:blipFill>
        <p:spPr>
          <a:xfrm>
            <a:off x="86400" y="5162400"/>
            <a:ext cx="6688799" cy="1620000"/>
          </a:xfrm>
          <a:prstGeom prst="rect">
            <a:avLst/>
          </a:prstGeom>
        </p:spPr>
      </p:pic>
      <p:sp>
        <p:nvSpPr>
          <p:cNvPr id="8" name="TextBox 7"/>
          <p:cNvSpPr txBox="1"/>
          <p:nvPr/>
        </p:nvSpPr>
        <p:spPr>
          <a:xfrm>
            <a:off x="0" y="-288000"/>
            <a:ext cx="6858000" cy="720000"/>
          </a:xfrm>
          <a:prstGeom prst="rect">
            <a:avLst/>
          </a:prstGeom>
          <a:noFill/>
        </p:spPr>
        <p:txBody>
          <a:bodyPr wrap="none">
            <a:spAutoFit/>
          </a:bodyPr>
          <a:lstStyle/>
          <a:p>
            <a:endParaRPr/>
          </a:p>
          <a:p>
            <a:pPr algn="ctr">
              <a:defRPr sz="2267"/>
            </a:pPr>
            <a:r>
              <a:t>La Turballe</a:t>
            </a:r>
          </a:p>
        </p:txBody>
      </p:sp>
      <p:sp>
        <p:nvSpPr>
          <p:cNvPr id="9" name="TextBox 8"/>
          <p:cNvSpPr txBox="1"/>
          <p:nvPr/>
        </p:nvSpPr>
        <p:spPr>
          <a:xfrm>
            <a:off x="180000" y="9403200"/>
            <a:ext cx="4647600" cy="1368000"/>
          </a:xfrm>
          <a:prstGeom prst="rect">
            <a:avLst/>
          </a:prstGeom>
          <a:noFill/>
        </p:spPr>
        <p:txBody>
          <a:bodyPr wrap="square">
            <a:spAutoFit/>
          </a:bodyPr>
          <a:lstStyle/>
          <a:p>
            <a:pPr>
              <a:defRPr sz="850"/>
            </a:pPr>
            <a:r>
              <a:t>Note : « = » : variation entre ‒5 et +5% ; « ‒ » variation entre ‒5 et ‒15% ; « + » variation entre 5 et 15% ; « ‒ ‒ » variation entre ‒15 et ‒25%; « + + » variation entre 15 et 25% ; « ‒ ‒ ‒ » variation inférieure à 25% ;« + + + » variation supérieure à 25%.</a:t>
            </a:r>
          </a:p>
        </p:txBody>
      </p:sp>
      <p:sp>
        <p:nvSpPr>
          <p:cNvPr id="10" name="TextBox 9"/>
          <p:cNvSpPr txBox="1"/>
          <p:nvPr/>
        </p:nvSpPr>
        <p:spPr>
          <a:xfrm>
            <a:off x="259200" y="2214000"/>
            <a:ext cx="6397200" cy="756000"/>
          </a:xfrm>
          <a:prstGeom prst="rect">
            <a:avLst/>
          </a:prstGeom>
          <a:noFill/>
        </p:spPr>
        <p:txBody>
          <a:bodyPr wrap="square">
            <a:spAutoFit/>
          </a:bodyPr>
          <a:lstStyle/>
          <a:p>
            <a:pPr>
              <a:defRPr sz="1275"/>
            </a:pPr>
            <a:r>
              <a:t>• Pour la sardine de la criée de La Turballe, l’instabilité des prix pour le mois de septembre 2026 est beaucoup moins importante que celle observée en septembre de 2023 à 2025, ce qui signifie que le risque prix des producteurs a fortement diminué. Parallèlement, l’instabilité des volumes est similaire, ce qui signifie que le risque d’approvisionnement des acheteurs est inchangé.</a:t>
            </a:r>
          </a:p>
        </p:txBody>
      </p:sp>
      <p:sp>
        <p:nvSpPr>
          <p:cNvPr id="11" name="TextBox 10"/>
          <p:cNvSpPr txBox="1"/>
          <p:nvPr/>
        </p:nvSpPr>
        <p:spPr>
          <a:xfrm>
            <a:off x="259200" y="6775200"/>
            <a:ext cx="6397200" cy="756000"/>
          </a:xfrm>
          <a:prstGeom prst="rect">
            <a:avLst/>
          </a:prstGeom>
          <a:noFill/>
        </p:spPr>
        <p:txBody>
          <a:bodyPr wrap="square">
            <a:spAutoFit/>
          </a:bodyPr>
          <a:lstStyle/>
          <a:p>
            <a:pPr>
              <a:defRPr sz="1275"/>
            </a:pPr>
            <a:r>
              <a:t>• Pour la sardine de la criée de La Turballe, en septembre 2026 comparé aux mois de septembre de 2023 à 2025, le nombre d’acheteurs est similaire, le nombre de transactions est similaire. De plus, la concurrence a fortement diminué, ce qui signifie que le pouvoir de marché des gros acheteurs a fortement augmenté.</a:t>
            </a:r>
          </a:p>
        </p:txBody>
      </p:sp>
      <p:sp>
        <p:nvSpPr>
          <p:cNvPr id="12" name="TextBox 11"/>
          <p:cNvSpPr txBox="1"/>
          <p:nvPr/>
        </p:nvSpPr>
        <p:spPr>
          <a:xfrm>
            <a:off x="259200" y="3171600"/>
            <a:ext cx="6397200" cy="756000"/>
          </a:xfrm>
          <a:prstGeom prst="rect">
            <a:avLst/>
          </a:prstGeom>
          <a:noFill/>
        </p:spPr>
        <p:txBody>
          <a:bodyPr wrap="square">
            <a:spAutoFit/>
          </a:bodyPr>
          <a:lstStyle/>
          <a:p>
            <a:pPr>
              <a:defRPr sz="1275"/>
            </a:pPr>
            <a:r>
              <a:t>• Pour le calmars côtiers de la criée de La Turballe, l’instabilité des prix pour le mois de septembre 2026 est beaucoup moins importante que celle observée en septembre de 2023 à 2025, ce qui signifie que le risque prix des producteurs a fortement diminué. Parallèlement, l’instabilité des volumes est moins important, ce qui signifie que le risque d’approvisionnement des acheteurs a diminué.</a:t>
            </a:r>
          </a:p>
        </p:txBody>
      </p:sp>
      <p:sp>
        <p:nvSpPr>
          <p:cNvPr id="13" name="TextBox 12"/>
          <p:cNvSpPr txBox="1"/>
          <p:nvPr/>
        </p:nvSpPr>
        <p:spPr>
          <a:xfrm>
            <a:off x="259200" y="7628400"/>
            <a:ext cx="6397200" cy="756000"/>
          </a:xfrm>
          <a:prstGeom prst="rect">
            <a:avLst/>
          </a:prstGeom>
          <a:noFill/>
        </p:spPr>
        <p:txBody>
          <a:bodyPr wrap="square">
            <a:spAutoFit/>
          </a:bodyPr>
          <a:lstStyle/>
          <a:p>
            <a:pPr>
              <a:defRPr sz="1275"/>
            </a:pPr>
            <a:r>
              <a:t>• Pour le calmars côtiers de la criée de La Turballe, en septembre 2026 comparé aux mois de septembre de 2023 à 2025, le nombre d’acheteurs est moins important, le nombre de transactions est beaucoup moins important. De plus, la concurrence a fortement diminué, ce qui signifie que le pouvoir de marché des gros acheteurs a fortement augmenté.</a:t>
            </a:r>
          </a:p>
        </p:txBody>
      </p:sp>
      <p:sp>
        <p:nvSpPr>
          <p:cNvPr id="14" name="TextBox 13"/>
          <p:cNvSpPr txBox="1"/>
          <p:nvPr/>
        </p:nvSpPr>
        <p:spPr>
          <a:xfrm>
            <a:off x="259200" y="4129200"/>
            <a:ext cx="6397200" cy="756000"/>
          </a:xfrm>
          <a:prstGeom prst="rect">
            <a:avLst/>
          </a:prstGeom>
          <a:noFill/>
        </p:spPr>
        <p:txBody>
          <a:bodyPr wrap="square">
            <a:spAutoFit/>
          </a:bodyPr>
          <a:lstStyle/>
          <a:p>
            <a:pPr>
              <a:defRPr sz="1275"/>
            </a:pPr>
            <a:r>
              <a:t>• Pour le bar de la criée de La Turballe, l’instabilité des prix pour le mois de septembre 2026 est beaucoup moins importante que celle observée en septembre de 2023 à 2025, ce qui signifie que le risque prix des producteurs a fortement diminué. Parallèlement, l’instabilité des volumes est beaucoup moins important, ce qui signifie que le risque d’approvisionnement des acheteurs a fortement diminué.</a:t>
            </a:r>
          </a:p>
        </p:txBody>
      </p:sp>
      <p:sp>
        <p:nvSpPr>
          <p:cNvPr id="15" name="TextBox 14"/>
          <p:cNvSpPr txBox="1"/>
          <p:nvPr/>
        </p:nvSpPr>
        <p:spPr>
          <a:xfrm>
            <a:off x="259200" y="8456400"/>
            <a:ext cx="6397200" cy="756000"/>
          </a:xfrm>
          <a:prstGeom prst="rect">
            <a:avLst/>
          </a:prstGeom>
          <a:noFill/>
        </p:spPr>
        <p:txBody>
          <a:bodyPr wrap="square">
            <a:spAutoFit/>
          </a:bodyPr>
          <a:lstStyle/>
          <a:p>
            <a:pPr>
              <a:defRPr sz="1275"/>
            </a:pPr>
            <a:r>
              <a:t>• Pour le bar de la criée de La Turballe, en septembre 2026 comparé aux mois de septembre de 2023 à 2025, le nombre d’acheteurs est similaire, le nombre de transactions est moins important. De plus, la concurrence a diminué, ce qui signifie que le pouvoir de marché des gros acheteurs a augmenté.</a:t>
            </a:r>
          </a:p>
        </p:txBody>
      </p:sp>
    </p:spTree>
    <p:extLst>
      <p:ext uri="{BB962C8B-B14F-4D97-AF65-F5344CB8AC3E}">
        <p14:creationId xmlns:p14="http://schemas.microsoft.com/office/powerpoint/2010/main" val="1612942445"/>
      </p:ext>
    </p:extLst>
  </p:cSld>
  <p:clrMapOvr>
    <a:masterClrMapping/>
  </p:clrMapOvr>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ZoneTexte 2">
            <a:extLst>
              <a:ext uri="{FF2B5EF4-FFF2-40B4-BE49-F238E27FC236}">
                <a16:creationId xmlns:a16="http://schemas.microsoft.com/office/drawing/2014/main" id="{BC4710F0-EAEC-4213-96F5-9014FE8FF695}"/>
              </a:ext>
            </a:extLst>
          </p:cNvPr>
          <p:cNvSpPr txBox="1"/>
          <p:nvPr/>
        </p:nvSpPr>
        <p:spPr>
          <a:xfrm>
            <a:off x="0" y="0"/>
            <a:ext cx="6858000" cy="400110"/>
          </a:xfrm>
          <a:prstGeom prst="rect">
            <a:avLst/>
          </a:prstGeom>
          <a:solidFill>
            <a:schemeClr val="accent4">
              <a:lumMod val="20000"/>
              <a:lumOff val="80000"/>
            </a:schemeClr>
          </a:solidFill>
        </p:spPr>
        <p:txBody>
          <a:bodyPr wrap="square" rtlCol="0">
            <a:spAutoFit/>
          </a:bodyPr>
          <a:lstStyle/>
          <a:p>
            <a:pPr algn="ctr"/>
            <a:endParaRPr lang="fr-FR" sz="2000" b="1" dirty="0"/>
          </a:p>
        </p:txBody>
      </p:sp>
      <p:pic>
        <p:nvPicPr>
          <p:cNvPr id="5" name="Image 4">
            <a:extLst>
              <a:ext uri="{FF2B5EF4-FFF2-40B4-BE49-F238E27FC236}">
                <a16:creationId xmlns:a16="http://schemas.microsoft.com/office/drawing/2014/main" id="{409A0BB4-D7F5-4F14-BBB1-E4C737B09E4B}"/>
              </a:ext>
            </a:extLst>
          </p:cNvPr>
          <p:cNvPicPr>
            <a:picLocks noChangeAspect="1"/>
          </p:cNvPicPr>
          <p:nvPr/>
        </p:nvPicPr>
        <p:blipFill>
          <a:blip r:embed="rId2">
            <a:extLst>
              <a:ext uri="{96DAC541-7B7A-43D3-8B79-37D633B846F1}">
                <asvg:svgBlip xmlns:asvg="http://schemas.microsoft.com/office/drawing/2016/SVG/main" r:embed="rId3"/>
              </a:ext>
            </a:extLst>
          </a:blip>
          <a:srcRect/>
          <a:stretch/>
        </p:blipFill>
        <p:spPr>
          <a:xfrm>
            <a:off x="199533" y="8359337"/>
            <a:ext cx="2335636" cy="1170385"/>
          </a:xfrm>
          <a:prstGeom prst="rect">
            <a:avLst/>
          </a:prstGeom>
        </p:spPr>
      </p:pic>
      <p:sp>
        <p:nvSpPr>
          <p:cNvPr id="6" name="Rectangle 5">
            <a:extLst>
              <a:ext uri="{FF2B5EF4-FFF2-40B4-BE49-F238E27FC236}">
                <a16:creationId xmlns:a16="http://schemas.microsoft.com/office/drawing/2014/main" id="{94C6C08D-7CD7-4207-9818-0AFF154308F6}"/>
              </a:ext>
            </a:extLst>
          </p:cNvPr>
          <p:cNvSpPr/>
          <p:nvPr/>
        </p:nvSpPr>
        <p:spPr>
          <a:xfrm>
            <a:off x="194400" y="4118960"/>
            <a:ext cx="2342266" cy="3913283"/>
          </a:xfrm>
          <a:prstGeom prst="rect">
            <a:avLst/>
          </a:prstGeom>
          <a:solidFill>
            <a:schemeClr val="bg1">
              <a:lumMod val="95000"/>
            </a:schemeClr>
          </a:solidFill>
          <a:ln>
            <a:solidFill>
              <a:schemeClr val="bg2">
                <a:lumMod val="9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pic>
        <p:nvPicPr>
          <p:cNvPr id="7" name="Picture 6" descr="Resultat 2026_09_Manche mer du nord.png"/>
          <p:cNvPicPr>
            <a:picLocks noChangeAspect="1"/>
          </p:cNvPicPr>
          <p:nvPr/>
        </p:nvPicPr>
        <p:blipFill>
          <a:blip r:embed="rId4"/>
          <a:srcRect t="12000" r="5000" b="5000"/>
          <a:stretch>
            <a:fillRect/>
          </a:stretch>
        </p:blipFill>
        <p:spPr>
          <a:xfrm>
            <a:off x="295200" y="410399"/>
            <a:ext cx="6271200" cy="3420000"/>
          </a:xfrm>
          <a:prstGeom prst="rect">
            <a:avLst/>
          </a:prstGeom>
        </p:spPr>
      </p:pic>
      <p:pic>
        <p:nvPicPr>
          <p:cNvPr id="8" name="Picture 7" descr="Resultat 2026_09_Manche mer du nord_Indices de ventes en valeur.png"/>
          <p:cNvPicPr>
            <a:picLocks noChangeAspect="1"/>
          </p:cNvPicPr>
          <p:nvPr/>
        </p:nvPicPr>
        <p:blipFill>
          <a:blip r:embed="rId5"/>
          <a:srcRect t="12000" r="5000" b="5000"/>
          <a:stretch>
            <a:fillRect/>
          </a:stretch>
        </p:blipFill>
        <p:spPr>
          <a:xfrm>
            <a:off x="2937600" y="3848400"/>
            <a:ext cx="3873600" cy="1980000"/>
          </a:xfrm>
          <a:prstGeom prst="rect">
            <a:avLst/>
          </a:prstGeom>
        </p:spPr>
      </p:pic>
      <p:pic>
        <p:nvPicPr>
          <p:cNvPr id="9" name="Picture 8" descr="Resultat 2026_09_Manche mer du nord_Indices de prix de vente.png"/>
          <p:cNvPicPr>
            <a:picLocks noChangeAspect="1"/>
          </p:cNvPicPr>
          <p:nvPr/>
        </p:nvPicPr>
        <p:blipFill>
          <a:blip r:embed="rId6"/>
          <a:srcRect t="12000" r="5000" b="5000"/>
          <a:stretch>
            <a:fillRect/>
          </a:stretch>
        </p:blipFill>
        <p:spPr>
          <a:xfrm>
            <a:off x="2937600" y="5846399"/>
            <a:ext cx="3873600" cy="1980000"/>
          </a:xfrm>
          <a:prstGeom prst="rect">
            <a:avLst/>
          </a:prstGeom>
        </p:spPr>
      </p:pic>
      <p:pic>
        <p:nvPicPr>
          <p:cNvPr id="10" name="Picture 9" descr="Resultat 2026_09_Manche mer du nord_Indices de ventes en volume.png"/>
          <p:cNvPicPr>
            <a:picLocks noChangeAspect="1"/>
          </p:cNvPicPr>
          <p:nvPr/>
        </p:nvPicPr>
        <p:blipFill>
          <a:blip r:embed="rId7"/>
          <a:srcRect t="12000" r="5000" b="5000"/>
          <a:stretch>
            <a:fillRect/>
          </a:stretch>
        </p:blipFill>
        <p:spPr>
          <a:xfrm>
            <a:off x="2937600" y="7826399"/>
            <a:ext cx="3873600" cy="1980000"/>
          </a:xfrm>
          <a:prstGeom prst="rect">
            <a:avLst/>
          </a:prstGeom>
        </p:spPr>
      </p:pic>
      <p:sp>
        <p:nvSpPr>
          <p:cNvPr id="11" name="TextBox 10"/>
          <p:cNvSpPr txBox="1"/>
          <p:nvPr/>
        </p:nvSpPr>
        <p:spPr>
          <a:xfrm>
            <a:off x="0" y="-288000"/>
            <a:ext cx="6858000" cy="720000"/>
          </a:xfrm>
          <a:prstGeom prst="rect">
            <a:avLst/>
          </a:prstGeom>
          <a:noFill/>
        </p:spPr>
        <p:txBody>
          <a:bodyPr wrap="none">
            <a:spAutoFit/>
          </a:bodyPr>
          <a:lstStyle/>
          <a:p>
            <a:endParaRPr/>
          </a:p>
          <a:p>
            <a:pPr algn="ctr">
              <a:defRPr sz="2267"/>
            </a:pPr>
            <a:r>
              <a:t>Manche mer du nord</a:t>
            </a:r>
          </a:p>
        </p:txBody>
      </p:sp>
      <p:sp>
        <p:nvSpPr>
          <p:cNvPr id="12" name="TextBox 11"/>
          <p:cNvSpPr txBox="1"/>
          <p:nvPr/>
        </p:nvSpPr>
        <p:spPr>
          <a:xfrm>
            <a:off x="687600" y="8445600"/>
            <a:ext cx="1803600" cy="288000"/>
          </a:xfrm>
          <a:prstGeom prst="rect">
            <a:avLst/>
          </a:prstGeom>
          <a:noFill/>
        </p:spPr>
        <p:txBody>
          <a:bodyPr wrap="none">
            <a:spAutoFit/>
          </a:bodyPr>
          <a:lstStyle/>
          <a:p>
            <a:pPr>
              <a:defRPr sz="850"/>
            </a:pPr>
            <a:r>
              <a:t>Indice de prix de vente</a:t>
            </a:r>
          </a:p>
        </p:txBody>
      </p:sp>
      <p:sp>
        <p:nvSpPr>
          <p:cNvPr id="13" name="TextBox 12"/>
          <p:cNvSpPr txBox="1"/>
          <p:nvPr/>
        </p:nvSpPr>
        <p:spPr>
          <a:xfrm>
            <a:off x="687600" y="8632800"/>
            <a:ext cx="1803600" cy="288000"/>
          </a:xfrm>
          <a:prstGeom prst="rect">
            <a:avLst/>
          </a:prstGeom>
          <a:noFill/>
        </p:spPr>
        <p:txBody>
          <a:bodyPr wrap="none">
            <a:spAutoFit/>
          </a:bodyPr>
          <a:lstStyle/>
          <a:p>
            <a:pPr>
              <a:defRPr sz="850"/>
            </a:pPr>
            <a:r>
              <a:t>Indice de ventes en volume</a:t>
            </a:r>
          </a:p>
        </p:txBody>
      </p:sp>
      <p:sp>
        <p:nvSpPr>
          <p:cNvPr id="14" name="TextBox 13"/>
          <p:cNvSpPr txBox="1"/>
          <p:nvPr/>
        </p:nvSpPr>
        <p:spPr>
          <a:xfrm>
            <a:off x="687600" y="8838000"/>
            <a:ext cx="1803600" cy="288000"/>
          </a:xfrm>
          <a:prstGeom prst="rect">
            <a:avLst/>
          </a:prstGeom>
          <a:noFill/>
        </p:spPr>
        <p:txBody>
          <a:bodyPr wrap="none">
            <a:spAutoFit/>
          </a:bodyPr>
          <a:lstStyle/>
          <a:p>
            <a:pPr>
              <a:defRPr sz="850"/>
            </a:pPr>
            <a:r>
              <a:t>Indice de ventes en valeur</a:t>
            </a:r>
          </a:p>
        </p:txBody>
      </p:sp>
      <p:sp>
        <p:nvSpPr>
          <p:cNvPr id="15" name="TextBox 14"/>
          <p:cNvSpPr txBox="1"/>
          <p:nvPr/>
        </p:nvSpPr>
        <p:spPr>
          <a:xfrm>
            <a:off x="687600" y="9021600"/>
            <a:ext cx="1803600" cy="288000"/>
          </a:xfrm>
          <a:prstGeom prst="rect">
            <a:avLst/>
          </a:prstGeom>
          <a:noFill/>
        </p:spPr>
        <p:txBody>
          <a:bodyPr wrap="none">
            <a:spAutoFit/>
          </a:bodyPr>
          <a:lstStyle/>
          <a:p>
            <a:pPr>
              <a:defRPr sz="850"/>
            </a:pPr>
            <a:r>
              <a:t>Indice national</a:t>
            </a:r>
          </a:p>
        </p:txBody>
      </p:sp>
      <p:sp>
        <p:nvSpPr>
          <p:cNvPr id="16" name="TextBox 15"/>
          <p:cNvSpPr txBox="1"/>
          <p:nvPr/>
        </p:nvSpPr>
        <p:spPr>
          <a:xfrm>
            <a:off x="687600" y="9223200"/>
            <a:ext cx="1803600" cy="288000"/>
          </a:xfrm>
          <a:prstGeom prst="rect">
            <a:avLst/>
          </a:prstGeom>
          <a:noFill/>
        </p:spPr>
        <p:txBody>
          <a:bodyPr wrap="none">
            <a:spAutoFit/>
          </a:bodyPr>
          <a:lstStyle/>
          <a:p>
            <a:pPr>
              <a:defRPr sz="850"/>
            </a:pPr>
            <a:r>
              <a:t>Septembre</a:t>
            </a:r>
          </a:p>
        </p:txBody>
      </p:sp>
      <p:sp>
        <p:nvSpPr>
          <p:cNvPr id="17" name="TextBox 16"/>
          <p:cNvSpPr txBox="1"/>
          <p:nvPr/>
        </p:nvSpPr>
        <p:spPr>
          <a:xfrm>
            <a:off x="194400" y="4179600"/>
            <a:ext cx="2343600" cy="1436400"/>
          </a:xfrm>
          <a:prstGeom prst="rect">
            <a:avLst/>
          </a:prstGeom>
          <a:noFill/>
        </p:spPr>
        <p:txBody>
          <a:bodyPr wrap="square">
            <a:spAutoFit/>
          </a:bodyPr>
          <a:lstStyle/>
          <a:p>
            <a:pPr>
              <a:defRPr sz="1275"/>
            </a:pPr>
            <a:r>
              <a:t>• À la fin du mois de septembre 2026, l'indice de ventes en valeur  de l’ensemble des criées de la Manche et de la Mer du nord est supérieur à celui de la période de référence (2023).</a:t>
            </a:r>
          </a:p>
        </p:txBody>
      </p:sp>
      <p:sp>
        <p:nvSpPr>
          <p:cNvPr id="18" name="TextBox 17"/>
          <p:cNvSpPr txBox="1"/>
          <p:nvPr/>
        </p:nvSpPr>
        <p:spPr>
          <a:xfrm>
            <a:off x="194400" y="5619600"/>
            <a:ext cx="2343600" cy="1436400"/>
          </a:xfrm>
          <a:prstGeom prst="rect">
            <a:avLst/>
          </a:prstGeom>
          <a:noFill/>
        </p:spPr>
        <p:txBody>
          <a:bodyPr wrap="square">
            <a:spAutoFit/>
          </a:bodyPr>
          <a:lstStyle/>
          <a:p>
            <a:pPr>
              <a:defRPr sz="1275"/>
            </a:pPr>
            <a:r>
              <a:t>• L'indice de prix de ventes est supérieur à celui de la période de référence mais proche de celui de la moyenne nationale.</a:t>
            </a:r>
          </a:p>
        </p:txBody>
      </p:sp>
      <p:sp>
        <p:nvSpPr>
          <p:cNvPr id="19" name="TextBox 18"/>
          <p:cNvSpPr txBox="1"/>
          <p:nvPr/>
        </p:nvSpPr>
        <p:spPr>
          <a:xfrm>
            <a:off x="194400" y="6840000"/>
            <a:ext cx="2343600" cy="1436400"/>
          </a:xfrm>
          <a:prstGeom prst="rect">
            <a:avLst/>
          </a:prstGeom>
          <a:noFill/>
        </p:spPr>
        <p:txBody>
          <a:bodyPr wrap="square">
            <a:spAutoFit/>
          </a:bodyPr>
          <a:lstStyle/>
          <a:p>
            <a:pPr>
              <a:defRPr sz="1275"/>
            </a:pPr>
            <a:r>
              <a:t>• Pour finir, l'indice de ventes en volume est supérieur à ceux de la période de référence et de la moyenne nationale.</a:t>
            </a:r>
          </a:p>
        </p:txBody>
      </p:sp>
    </p:spTree>
    <p:extLst>
      <p:ext uri="{BB962C8B-B14F-4D97-AF65-F5344CB8AC3E}">
        <p14:creationId xmlns:p14="http://schemas.microsoft.com/office/powerpoint/2010/main" val="2013747768"/>
      </p:ext>
    </p:extLst>
  </p:cSld>
  <p:clrMapOvr>
    <a:masterClrMapping/>
  </p:clrMapOvr>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ZoneTexte 1">
            <a:extLst>
              <a:ext uri="{FF2B5EF4-FFF2-40B4-BE49-F238E27FC236}">
                <a16:creationId xmlns:a16="http://schemas.microsoft.com/office/drawing/2014/main" id="{3D19AF6C-CF1E-47F3-86BC-D63030C6C8C9}"/>
              </a:ext>
            </a:extLst>
          </p:cNvPr>
          <p:cNvSpPr txBox="1"/>
          <p:nvPr/>
        </p:nvSpPr>
        <p:spPr>
          <a:xfrm>
            <a:off x="0" y="0"/>
            <a:ext cx="6858000" cy="400110"/>
          </a:xfrm>
          <a:prstGeom prst="rect">
            <a:avLst/>
          </a:prstGeom>
          <a:solidFill>
            <a:schemeClr val="accent4">
              <a:lumMod val="20000"/>
              <a:lumOff val="80000"/>
            </a:schemeClr>
          </a:solidFill>
        </p:spPr>
        <p:txBody>
          <a:bodyPr wrap="square" rtlCol="0">
            <a:spAutoFit/>
          </a:bodyPr>
          <a:lstStyle/>
          <a:p>
            <a:pPr algn="ctr"/>
            <a:endParaRPr lang="fr-FR" sz="2000" b="1" dirty="0"/>
          </a:p>
        </p:txBody>
      </p:sp>
      <p:sp>
        <p:nvSpPr>
          <p:cNvPr id="4" name="Rectangle 3">
            <a:extLst>
              <a:ext uri="{FF2B5EF4-FFF2-40B4-BE49-F238E27FC236}">
                <a16:creationId xmlns:a16="http://schemas.microsoft.com/office/drawing/2014/main" id="{2AD080D4-7A6F-4FED-8268-43B641E1DB5F}"/>
              </a:ext>
            </a:extLst>
          </p:cNvPr>
          <p:cNvSpPr/>
          <p:nvPr/>
        </p:nvSpPr>
        <p:spPr>
          <a:xfrm>
            <a:off x="201304" y="5944548"/>
            <a:ext cx="6455391" cy="2450152"/>
          </a:xfrm>
          <a:prstGeom prst="rect">
            <a:avLst/>
          </a:prstGeom>
          <a:solidFill>
            <a:schemeClr val="bg1">
              <a:lumMod val="95000"/>
            </a:schemeClr>
          </a:solidFill>
          <a:ln>
            <a:solidFill>
              <a:schemeClr val="bg2">
                <a:lumMod val="9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dirty="0"/>
          </a:p>
        </p:txBody>
      </p:sp>
      <p:sp>
        <p:nvSpPr>
          <p:cNvPr id="5" name="Rectangle 4">
            <a:extLst>
              <a:ext uri="{FF2B5EF4-FFF2-40B4-BE49-F238E27FC236}">
                <a16:creationId xmlns:a16="http://schemas.microsoft.com/office/drawing/2014/main" id="{DFF9024D-EBA8-49AA-A6ED-C5C59F593B33}"/>
              </a:ext>
            </a:extLst>
          </p:cNvPr>
          <p:cNvSpPr/>
          <p:nvPr/>
        </p:nvSpPr>
        <p:spPr>
          <a:xfrm>
            <a:off x="201304" y="2414014"/>
            <a:ext cx="6455391" cy="1445696"/>
          </a:xfrm>
          <a:prstGeom prst="rect">
            <a:avLst/>
          </a:prstGeom>
          <a:solidFill>
            <a:schemeClr val="bg1">
              <a:lumMod val="95000"/>
            </a:schemeClr>
          </a:solidFill>
          <a:ln>
            <a:solidFill>
              <a:schemeClr val="bg2">
                <a:lumMod val="9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pic>
        <p:nvPicPr>
          <p:cNvPr id="6" name="Picture 5" descr="Etat_du_marche_MMN.png"/>
          <p:cNvPicPr>
            <a:picLocks noChangeAspect="1"/>
          </p:cNvPicPr>
          <p:nvPr/>
        </p:nvPicPr>
        <p:blipFill>
          <a:blip r:embed="rId2"/>
          <a:srcRect l="1000" t="20000" r="1000" b="25000"/>
          <a:stretch>
            <a:fillRect/>
          </a:stretch>
        </p:blipFill>
        <p:spPr>
          <a:xfrm>
            <a:off x="1058400" y="698400"/>
            <a:ext cx="4572000" cy="1620000"/>
          </a:xfrm>
          <a:prstGeom prst="rect">
            <a:avLst/>
          </a:prstGeom>
        </p:spPr>
      </p:pic>
      <p:pic>
        <p:nvPicPr>
          <p:cNvPr id="7" name="Picture 6" descr="Caractéristiques_intensité_MMN.png"/>
          <p:cNvPicPr>
            <a:picLocks noChangeAspect="1"/>
          </p:cNvPicPr>
          <p:nvPr/>
        </p:nvPicPr>
        <p:blipFill>
          <a:blip r:embed="rId3"/>
          <a:srcRect l="1000" t="20000" r="1000" b="20000"/>
          <a:stretch>
            <a:fillRect/>
          </a:stretch>
        </p:blipFill>
        <p:spPr>
          <a:xfrm>
            <a:off x="86400" y="4323600"/>
            <a:ext cx="6688799" cy="1620000"/>
          </a:xfrm>
          <a:prstGeom prst="rect">
            <a:avLst/>
          </a:prstGeom>
        </p:spPr>
      </p:pic>
      <p:sp>
        <p:nvSpPr>
          <p:cNvPr id="8" name="TextBox 7"/>
          <p:cNvSpPr txBox="1"/>
          <p:nvPr/>
        </p:nvSpPr>
        <p:spPr>
          <a:xfrm>
            <a:off x="0" y="-288000"/>
            <a:ext cx="6858000" cy="720000"/>
          </a:xfrm>
          <a:prstGeom prst="rect">
            <a:avLst/>
          </a:prstGeom>
          <a:noFill/>
        </p:spPr>
        <p:txBody>
          <a:bodyPr wrap="none">
            <a:spAutoFit/>
          </a:bodyPr>
          <a:lstStyle/>
          <a:p>
            <a:endParaRPr/>
          </a:p>
          <a:p>
            <a:pPr algn="ctr">
              <a:defRPr sz="2267"/>
            </a:pPr>
            <a:r>
              <a:t>Manche mer du nord</a:t>
            </a:r>
          </a:p>
        </p:txBody>
      </p:sp>
      <p:sp>
        <p:nvSpPr>
          <p:cNvPr id="9" name="TextBox 8"/>
          <p:cNvSpPr txBox="1"/>
          <p:nvPr/>
        </p:nvSpPr>
        <p:spPr>
          <a:xfrm>
            <a:off x="180000" y="9403200"/>
            <a:ext cx="4647600" cy="1368000"/>
          </a:xfrm>
          <a:prstGeom prst="rect">
            <a:avLst/>
          </a:prstGeom>
          <a:noFill/>
        </p:spPr>
        <p:txBody>
          <a:bodyPr wrap="square">
            <a:spAutoFit/>
          </a:bodyPr>
          <a:lstStyle/>
          <a:p>
            <a:pPr>
              <a:defRPr sz="850"/>
            </a:pPr>
            <a:r>
              <a:t>Note : « = » : variation entre ‒5 et +5% ; « ‒ » variation entre ‒5 et ‒15% ; « + » variation entre 5 et 15% ; « ‒ ‒ » variation entre ‒15 et ‒25%; « + + » variation entre 15 et 25% ; « ‒ ‒ ‒ » variation inférieure à 25% ;« + + + » variation supérieure à 25%.</a:t>
            </a:r>
          </a:p>
        </p:txBody>
      </p:sp>
      <p:sp>
        <p:nvSpPr>
          <p:cNvPr id="10" name="TextBox 9"/>
          <p:cNvSpPr txBox="1"/>
          <p:nvPr/>
        </p:nvSpPr>
        <p:spPr>
          <a:xfrm>
            <a:off x="259200" y="2476800"/>
            <a:ext cx="6397200" cy="756000"/>
          </a:xfrm>
          <a:prstGeom prst="rect">
            <a:avLst/>
          </a:prstGeom>
          <a:noFill/>
        </p:spPr>
        <p:txBody>
          <a:bodyPr wrap="square">
            <a:spAutoFit/>
          </a:bodyPr>
          <a:lstStyle/>
          <a:p>
            <a:pPr>
              <a:defRPr sz="1275"/>
            </a:pPr>
            <a:r>
              <a:t>• Pour l’ensemble des criées de la Manche et de la Mer du nord, l’instabilité des prix pour le mois de septembre 2026 est un peu moins importante que celle observée en septembre de 2023 à 2025, ce qui signifie que le risque prix des producteurs a légèrement diminué. Parallèlement, l’instabilité des volumes est beaucoup moins important, ce qui signifie que le risque d’approvisionnement des acheteurs a fortement diminué.</a:t>
            </a:r>
          </a:p>
        </p:txBody>
      </p:sp>
      <p:sp>
        <p:nvSpPr>
          <p:cNvPr id="11" name="TextBox 10"/>
          <p:cNvSpPr txBox="1"/>
          <p:nvPr/>
        </p:nvSpPr>
        <p:spPr>
          <a:xfrm>
            <a:off x="259200" y="6840000"/>
            <a:ext cx="6397200" cy="756000"/>
          </a:xfrm>
          <a:prstGeom prst="rect">
            <a:avLst/>
          </a:prstGeom>
          <a:noFill/>
        </p:spPr>
        <p:txBody>
          <a:bodyPr wrap="square">
            <a:spAutoFit/>
          </a:bodyPr>
          <a:lstStyle/>
          <a:p>
            <a:pPr>
              <a:defRPr sz="1275"/>
            </a:pPr>
            <a:r>
              <a:t>• Pour l’ensemble des criées de la Manche et de la Mer du nord, en septembre 2026 comparé aux mois de septembre de 2023 à 2025, le nombre d’acheteurs est similaire, le nombre de transactions est un peu plus important. De plus, la concurrence a légèrement diminué, ce qui signifie que le pouvoir de marché des gros acheteurs a légèrement augmenté.</a:t>
            </a:r>
          </a:p>
        </p:txBody>
      </p:sp>
    </p:spTree>
    <p:extLst>
      <p:ext uri="{BB962C8B-B14F-4D97-AF65-F5344CB8AC3E}">
        <p14:creationId xmlns:p14="http://schemas.microsoft.com/office/powerpoint/2010/main" val="4174699776"/>
      </p:ext>
    </p:extLst>
  </p:cSld>
  <p:clrMapOvr>
    <a:masterClrMapping/>
  </p:clrMapOvr>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ZoneTexte 1">
            <a:extLst>
              <a:ext uri="{FF2B5EF4-FFF2-40B4-BE49-F238E27FC236}">
                <a16:creationId xmlns:a16="http://schemas.microsoft.com/office/drawing/2014/main" id="{FABCE0F6-F05A-4345-B841-282AE4825EE9}"/>
              </a:ext>
            </a:extLst>
          </p:cNvPr>
          <p:cNvSpPr txBox="1"/>
          <p:nvPr/>
        </p:nvSpPr>
        <p:spPr>
          <a:xfrm>
            <a:off x="0" y="0"/>
            <a:ext cx="6858000" cy="400110"/>
          </a:xfrm>
          <a:prstGeom prst="rect">
            <a:avLst/>
          </a:prstGeom>
          <a:solidFill>
            <a:schemeClr val="accent4">
              <a:lumMod val="20000"/>
              <a:lumOff val="80000"/>
            </a:schemeClr>
          </a:solidFill>
        </p:spPr>
        <p:txBody>
          <a:bodyPr wrap="square" rtlCol="0">
            <a:spAutoFit/>
          </a:bodyPr>
          <a:lstStyle/>
          <a:p>
            <a:pPr algn="ctr"/>
            <a:endParaRPr lang="fr-FR" sz="2000" b="1" dirty="0"/>
          </a:p>
        </p:txBody>
      </p:sp>
      <p:sp>
        <p:nvSpPr>
          <p:cNvPr id="4" name="Rectangle 3">
            <a:extLst>
              <a:ext uri="{FF2B5EF4-FFF2-40B4-BE49-F238E27FC236}">
                <a16:creationId xmlns:a16="http://schemas.microsoft.com/office/drawing/2014/main" id="{73548BA9-A4B2-4728-9D35-8860C5BF9E74}"/>
              </a:ext>
            </a:extLst>
          </p:cNvPr>
          <p:cNvSpPr/>
          <p:nvPr/>
        </p:nvSpPr>
        <p:spPr>
          <a:xfrm>
            <a:off x="201302" y="2138600"/>
            <a:ext cx="6455391" cy="2959756"/>
          </a:xfrm>
          <a:prstGeom prst="rect">
            <a:avLst/>
          </a:prstGeom>
          <a:solidFill>
            <a:schemeClr val="bg1">
              <a:lumMod val="95000"/>
            </a:schemeClr>
          </a:solidFill>
          <a:ln>
            <a:solidFill>
              <a:schemeClr val="bg2">
                <a:lumMod val="9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5" name="Rectangle 4">
            <a:extLst>
              <a:ext uri="{FF2B5EF4-FFF2-40B4-BE49-F238E27FC236}">
                <a16:creationId xmlns:a16="http://schemas.microsoft.com/office/drawing/2014/main" id="{81ACEE93-51BB-49A1-BBC2-30C896986668}"/>
              </a:ext>
            </a:extLst>
          </p:cNvPr>
          <p:cNvSpPr/>
          <p:nvPr/>
        </p:nvSpPr>
        <p:spPr>
          <a:xfrm>
            <a:off x="180000" y="6816932"/>
            <a:ext cx="6455391" cy="2514067"/>
          </a:xfrm>
          <a:prstGeom prst="rect">
            <a:avLst/>
          </a:prstGeom>
          <a:solidFill>
            <a:schemeClr val="bg1">
              <a:lumMod val="95000"/>
            </a:schemeClr>
          </a:solidFill>
          <a:ln>
            <a:solidFill>
              <a:schemeClr val="bg2">
                <a:lumMod val="9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pic>
        <p:nvPicPr>
          <p:cNvPr id="6" name="Picture 5" descr="Etat_du_marche_MMN_Espèce.png"/>
          <p:cNvPicPr>
            <a:picLocks noChangeAspect="1"/>
          </p:cNvPicPr>
          <p:nvPr/>
        </p:nvPicPr>
        <p:blipFill>
          <a:blip r:embed="rId2"/>
          <a:stretch>
            <a:fillRect/>
          </a:stretch>
        </p:blipFill>
        <p:spPr>
          <a:xfrm>
            <a:off x="1144800" y="475200"/>
            <a:ext cx="4572000" cy="1620000"/>
          </a:xfrm>
          <a:prstGeom prst="rect">
            <a:avLst/>
          </a:prstGeom>
        </p:spPr>
      </p:pic>
      <p:pic>
        <p:nvPicPr>
          <p:cNvPr id="7" name="Picture 6" descr="Caractéristiques_intensité_MMN_Espèce.png"/>
          <p:cNvPicPr>
            <a:picLocks noChangeAspect="1"/>
          </p:cNvPicPr>
          <p:nvPr/>
        </p:nvPicPr>
        <p:blipFill>
          <a:blip r:embed="rId3"/>
          <a:stretch>
            <a:fillRect/>
          </a:stretch>
        </p:blipFill>
        <p:spPr>
          <a:xfrm>
            <a:off x="86400" y="5162400"/>
            <a:ext cx="6688799" cy="1620000"/>
          </a:xfrm>
          <a:prstGeom prst="rect">
            <a:avLst/>
          </a:prstGeom>
        </p:spPr>
      </p:pic>
      <p:sp>
        <p:nvSpPr>
          <p:cNvPr id="8" name="TextBox 7"/>
          <p:cNvSpPr txBox="1"/>
          <p:nvPr/>
        </p:nvSpPr>
        <p:spPr>
          <a:xfrm>
            <a:off x="0" y="-288000"/>
            <a:ext cx="6858000" cy="720000"/>
          </a:xfrm>
          <a:prstGeom prst="rect">
            <a:avLst/>
          </a:prstGeom>
          <a:noFill/>
        </p:spPr>
        <p:txBody>
          <a:bodyPr wrap="none">
            <a:spAutoFit/>
          </a:bodyPr>
          <a:lstStyle/>
          <a:p>
            <a:endParaRPr/>
          </a:p>
          <a:p>
            <a:pPr algn="ctr">
              <a:defRPr sz="2267"/>
            </a:pPr>
            <a:r>
              <a:t>Manche mer du nord</a:t>
            </a:r>
          </a:p>
        </p:txBody>
      </p:sp>
      <p:sp>
        <p:nvSpPr>
          <p:cNvPr id="9" name="TextBox 8"/>
          <p:cNvSpPr txBox="1"/>
          <p:nvPr/>
        </p:nvSpPr>
        <p:spPr>
          <a:xfrm>
            <a:off x="180000" y="9403200"/>
            <a:ext cx="4647600" cy="1368000"/>
          </a:xfrm>
          <a:prstGeom prst="rect">
            <a:avLst/>
          </a:prstGeom>
          <a:noFill/>
        </p:spPr>
        <p:txBody>
          <a:bodyPr wrap="square">
            <a:spAutoFit/>
          </a:bodyPr>
          <a:lstStyle/>
          <a:p>
            <a:pPr>
              <a:defRPr sz="850"/>
            </a:pPr>
            <a:r>
              <a:t>Note : « = » : variation entre ‒5 et +5% ; « ‒ » variation entre ‒5 et ‒15% ; « + » variation entre 5 et 15% ; « ‒ ‒ » variation entre ‒15 et ‒25%; « + + » variation entre 15 et 25% ; « ‒ ‒ ‒ » variation inférieure à 25% ;« + + + » variation supérieure à 25%.</a:t>
            </a:r>
          </a:p>
        </p:txBody>
      </p:sp>
      <p:sp>
        <p:nvSpPr>
          <p:cNvPr id="10" name="TextBox 9"/>
          <p:cNvSpPr txBox="1"/>
          <p:nvPr/>
        </p:nvSpPr>
        <p:spPr>
          <a:xfrm>
            <a:off x="259200" y="2214000"/>
            <a:ext cx="6397200" cy="756000"/>
          </a:xfrm>
          <a:prstGeom prst="rect">
            <a:avLst/>
          </a:prstGeom>
          <a:noFill/>
        </p:spPr>
        <p:txBody>
          <a:bodyPr wrap="square">
            <a:spAutoFit/>
          </a:bodyPr>
          <a:lstStyle/>
          <a:p>
            <a:pPr>
              <a:defRPr sz="1275"/>
            </a:pPr>
            <a:r>
              <a:t>• Pour la seiche de l’ensemble des criées de la Manche et de la Mer du nord, l’instabilité des prix pour le mois de septembre 2026 est beaucoup moins importante que celle observée en septembre de 2023 à 2025, ce qui signifie que le risque prix des producteurs a fortement diminué. Parallèlement, l’instabilité des volumes est beaucoup moins important, ce qui signifie que le risque d’approvisionnement des acheteurs a fortement diminué.</a:t>
            </a:r>
          </a:p>
        </p:txBody>
      </p:sp>
      <p:sp>
        <p:nvSpPr>
          <p:cNvPr id="11" name="TextBox 10"/>
          <p:cNvSpPr txBox="1"/>
          <p:nvPr/>
        </p:nvSpPr>
        <p:spPr>
          <a:xfrm>
            <a:off x="259200" y="6775200"/>
            <a:ext cx="6397200" cy="756000"/>
          </a:xfrm>
          <a:prstGeom prst="rect">
            <a:avLst/>
          </a:prstGeom>
          <a:noFill/>
        </p:spPr>
        <p:txBody>
          <a:bodyPr wrap="square">
            <a:spAutoFit/>
          </a:bodyPr>
          <a:lstStyle/>
          <a:p>
            <a:pPr>
              <a:defRPr sz="1275"/>
            </a:pPr>
            <a:r>
              <a:t>• Pour la seiche de l’ensemble des criées de la Manche et de la Mer du nord, en septembre 2026 comparé aux mois de septembre de 2023 à 2025, le nombre d’acheteurs est similaire, le nombre de transactions est beaucoup plus important. De plus, la concurrence a diminué, ce qui signifie que le pouvoir de marché des gros acheteurs a augmenté.</a:t>
            </a:r>
          </a:p>
        </p:txBody>
      </p:sp>
      <p:sp>
        <p:nvSpPr>
          <p:cNvPr id="12" name="TextBox 11"/>
          <p:cNvSpPr txBox="1"/>
          <p:nvPr/>
        </p:nvSpPr>
        <p:spPr>
          <a:xfrm>
            <a:off x="259200" y="3171600"/>
            <a:ext cx="6397200" cy="756000"/>
          </a:xfrm>
          <a:prstGeom prst="rect">
            <a:avLst/>
          </a:prstGeom>
          <a:noFill/>
        </p:spPr>
        <p:txBody>
          <a:bodyPr wrap="square">
            <a:spAutoFit/>
          </a:bodyPr>
          <a:lstStyle/>
          <a:p>
            <a:pPr>
              <a:defRPr sz="1275"/>
            </a:pPr>
            <a:r>
              <a:t>• Pour le calmars côtiers de l’ensemble des criées de la Manche et de la Mer du nord, l’instabilité des prix pour le mois de septembre 2026 est un peu moins importante que celle observée en septembre de 2023 à 2025, ce qui signifie que le risque prix des producteurs a légèrement diminué. Parallèlement, l’instabilité des volumes est moins important, ce qui signifie que le risque d’approvisionnement des acheteurs a diminué.</a:t>
            </a:r>
          </a:p>
        </p:txBody>
      </p:sp>
      <p:sp>
        <p:nvSpPr>
          <p:cNvPr id="13" name="TextBox 12"/>
          <p:cNvSpPr txBox="1"/>
          <p:nvPr/>
        </p:nvSpPr>
        <p:spPr>
          <a:xfrm>
            <a:off x="259200" y="7628400"/>
            <a:ext cx="6397200" cy="756000"/>
          </a:xfrm>
          <a:prstGeom prst="rect">
            <a:avLst/>
          </a:prstGeom>
          <a:noFill/>
        </p:spPr>
        <p:txBody>
          <a:bodyPr wrap="square">
            <a:spAutoFit/>
          </a:bodyPr>
          <a:lstStyle/>
          <a:p>
            <a:pPr>
              <a:defRPr sz="1275"/>
            </a:pPr>
            <a:r>
              <a:t>• Pour le calmars côtiers de l’ensemble des criées de la Manche et de la Mer du nord, en septembre 2026 comparé aux mois de septembre de 2023 à 2025, le nombre d’acheteurs est similaire, le nombre de transactions est plus important. De plus, la concurrence est inchangé, ce qui signifie que le pouvoir de marché des gros acheteurs est inchangée.</a:t>
            </a:r>
          </a:p>
        </p:txBody>
      </p:sp>
      <p:sp>
        <p:nvSpPr>
          <p:cNvPr id="14" name="TextBox 13"/>
          <p:cNvSpPr txBox="1"/>
          <p:nvPr/>
        </p:nvSpPr>
        <p:spPr>
          <a:xfrm>
            <a:off x="259200" y="4129200"/>
            <a:ext cx="6397200" cy="756000"/>
          </a:xfrm>
          <a:prstGeom prst="rect">
            <a:avLst/>
          </a:prstGeom>
          <a:noFill/>
        </p:spPr>
        <p:txBody>
          <a:bodyPr wrap="square">
            <a:spAutoFit/>
          </a:bodyPr>
          <a:lstStyle/>
          <a:p>
            <a:pPr>
              <a:defRPr sz="1275"/>
            </a:pPr>
            <a:r>
              <a:t>• Pour la baudroie de l’ensemble des criées de la Manche et de la Mer du nord, l’instabilité des prix pour le mois de septembre 2026 est moins importante que celle observée en septembre de 2023 à 2025, ce qui signifie que le risque prix des producteurs a diminué. Parallèlement, l’instabilité des volumes est beaucoup moins important, ce qui signifie que le risque d’approvisionnement des acheteurs a fortement diminué.</a:t>
            </a:r>
          </a:p>
        </p:txBody>
      </p:sp>
      <p:sp>
        <p:nvSpPr>
          <p:cNvPr id="15" name="TextBox 14"/>
          <p:cNvSpPr txBox="1"/>
          <p:nvPr/>
        </p:nvSpPr>
        <p:spPr>
          <a:xfrm>
            <a:off x="259200" y="8456400"/>
            <a:ext cx="6397200" cy="756000"/>
          </a:xfrm>
          <a:prstGeom prst="rect">
            <a:avLst/>
          </a:prstGeom>
          <a:noFill/>
        </p:spPr>
        <p:txBody>
          <a:bodyPr wrap="square">
            <a:spAutoFit/>
          </a:bodyPr>
          <a:lstStyle/>
          <a:p>
            <a:pPr>
              <a:defRPr sz="1275"/>
            </a:pPr>
            <a:r>
              <a:t>• Pour la baudroie de l’ensemble des criées de la Manche et de la Mer du nord, en septembre 2026 comparé aux mois de septembre de 2023 à 2025, le nombre d’acheteurs est un peu moins important, le nombre de transactions est similaire. De plus, la concurrence a légèrement augmenté, ce qui signifie que le pouvoir de marché des gros acheteurs a légèrement diminué.</a:t>
            </a:r>
          </a:p>
        </p:txBody>
      </p:sp>
    </p:spTree>
    <p:extLst>
      <p:ext uri="{BB962C8B-B14F-4D97-AF65-F5344CB8AC3E}">
        <p14:creationId xmlns:p14="http://schemas.microsoft.com/office/powerpoint/2010/main" val="3163972027"/>
      </p:ext>
    </p:extLst>
  </p:cSld>
  <p:clrMapOvr>
    <a:masterClrMapping/>
  </p:clrMapOvr>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ZoneTexte 2">
            <a:extLst>
              <a:ext uri="{FF2B5EF4-FFF2-40B4-BE49-F238E27FC236}">
                <a16:creationId xmlns:a16="http://schemas.microsoft.com/office/drawing/2014/main" id="{BC4710F0-EAEC-4213-96F5-9014FE8FF695}"/>
              </a:ext>
            </a:extLst>
          </p:cNvPr>
          <p:cNvSpPr txBox="1"/>
          <p:nvPr/>
        </p:nvSpPr>
        <p:spPr>
          <a:xfrm>
            <a:off x="0" y="0"/>
            <a:ext cx="6858000" cy="400110"/>
          </a:xfrm>
          <a:prstGeom prst="rect">
            <a:avLst/>
          </a:prstGeom>
          <a:solidFill>
            <a:schemeClr val="accent4">
              <a:lumMod val="20000"/>
              <a:lumOff val="80000"/>
            </a:schemeClr>
          </a:solidFill>
        </p:spPr>
        <p:txBody>
          <a:bodyPr wrap="square" rtlCol="0">
            <a:spAutoFit/>
          </a:bodyPr>
          <a:lstStyle/>
          <a:p>
            <a:pPr algn="ctr"/>
            <a:endParaRPr lang="fr-FR" sz="2000" b="1" dirty="0"/>
          </a:p>
        </p:txBody>
      </p:sp>
      <p:pic>
        <p:nvPicPr>
          <p:cNvPr id="5" name="Image 4">
            <a:extLst>
              <a:ext uri="{FF2B5EF4-FFF2-40B4-BE49-F238E27FC236}">
                <a16:creationId xmlns:a16="http://schemas.microsoft.com/office/drawing/2014/main" id="{409A0BB4-D7F5-4F14-BBB1-E4C737B09E4B}"/>
              </a:ext>
            </a:extLst>
          </p:cNvPr>
          <p:cNvPicPr>
            <a:picLocks noChangeAspect="1"/>
          </p:cNvPicPr>
          <p:nvPr/>
        </p:nvPicPr>
        <p:blipFill>
          <a:blip r:embed="rId2">
            <a:extLst>
              <a:ext uri="{96DAC541-7B7A-43D3-8B79-37D633B846F1}">
                <asvg:svgBlip xmlns:asvg="http://schemas.microsoft.com/office/drawing/2016/SVG/main" r:embed="rId3"/>
              </a:ext>
            </a:extLst>
          </a:blip>
          <a:srcRect/>
          <a:stretch/>
        </p:blipFill>
        <p:spPr>
          <a:xfrm>
            <a:off x="199533" y="8359337"/>
            <a:ext cx="2335636" cy="1170385"/>
          </a:xfrm>
          <a:prstGeom prst="rect">
            <a:avLst/>
          </a:prstGeom>
        </p:spPr>
      </p:pic>
      <p:sp>
        <p:nvSpPr>
          <p:cNvPr id="6" name="Rectangle 5">
            <a:extLst>
              <a:ext uri="{FF2B5EF4-FFF2-40B4-BE49-F238E27FC236}">
                <a16:creationId xmlns:a16="http://schemas.microsoft.com/office/drawing/2014/main" id="{F0015DBB-87EE-4A3C-8B30-C1D5A1A5BECA}"/>
              </a:ext>
            </a:extLst>
          </p:cNvPr>
          <p:cNvSpPr/>
          <p:nvPr/>
        </p:nvSpPr>
        <p:spPr>
          <a:xfrm>
            <a:off x="194400" y="4118960"/>
            <a:ext cx="2342266" cy="3913283"/>
          </a:xfrm>
          <a:prstGeom prst="rect">
            <a:avLst/>
          </a:prstGeom>
          <a:solidFill>
            <a:schemeClr val="bg1">
              <a:lumMod val="95000"/>
            </a:schemeClr>
          </a:solidFill>
          <a:ln>
            <a:solidFill>
              <a:schemeClr val="bg2">
                <a:lumMod val="9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pic>
        <p:nvPicPr>
          <p:cNvPr id="7" name="Picture 6" descr="Resultat 2026_09_Boulogne-sur-mer.png"/>
          <p:cNvPicPr>
            <a:picLocks noChangeAspect="1"/>
          </p:cNvPicPr>
          <p:nvPr/>
        </p:nvPicPr>
        <p:blipFill>
          <a:blip r:embed="rId4"/>
          <a:srcRect t="12000" r="5000" b="5000"/>
          <a:stretch>
            <a:fillRect/>
          </a:stretch>
        </p:blipFill>
        <p:spPr>
          <a:xfrm>
            <a:off x="295200" y="410399"/>
            <a:ext cx="6271200" cy="3420000"/>
          </a:xfrm>
          <a:prstGeom prst="rect">
            <a:avLst/>
          </a:prstGeom>
        </p:spPr>
      </p:pic>
      <p:pic>
        <p:nvPicPr>
          <p:cNvPr id="8" name="Picture 7" descr="Resultat 2026_09_Boulogne-sur-mer_Indices de ventes en valeur.png"/>
          <p:cNvPicPr>
            <a:picLocks noChangeAspect="1"/>
          </p:cNvPicPr>
          <p:nvPr/>
        </p:nvPicPr>
        <p:blipFill>
          <a:blip r:embed="rId5"/>
          <a:srcRect t="12000" r="5000" b="5000"/>
          <a:stretch>
            <a:fillRect/>
          </a:stretch>
        </p:blipFill>
        <p:spPr>
          <a:xfrm>
            <a:off x="2937600" y="3848400"/>
            <a:ext cx="3873600" cy="1980000"/>
          </a:xfrm>
          <a:prstGeom prst="rect">
            <a:avLst/>
          </a:prstGeom>
        </p:spPr>
      </p:pic>
      <p:pic>
        <p:nvPicPr>
          <p:cNvPr id="9" name="Picture 8" descr="Resultat 2026_09_Boulogne-sur-mer_Indices de prix de vente.png"/>
          <p:cNvPicPr>
            <a:picLocks noChangeAspect="1"/>
          </p:cNvPicPr>
          <p:nvPr/>
        </p:nvPicPr>
        <p:blipFill>
          <a:blip r:embed="rId6"/>
          <a:srcRect t="12000" r="5000" b="5000"/>
          <a:stretch>
            <a:fillRect/>
          </a:stretch>
        </p:blipFill>
        <p:spPr>
          <a:xfrm>
            <a:off x="2937600" y="5846399"/>
            <a:ext cx="3873600" cy="1980000"/>
          </a:xfrm>
          <a:prstGeom prst="rect">
            <a:avLst/>
          </a:prstGeom>
        </p:spPr>
      </p:pic>
      <p:pic>
        <p:nvPicPr>
          <p:cNvPr id="10" name="Picture 9" descr="Resultat 2026_09_Boulogne-sur-mer_Indices de ventes en volume.png"/>
          <p:cNvPicPr>
            <a:picLocks noChangeAspect="1"/>
          </p:cNvPicPr>
          <p:nvPr/>
        </p:nvPicPr>
        <p:blipFill>
          <a:blip r:embed="rId7"/>
          <a:srcRect t="12000" r="5000" b="5000"/>
          <a:stretch>
            <a:fillRect/>
          </a:stretch>
        </p:blipFill>
        <p:spPr>
          <a:xfrm>
            <a:off x="2937600" y="7826399"/>
            <a:ext cx="3873600" cy="1980000"/>
          </a:xfrm>
          <a:prstGeom prst="rect">
            <a:avLst/>
          </a:prstGeom>
        </p:spPr>
      </p:pic>
      <p:sp>
        <p:nvSpPr>
          <p:cNvPr id="11" name="TextBox 10"/>
          <p:cNvSpPr txBox="1"/>
          <p:nvPr/>
        </p:nvSpPr>
        <p:spPr>
          <a:xfrm>
            <a:off x="0" y="-288000"/>
            <a:ext cx="6858000" cy="720000"/>
          </a:xfrm>
          <a:prstGeom prst="rect">
            <a:avLst/>
          </a:prstGeom>
          <a:noFill/>
        </p:spPr>
        <p:txBody>
          <a:bodyPr wrap="none">
            <a:spAutoFit/>
          </a:bodyPr>
          <a:lstStyle/>
          <a:p>
            <a:endParaRPr/>
          </a:p>
          <a:p>
            <a:pPr algn="ctr">
              <a:defRPr sz="2267"/>
            </a:pPr>
            <a:r>
              <a:t>Boulogne-sur-mer</a:t>
            </a:r>
          </a:p>
        </p:txBody>
      </p:sp>
      <p:sp>
        <p:nvSpPr>
          <p:cNvPr id="12" name="TextBox 11"/>
          <p:cNvSpPr txBox="1"/>
          <p:nvPr/>
        </p:nvSpPr>
        <p:spPr>
          <a:xfrm>
            <a:off x="687600" y="8445600"/>
            <a:ext cx="1803600" cy="288000"/>
          </a:xfrm>
          <a:prstGeom prst="rect">
            <a:avLst/>
          </a:prstGeom>
          <a:noFill/>
        </p:spPr>
        <p:txBody>
          <a:bodyPr wrap="none">
            <a:spAutoFit/>
          </a:bodyPr>
          <a:lstStyle/>
          <a:p>
            <a:pPr>
              <a:defRPr sz="850"/>
            </a:pPr>
            <a:r>
              <a:t>Indice de prix de vente</a:t>
            </a:r>
          </a:p>
        </p:txBody>
      </p:sp>
      <p:sp>
        <p:nvSpPr>
          <p:cNvPr id="13" name="TextBox 12"/>
          <p:cNvSpPr txBox="1"/>
          <p:nvPr/>
        </p:nvSpPr>
        <p:spPr>
          <a:xfrm>
            <a:off x="687600" y="8632800"/>
            <a:ext cx="1803600" cy="288000"/>
          </a:xfrm>
          <a:prstGeom prst="rect">
            <a:avLst/>
          </a:prstGeom>
          <a:noFill/>
        </p:spPr>
        <p:txBody>
          <a:bodyPr wrap="none">
            <a:spAutoFit/>
          </a:bodyPr>
          <a:lstStyle/>
          <a:p>
            <a:pPr>
              <a:defRPr sz="850"/>
            </a:pPr>
            <a:r>
              <a:t>Indice de ventes en volume</a:t>
            </a:r>
          </a:p>
        </p:txBody>
      </p:sp>
      <p:sp>
        <p:nvSpPr>
          <p:cNvPr id="14" name="TextBox 13"/>
          <p:cNvSpPr txBox="1"/>
          <p:nvPr/>
        </p:nvSpPr>
        <p:spPr>
          <a:xfrm>
            <a:off x="687600" y="8838000"/>
            <a:ext cx="1803600" cy="288000"/>
          </a:xfrm>
          <a:prstGeom prst="rect">
            <a:avLst/>
          </a:prstGeom>
          <a:noFill/>
        </p:spPr>
        <p:txBody>
          <a:bodyPr wrap="none">
            <a:spAutoFit/>
          </a:bodyPr>
          <a:lstStyle/>
          <a:p>
            <a:pPr>
              <a:defRPr sz="850"/>
            </a:pPr>
            <a:r>
              <a:t>Indice de ventes en valeur</a:t>
            </a:r>
          </a:p>
        </p:txBody>
      </p:sp>
      <p:sp>
        <p:nvSpPr>
          <p:cNvPr id="15" name="TextBox 14"/>
          <p:cNvSpPr txBox="1"/>
          <p:nvPr/>
        </p:nvSpPr>
        <p:spPr>
          <a:xfrm>
            <a:off x="687600" y="9021600"/>
            <a:ext cx="1803600" cy="288000"/>
          </a:xfrm>
          <a:prstGeom prst="rect">
            <a:avLst/>
          </a:prstGeom>
          <a:noFill/>
        </p:spPr>
        <p:txBody>
          <a:bodyPr wrap="none">
            <a:spAutoFit/>
          </a:bodyPr>
          <a:lstStyle/>
          <a:p>
            <a:pPr>
              <a:defRPr sz="850"/>
            </a:pPr>
            <a:r>
              <a:t>Indice national</a:t>
            </a:r>
          </a:p>
        </p:txBody>
      </p:sp>
      <p:sp>
        <p:nvSpPr>
          <p:cNvPr id="16" name="TextBox 15"/>
          <p:cNvSpPr txBox="1"/>
          <p:nvPr/>
        </p:nvSpPr>
        <p:spPr>
          <a:xfrm>
            <a:off x="687600" y="9223200"/>
            <a:ext cx="1803600" cy="288000"/>
          </a:xfrm>
          <a:prstGeom prst="rect">
            <a:avLst/>
          </a:prstGeom>
          <a:noFill/>
        </p:spPr>
        <p:txBody>
          <a:bodyPr wrap="none">
            <a:spAutoFit/>
          </a:bodyPr>
          <a:lstStyle/>
          <a:p>
            <a:pPr>
              <a:defRPr sz="850"/>
            </a:pPr>
            <a:r>
              <a:t>Septembre</a:t>
            </a:r>
          </a:p>
        </p:txBody>
      </p:sp>
      <p:sp>
        <p:nvSpPr>
          <p:cNvPr id="17" name="TextBox 16"/>
          <p:cNvSpPr txBox="1"/>
          <p:nvPr/>
        </p:nvSpPr>
        <p:spPr>
          <a:xfrm>
            <a:off x="194400" y="4179600"/>
            <a:ext cx="2343600" cy="1436400"/>
          </a:xfrm>
          <a:prstGeom prst="rect">
            <a:avLst/>
          </a:prstGeom>
          <a:noFill/>
        </p:spPr>
        <p:txBody>
          <a:bodyPr wrap="square">
            <a:spAutoFit/>
          </a:bodyPr>
          <a:lstStyle/>
          <a:p>
            <a:pPr>
              <a:defRPr sz="1275"/>
            </a:pPr>
            <a:r>
              <a:t>• À la fin du mois de septembre 2026, l'indice de ventes en valeur  de la criée de Boulogne-sur-mer est proche de celui de la période de référence (2023).</a:t>
            </a:r>
          </a:p>
        </p:txBody>
      </p:sp>
      <p:sp>
        <p:nvSpPr>
          <p:cNvPr id="18" name="TextBox 17"/>
          <p:cNvSpPr txBox="1"/>
          <p:nvPr/>
        </p:nvSpPr>
        <p:spPr>
          <a:xfrm>
            <a:off x="194400" y="5619600"/>
            <a:ext cx="2343600" cy="1436400"/>
          </a:xfrm>
          <a:prstGeom prst="rect">
            <a:avLst/>
          </a:prstGeom>
          <a:noFill/>
        </p:spPr>
        <p:txBody>
          <a:bodyPr wrap="square">
            <a:spAutoFit/>
          </a:bodyPr>
          <a:lstStyle/>
          <a:p>
            <a:pPr>
              <a:defRPr sz="1275"/>
            </a:pPr>
            <a:r>
              <a:t>• L'indice de prix de ventes est supérieur à ceux de la période de référence et de la moyenne nationale.</a:t>
            </a:r>
          </a:p>
        </p:txBody>
      </p:sp>
      <p:sp>
        <p:nvSpPr>
          <p:cNvPr id="19" name="TextBox 18"/>
          <p:cNvSpPr txBox="1"/>
          <p:nvPr/>
        </p:nvSpPr>
        <p:spPr>
          <a:xfrm>
            <a:off x="194400" y="6840000"/>
            <a:ext cx="2343600" cy="1436400"/>
          </a:xfrm>
          <a:prstGeom prst="rect">
            <a:avLst/>
          </a:prstGeom>
          <a:noFill/>
        </p:spPr>
        <p:txBody>
          <a:bodyPr wrap="square">
            <a:spAutoFit/>
          </a:bodyPr>
          <a:lstStyle/>
          <a:p>
            <a:pPr>
              <a:defRPr sz="1275"/>
            </a:pPr>
            <a:r>
              <a:t>• Pour finir, l'indice de ventes en volume est inférieur à ceux de la période de référence et de la moyenne nationale.</a:t>
            </a:r>
          </a:p>
        </p:txBody>
      </p:sp>
    </p:spTree>
    <p:extLst>
      <p:ext uri="{BB962C8B-B14F-4D97-AF65-F5344CB8AC3E}">
        <p14:creationId xmlns:p14="http://schemas.microsoft.com/office/powerpoint/2010/main" val="703333217"/>
      </p:ext>
    </p:extLst>
  </p:cSld>
  <p:clrMapOvr>
    <a:masterClrMapping/>
  </p:clrMapOvr>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ZoneTexte 1">
            <a:extLst>
              <a:ext uri="{FF2B5EF4-FFF2-40B4-BE49-F238E27FC236}">
                <a16:creationId xmlns:a16="http://schemas.microsoft.com/office/drawing/2014/main" id="{B7236871-B828-4D4E-829F-DEEBD680C4D9}"/>
              </a:ext>
            </a:extLst>
          </p:cNvPr>
          <p:cNvSpPr txBox="1"/>
          <p:nvPr/>
        </p:nvSpPr>
        <p:spPr>
          <a:xfrm>
            <a:off x="0" y="0"/>
            <a:ext cx="6858000" cy="400110"/>
          </a:xfrm>
          <a:prstGeom prst="rect">
            <a:avLst/>
          </a:prstGeom>
          <a:solidFill>
            <a:schemeClr val="accent4">
              <a:lumMod val="20000"/>
              <a:lumOff val="80000"/>
            </a:schemeClr>
          </a:solidFill>
        </p:spPr>
        <p:txBody>
          <a:bodyPr wrap="square" rtlCol="0">
            <a:spAutoFit/>
          </a:bodyPr>
          <a:lstStyle/>
          <a:p>
            <a:pPr algn="ctr"/>
            <a:endParaRPr lang="fr-FR" sz="2000" b="1" dirty="0"/>
          </a:p>
        </p:txBody>
      </p:sp>
      <p:sp>
        <p:nvSpPr>
          <p:cNvPr id="4" name="Rectangle 3">
            <a:extLst>
              <a:ext uri="{FF2B5EF4-FFF2-40B4-BE49-F238E27FC236}">
                <a16:creationId xmlns:a16="http://schemas.microsoft.com/office/drawing/2014/main" id="{039B50DB-997E-48E7-AA94-4B6017EE694C}"/>
              </a:ext>
            </a:extLst>
          </p:cNvPr>
          <p:cNvSpPr/>
          <p:nvPr/>
        </p:nvSpPr>
        <p:spPr>
          <a:xfrm>
            <a:off x="201304" y="5944548"/>
            <a:ext cx="6455391" cy="2450152"/>
          </a:xfrm>
          <a:prstGeom prst="rect">
            <a:avLst/>
          </a:prstGeom>
          <a:solidFill>
            <a:schemeClr val="bg1">
              <a:lumMod val="95000"/>
            </a:schemeClr>
          </a:solidFill>
          <a:ln>
            <a:solidFill>
              <a:schemeClr val="bg2">
                <a:lumMod val="9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dirty="0"/>
          </a:p>
        </p:txBody>
      </p:sp>
      <p:sp>
        <p:nvSpPr>
          <p:cNvPr id="5" name="Rectangle 4">
            <a:extLst>
              <a:ext uri="{FF2B5EF4-FFF2-40B4-BE49-F238E27FC236}">
                <a16:creationId xmlns:a16="http://schemas.microsoft.com/office/drawing/2014/main" id="{AA7622C6-F9C8-4108-91CD-8ADCB3895EB6}"/>
              </a:ext>
            </a:extLst>
          </p:cNvPr>
          <p:cNvSpPr/>
          <p:nvPr/>
        </p:nvSpPr>
        <p:spPr>
          <a:xfrm>
            <a:off x="201304" y="2414014"/>
            <a:ext cx="6455391" cy="1445696"/>
          </a:xfrm>
          <a:prstGeom prst="rect">
            <a:avLst/>
          </a:prstGeom>
          <a:solidFill>
            <a:schemeClr val="bg1">
              <a:lumMod val="95000"/>
            </a:schemeClr>
          </a:solidFill>
          <a:ln>
            <a:solidFill>
              <a:schemeClr val="bg2">
                <a:lumMod val="9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pic>
        <p:nvPicPr>
          <p:cNvPr id="6" name="Picture 5" descr="Etat_du_marche_BL.png"/>
          <p:cNvPicPr>
            <a:picLocks noChangeAspect="1"/>
          </p:cNvPicPr>
          <p:nvPr/>
        </p:nvPicPr>
        <p:blipFill>
          <a:blip r:embed="rId2"/>
          <a:srcRect l="1000" t="20000" r="1000" b="25000"/>
          <a:stretch>
            <a:fillRect/>
          </a:stretch>
        </p:blipFill>
        <p:spPr>
          <a:xfrm>
            <a:off x="1058400" y="698400"/>
            <a:ext cx="4572000" cy="1620000"/>
          </a:xfrm>
          <a:prstGeom prst="rect">
            <a:avLst/>
          </a:prstGeom>
        </p:spPr>
      </p:pic>
      <p:pic>
        <p:nvPicPr>
          <p:cNvPr id="7" name="Picture 6" descr="Caractéristiques_intensité_BL.png"/>
          <p:cNvPicPr>
            <a:picLocks noChangeAspect="1"/>
          </p:cNvPicPr>
          <p:nvPr/>
        </p:nvPicPr>
        <p:blipFill>
          <a:blip r:embed="rId3"/>
          <a:srcRect l="1000" t="20000" r="1000" b="20000"/>
          <a:stretch>
            <a:fillRect/>
          </a:stretch>
        </p:blipFill>
        <p:spPr>
          <a:xfrm>
            <a:off x="86400" y="4323600"/>
            <a:ext cx="6688799" cy="1620000"/>
          </a:xfrm>
          <a:prstGeom prst="rect">
            <a:avLst/>
          </a:prstGeom>
        </p:spPr>
      </p:pic>
      <p:sp>
        <p:nvSpPr>
          <p:cNvPr id="8" name="TextBox 7"/>
          <p:cNvSpPr txBox="1"/>
          <p:nvPr/>
        </p:nvSpPr>
        <p:spPr>
          <a:xfrm>
            <a:off x="0" y="-288000"/>
            <a:ext cx="6858000" cy="720000"/>
          </a:xfrm>
          <a:prstGeom prst="rect">
            <a:avLst/>
          </a:prstGeom>
          <a:noFill/>
        </p:spPr>
        <p:txBody>
          <a:bodyPr wrap="none">
            <a:spAutoFit/>
          </a:bodyPr>
          <a:lstStyle/>
          <a:p>
            <a:endParaRPr/>
          </a:p>
          <a:p>
            <a:pPr algn="ctr">
              <a:defRPr sz="2267"/>
            </a:pPr>
            <a:r>
              <a:t>Boulogne-sur-mer</a:t>
            </a:r>
          </a:p>
        </p:txBody>
      </p:sp>
      <p:sp>
        <p:nvSpPr>
          <p:cNvPr id="9" name="TextBox 8"/>
          <p:cNvSpPr txBox="1"/>
          <p:nvPr/>
        </p:nvSpPr>
        <p:spPr>
          <a:xfrm>
            <a:off x="180000" y="9403200"/>
            <a:ext cx="4647600" cy="1368000"/>
          </a:xfrm>
          <a:prstGeom prst="rect">
            <a:avLst/>
          </a:prstGeom>
          <a:noFill/>
        </p:spPr>
        <p:txBody>
          <a:bodyPr wrap="square">
            <a:spAutoFit/>
          </a:bodyPr>
          <a:lstStyle/>
          <a:p>
            <a:pPr>
              <a:defRPr sz="850"/>
            </a:pPr>
            <a:r>
              <a:t>Note : « = » : variation entre ‒5 et +5% ; « ‒ » variation entre ‒5 et ‒15% ; « + » variation entre 5 et 15% ; « ‒ ‒ » variation entre ‒15 et ‒25%; « + + » variation entre 15 et 25% ; « ‒ ‒ ‒ » variation inférieure à 25% ;« + + + » variation supérieure à 25%.</a:t>
            </a:r>
          </a:p>
        </p:txBody>
      </p:sp>
      <p:sp>
        <p:nvSpPr>
          <p:cNvPr id="10" name="TextBox 9"/>
          <p:cNvSpPr txBox="1"/>
          <p:nvPr/>
        </p:nvSpPr>
        <p:spPr>
          <a:xfrm>
            <a:off x="259200" y="2476800"/>
            <a:ext cx="6397200" cy="756000"/>
          </a:xfrm>
          <a:prstGeom prst="rect">
            <a:avLst/>
          </a:prstGeom>
          <a:noFill/>
        </p:spPr>
        <p:txBody>
          <a:bodyPr wrap="square">
            <a:spAutoFit/>
          </a:bodyPr>
          <a:lstStyle/>
          <a:p>
            <a:pPr>
              <a:defRPr sz="1275"/>
            </a:pPr>
            <a:r>
              <a:t>• Pour la criée de Boulogne-sur-mer, l’instabilité des prix pour le mois de septembre 2026 est un peu moins importante que celle observée en septembre de 2023 à 2025, ce qui signifie que le risque prix des producteurs a légèrement diminué. Parallèlement, l’instabilité des volumes est moins important, ce qui signifie que le risque d’approvisionnement des acheteurs a diminué.</a:t>
            </a:r>
          </a:p>
        </p:txBody>
      </p:sp>
      <p:sp>
        <p:nvSpPr>
          <p:cNvPr id="11" name="TextBox 10"/>
          <p:cNvSpPr txBox="1"/>
          <p:nvPr/>
        </p:nvSpPr>
        <p:spPr>
          <a:xfrm>
            <a:off x="259200" y="6840000"/>
            <a:ext cx="6397200" cy="756000"/>
          </a:xfrm>
          <a:prstGeom prst="rect">
            <a:avLst/>
          </a:prstGeom>
          <a:noFill/>
        </p:spPr>
        <p:txBody>
          <a:bodyPr wrap="square">
            <a:spAutoFit/>
          </a:bodyPr>
          <a:lstStyle/>
          <a:p>
            <a:pPr>
              <a:defRPr sz="1275"/>
            </a:pPr>
            <a:r>
              <a:t>• Pour la criée de Boulogne-sur-mer, en septembre 2026 comparé aux mois de septembre de 2023 à 2025, le nombre d’acheteurs est similaire, le nombre de transactions est un peu moins important. De plus, la concurrence a diminué, ce qui signifie que le pouvoir de marché des gros acheteurs a augmenté.</a:t>
            </a:r>
          </a:p>
        </p:txBody>
      </p:sp>
    </p:spTree>
    <p:extLst>
      <p:ext uri="{BB962C8B-B14F-4D97-AF65-F5344CB8AC3E}">
        <p14:creationId xmlns:p14="http://schemas.microsoft.com/office/powerpoint/2010/main" val="4051748340"/>
      </p:ext>
    </p:extLst>
  </p:cSld>
  <p:clrMapOvr>
    <a:masterClrMapping/>
  </p:clrMapOvr>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ZoneTexte 1">
            <a:extLst>
              <a:ext uri="{FF2B5EF4-FFF2-40B4-BE49-F238E27FC236}">
                <a16:creationId xmlns:a16="http://schemas.microsoft.com/office/drawing/2014/main" id="{FABCE0F6-F05A-4345-B841-282AE4825EE9}"/>
              </a:ext>
            </a:extLst>
          </p:cNvPr>
          <p:cNvSpPr txBox="1"/>
          <p:nvPr/>
        </p:nvSpPr>
        <p:spPr>
          <a:xfrm>
            <a:off x="0" y="0"/>
            <a:ext cx="6858000" cy="400110"/>
          </a:xfrm>
          <a:prstGeom prst="rect">
            <a:avLst/>
          </a:prstGeom>
          <a:solidFill>
            <a:schemeClr val="accent4">
              <a:lumMod val="20000"/>
              <a:lumOff val="80000"/>
            </a:schemeClr>
          </a:solidFill>
        </p:spPr>
        <p:txBody>
          <a:bodyPr wrap="square" rtlCol="0">
            <a:spAutoFit/>
          </a:bodyPr>
          <a:lstStyle/>
          <a:p>
            <a:pPr algn="ctr"/>
            <a:endParaRPr lang="fr-FR" sz="2000" b="1" dirty="0"/>
          </a:p>
        </p:txBody>
      </p:sp>
      <p:sp>
        <p:nvSpPr>
          <p:cNvPr id="4" name="Rectangle 3">
            <a:extLst>
              <a:ext uri="{FF2B5EF4-FFF2-40B4-BE49-F238E27FC236}">
                <a16:creationId xmlns:a16="http://schemas.microsoft.com/office/drawing/2014/main" id="{E818DA38-D410-484D-9C32-0BB902F0D417}"/>
              </a:ext>
            </a:extLst>
          </p:cNvPr>
          <p:cNvSpPr/>
          <p:nvPr/>
        </p:nvSpPr>
        <p:spPr>
          <a:xfrm>
            <a:off x="201302" y="2138600"/>
            <a:ext cx="6455391" cy="2959756"/>
          </a:xfrm>
          <a:prstGeom prst="rect">
            <a:avLst/>
          </a:prstGeom>
          <a:solidFill>
            <a:schemeClr val="bg1">
              <a:lumMod val="95000"/>
            </a:schemeClr>
          </a:solidFill>
          <a:ln>
            <a:solidFill>
              <a:schemeClr val="bg2">
                <a:lumMod val="9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5" name="Rectangle 4">
            <a:extLst>
              <a:ext uri="{FF2B5EF4-FFF2-40B4-BE49-F238E27FC236}">
                <a16:creationId xmlns:a16="http://schemas.microsoft.com/office/drawing/2014/main" id="{63473F52-BD8D-4CED-B674-4E25CA43DAD7}"/>
              </a:ext>
            </a:extLst>
          </p:cNvPr>
          <p:cNvSpPr/>
          <p:nvPr/>
        </p:nvSpPr>
        <p:spPr>
          <a:xfrm>
            <a:off x="180000" y="6816932"/>
            <a:ext cx="6455391" cy="2514067"/>
          </a:xfrm>
          <a:prstGeom prst="rect">
            <a:avLst/>
          </a:prstGeom>
          <a:solidFill>
            <a:schemeClr val="bg1">
              <a:lumMod val="95000"/>
            </a:schemeClr>
          </a:solidFill>
          <a:ln>
            <a:solidFill>
              <a:schemeClr val="bg2">
                <a:lumMod val="9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pic>
        <p:nvPicPr>
          <p:cNvPr id="6" name="Picture 5" descr="Etat_du_marche_BL_Espèce.png"/>
          <p:cNvPicPr>
            <a:picLocks noChangeAspect="1"/>
          </p:cNvPicPr>
          <p:nvPr/>
        </p:nvPicPr>
        <p:blipFill>
          <a:blip r:embed="rId2"/>
          <a:stretch>
            <a:fillRect/>
          </a:stretch>
        </p:blipFill>
        <p:spPr>
          <a:xfrm>
            <a:off x="1144800" y="475200"/>
            <a:ext cx="4572000" cy="1620000"/>
          </a:xfrm>
          <a:prstGeom prst="rect">
            <a:avLst/>
          </a:prstGeom>
        </p:spPr>
      </p:pic>
      <p:pic>
        <p:nvPicPr>
          <p:cNvPr id="7" name="Picture 6" descr="Caractéristiques_intensité_BL_Espèce.png"/>
          <p:cNvPicPr>
            <a:picLocks noChangeAspect="1"/>
          </p:cNvPicPr>
          <p:nvPr/>
        </p:nvPicPr>
        <p:blipFill>
          <a:blip r:embed="rId3"/>
          <a:stretch>
            <a:fillRect/>
          </a:stretch>
        </p:blipFill>
        <p:spPr>
          <a:xfrm>
            <a:off x="86400" y="5162400"/>
            <a:ext cx="6688799" cy="1620000"/>
          </a:xfrm>
          <a:prstGeom prst="rect">
            <a:avLst/>
          </a:prstGeom>
        </p:spPr>
      </p:pic>
      <p:sp>
        <p:nvSpPr>
          <p:cNvPr id="8" name="TextBox 7"/>
          <p:cNvSpPr txBox="1"/>
          <p:nvPr/>
        </p:nvSpPr>
        <p:spPr>
          <a:xfrm>
            <a:off x="0" y="-288000"/>
            <a:ext cx="6858000" cy="720000"/>
          </a:xfrm>
          <a:prstGeom prst="rect">
            <a:avLst/>
          </a:prstGeom>
          <a:noFill/>
        </p:spPr>
        <p:txBody>
          <a:bodyPr wrap="none">
            <a:spAutoFit/>
          </a:bodyPr>
          <a:lstStyle/>
          <a:p>
            <a:endParaRPr/>
          </a:p>
          <a:p>
            <a:pPr algn="ctr">
              <a:defRPr sz="2267"/>
            </a:pPr>
            <a:r>
              <a:t>Boulogne-sur-mer</a:t>
            </a:r>
          </a:p>
        </p:txBody>
      </p:sp>
      <p:sp>
        <p:nvSpPr>
          <p:cNvPr id="9" name="TextBox 8"/>
          <p:cNvSpPr txBox="1"/>
          <p:nvPr/>
        </p:nvSpPr>
        <p:spPr>
          <a:xfrm>
            <a:off x="180000" y="9403200"/>
            <a:ext cx="4647600" cy="1368000"/>
          </a:xfrm>
          <a:prstGeom prst="rect">
            <a:avLst/>
          </a:prstGeom>
          <a:noFill/>
        </p:spPr>
        <p:txBody>
          <a:bodyPr wrap="square">
            <a:spAutoFit/>
          </a:bodyPr>
          <a:lstStyle/>
          <a:p>
            <a:pPr>
              <a:defRPr sz="850"/>
            </a:pPr>
            <a:r>
              <a:t>Note : « = » : variation entre ‒5 et +5% ; « ‒ » variation entre ‒5 et ‒15% ; « + » variation entre 5 et 15% ; « ‒ ‒ » variation entre ‒15 et ‒25%; « + + » variation entre 15 et 25% ; « ‒ ‒ ‒ » variation inférieure à 25% ;« + + + » variation supérieure à 25%.</a:t>
            </a:r>
          </a:p>
        </p:txBody>
      </p:sp>
      <p:sp>
        <p:nvSpPr>
          <p:cNvPr id="10" name="TextBox 9"/>
          <p:cNvSpPr txBox="1"/>
          <p:nvPr/>
        </p:nvSpPr>
        <p:spPr>
          <a:xfrm>
            <a:off x="259200" y="2214000"/>
            <a:ext cx="6397200" cy="756000"/>
          </a:xfrm>
          <a:prstGeom prst="rect">
            <a:avLst/>
          </a:prstGeom>
          <a:noFill/>
        </p:spPr>
        <p:txBody>
          <a:bodyPr wrap="square">
            <a:spAutoFit/>
          </a:bodyPr>
          <a:lstStyle/>
          <a:p>
            <a:pPr>
              <a:defRPr sz="1275"/>
            </a:pPr>
            <a:r>
              <a:t>• Pour la seiche de la criée de Boulogne-sur-mer, l’instabilité des prix pour le mois de septembre 2026 est beaucoup moins importante que celle observée en septembre de 2023 à 2025, ce qui signifie que le risque prix des producteurs a fortement diminué. Parallèlement, l’instabilité des volumes est similaire, ce qui signifie que le risque d’approvisionnement des acheteurs est inchangé.</a:t>
            </a:r>
          </a:p>
        </p:txBody>
      </p:sp>
      <p:sp>
        <p:nvSpPr>
          <p:cNvPr id="11" name="TextBox 10"/>
          <p:cNvSpPr txBox="1"/>
          <p:nvPr/>
        </p:nvSpPr>
        <p:spPr>
          <a:xfrm>
            <a:off x="259200" y="6775200"/>
            <a:ext cx="6397200" cy="756000"/>
          </a:xfrm>
          <a:prstGeom prst="rect">
            <a:avLst/>
          </a:prstGeom>
          <a:noFill/>
        </p:spPr>
        <p:txBody>
          <a:bodyPr wrap="square">
            <a:spAutoFit/>
          </a:bodyPr>
          <a:lstStyle/>
          <a:p>
            <a:pPr>
              <a:defRPr sz="1275"/>
            </a:pPr>
            <a:r>
              <a:t>• Pour la seiche de la criée de Boulogne-sur-mer, en septembre 2026 comparé aux mois de septembre de 2023 à 2025, le nombre d’acheteurs est un peu plus important, le nombre de transactions est similaire. De plus, la concurrence a fortement diminué, ce qui signifie que le pouvoir de marché des gros acheteurs a fortement augmenté.</a:t>
            </a:r>
          </a:p>
        </p:txBody>
      </p:sp>
      <p:sp>
        <p:nvSpPr>
          <p:cNvPr id="12" name="TextBox 11"/>
          <p:cNvSpPr txBox="1"/>
          <p:nvPr/>
        </p:nvSpPr>
        <p:spPr>
          <a:xfrm>
            <a:off x="259200" y="3171600"/>
            <a:ext cx="6397200" cy="756000"/>
          </a:xfrm>
          <a:prstGeom prst="rect">
            <a:avLst/>
          </a:prstGeom>
          <a:noFill/>
        </p:spPr>
        <p:txBody>
          <a:bodyPr wrap="square">
            <a:spAutoFit/>
          </a:bodyPr>
          <a:lstStyle/>
          <a:p>
            <a:pPr>
              <a:defRPr sz="1275"/>
            </a:pPr>
            <a:r>
              <a:t>• Pour le rouget de roche de la criée de Boulogne-sur-mer, l’instabilité des prix pour le mois de septembre 2026 est beaucoup moins importante que celle observée en septembre de 2023 à 2025, ce qui signifie que le risque prix des producteurs a fortement diminué. Parallèlement, l’instabilité des volumes est un peu moins important, ce qui signifie que le risque d’approvisionnement des acheteurs a légèrement diminué.</a:t>
            </a:r>
          </a:p>
        </p:txBody>
      </p:sp>
      <p:sp>
        <p:nvSpPr>
          <p:cNvPr id="13" name="TextBox 12"/>
          <p:cNvSpPr txBox="1"/>
          <p:nvPr/>
        </p:nvSpPr>
        <p:spPr>
          <a:xfrm>
            <a:off x="259200" y="7628400"/>
            <a:ext cx="6397200" cy="756000"/>
          </a:xfrm>
          <a:prstGeom prst="rect">
            <a:avLst/>
          </a:prstGeom>
          <a:noFill/>
        </p:spPr>
        <p:txBody>
          <a:bodyPr wrap="square">
            <a:spAutoFit/>
          </a:bodyPr>
          <a:lstStyle/>
          <a:p>
            <a:pPr>
              <a:defRPr sz="1275"/>
            </a:pPr>
            <a:r>
              <a:t>• Pour le rouget de roche de la criée de Boulogne-sur-mer, en septembre 2026 comparé aux mois de septembre de 2023 à 2025, le nombre d’acheteurs est similaire, le nombre de transactions est un peu moins important. De plus, la concurrence a diminué, ce qui signifie que le pouvoir de marché des gros acheteurs a augmenté.</a:t>
            </a:r>
          </a:p>
        </p:txBody>
      </p:sp>
      <p:sp>
        <p:nvSpPr>
          <p:cNvPr id="14" name="TextBox 13"/>
          <p:cNvSpPr txBox="1"/>
          <p:nvPr/>
        </p:nvSpPr>
        <p:spPr>
          <a:xfrm>
            <a:off x="259200" y="4129200"/>
            <a:ext cx="6397200" cy="756000"/>
          </a:xfrm>
          <a:prstGeom prst="rect">
            <a:avLst/>
          </a:prstGeom>
          <a:noFill/>
        </p:spPr>
        <p:txBody>
          <a:bodyPr wrap="square">
            <a:spAutoFit/>
          </a:bodyPr>
          <a:lstStyle/>
          <a:p>
            <a:pPr>
              <a:defRPr sz="1275"/>
            </a:pPr>
            <a:r>
              <a:t>• Pour le maquereau de la criée de Boulogne-sur-mer, l’instabilité des prix pour le mois de septembre 2026 est beaucoup moins importante que celle observée en septembre de 2023 à 2025, ce qui signifie que le risque prix des producteurs a fortement diminué. Parallèlement, l’instabilité des volumes est un peu moins important, ce qui signifie que le risque d’approvisionnement des acheteurs a légèrement diminué.</a:t>
            </a:r>
          </a:p>
        </p:txBody>
      </p:sp>
      <p:sp>
        <p:nvSpPr>
          <p:cNvPr id="15" name="TextBox 14"/>
          <p:cNvSpPr txBox="1"/>
          <p:nvPr/>
        </p:nvSpPr>
        <p:spPr>
          <a:xfrm>
            <a:off x="259200" y="8456400"/>
            <a:ext cx="6397200" cy="756000"/>
          </a:xfrm>
          <a:prstGeom prst="rect">
            <a:avLst/>
          </a:prstGeom>
          <a:noFill/>
        </p:spPr>
        <p:txBody>
          <a:bodyPr wrap="square">
            <a:spAutoFit/>
          </a:bodyPr>
          <a:lstStyle/>
          <a:p>
            <a:pPr>
              <a:defRPr sz="1275"/>
            </a:pPr>
            <a:r>
              <a:t>• Pour le maquereau de la criée de Boulogne-sur-mer, en septembre 2026 comparé aux mois de septembre de 2023 à 2025, le nombre d’acheteurs est un peu moins important, le nombre de transactions est beaucoup moins important. De plus, la concurrence a fortement diminué, ce qui signifie que le pouvoir de marché des gros acheteurs a fortement augmenté.</a:t>
            </a:r>
          </a:p>
        </p:txBody>
      </p:sp>
    </p:spTree>
    <p:extLst>
      <p:ext uri="{BB962C8B-B14F-4D97-AF65-F5344CB8AC3E}">
        <p14:creationId xmlns:p14="http://schemas.microsoft.com/office/powerpoint/2010/main" val="1049209617"/>
      </p:ext>
    </p:extLst>
  </p:cSld>
  <p:clrMapOvr>
    <a:masterClrMapping/>
  </p:clrMapOvr>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ZoneTexte 2">
            <a:extLst>
              <a:ext uri="{FF2B5EF4-FFF2-40B4-BE49-F238E27FC236}">
                <a16:creationId xmlns:a16="http://schemas.microsoft.com/office/drawing/2014/main" id="{BC4710F0-EAEC-4213-96F5-9014FE8FF695}"/>
              </a:ext>
            </a:extLst>
          </p:cNvPr>
          <p:cNvSpPr txBox="1"/>
          <p:nvPr/>
        </p:nvSpPr>
        <p:spPr>
          <a:xfrm>
            <a:off x="0" y="0"/>
            <a:ext cx="6858000" cy="400110"/>
          </a:xfrm>
          <a:prstGeom prst="rect">
            <a:avLst/>
          </a:prstGeom>
          <a:solidFill>
            <a:schemeClr val="accent4">
              <a:lumMod val="20000"/>
              <a:lumOff val="80000"/>
            </a:schemeClr>
          </a:solidFill>
        </p:spPr>
        <p:txBody>
          <a:bodyPr wrap="square" rtlCol="0">
            <a:spAutoFit/>
          </a:bodyPr>
          <a:lstStyle/>
          <a:p>
            <a:pPr algn="ctr"/>
            <a:endParaRPr lang="fr-FR" sz="2000" b="1" dirty="0"/>
          </a:p>
        </p:txBody>
      </p:sp>
      <p:pic>
        <p:nvPicPr>
          <p:cNvPr id="5" name="Image 4">
            <a:extLst>
              <a:ext uri="{FF2B5EF4-FFF2-40B4-BE49-F238E27FC236}">
                <a16:creationId xmlns:a16="http://schemas.microsoft.com/office/drawing/2014/main" id="{409A0BB4-D7F5-4F14-BBB1-E4C737B09E4B}"/>
              </a:ext>
            </a:extLst>
          </p:cNvPr>
          <p:cNvPicPr>
            <a:picLocks noChangeAspect="1"/>
          </p:cNvPicPr>
          <p:nvPr/>
        </p:nvPicPr>
        <p:blipFill>
          <a:blip r:embed="rId2">
            <a:extLst>
              <a:ext uri="{96DAC541-7B7A-43D3-8B79-37D633B846F1}">
                <asvg:svgBlip xmlns:asvg="http://schemas.microsoft.com/office/drawing/2016/SVG/main" r:embed="rId3"/>
              </a:ext>
            </a:extLst>
          </a:blip>
          <a:srcRect/>
          <a:stretch/>
        </p:blipFill>
        <p:spPr>
          <a:xfrm>
            <a:off x="199533" y="8359337"/>
            <a:ext cx="2335636" cy="1170385"/>
          </a:xfrm>
          <a:prstGeom prst="rect">
            <a:avLst/>
          </a:prstGeom>
        </p:spPr>
      </p:pic>
      <p:sp>
        <p:nvSpPr>
          <p:cNvPr id="6" name="Rectangle 5">
            <a:extLst>
              <a:ext uri="{FF2B5EF4-FFF2-40B4-BE49-F238E27FC236}">
                <a16:creationId xmlns:a16="http://schemas.microsoft.com/office/drawing/2014/main" id="{5B6F9588-D897-4C3A-9509-F3C97D4B8DAB}"/>
              </a:ext>
            </a:extLst>
          </p:cNvPr>
          <p:cNvSpPr/>
          <p:nvPr/>
        </p:nvSpPr>
        <p:spPr>
          <a:xfrm>
            <a:off x="194400" y="4118960"/>
            <a:ext cx="2342266" cy="3913283"/>
          </a:xfrm>
          <a:prstGeom prst="rect">
            <a:avLst/>
          </a:prstGeom>
          <a:solidFill>
            <a:schemeClr val="bg1">
              <a:lumMod val="95000"/>
            </a:schemeClr>
          </a:solidFill>
          <a:ln>
            <a:solidFill>
              <a:schemeClr val="bg2">
                <a:lumMod val="9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pic>
        <p:nvPicPr>
          <p:cNvPr id="7" name="Picture 6" descr="Resultat 2026_09_Brest.png"/>
          <p:cNvPicPr>
            <a:picLocks noChangeAspect="1"/>
          </p:cNvPicPr>
          <p:nvPr/>
        </p:nvPicPr>
        <p:blipFill>
          <a:blip r:embed="rId4"/>
          <a:srcRect t="12000" r="5000" b="5000"/>
          <a:stretch>
            <a:fillRect/>
          </a:stretch>
        </p:blipFill>
        <p:spPr>
          <a:xfrm>
            <a:off x="295200" y="410399"/>
            <a:ext cx="6271200" cy="3420000"/>
          </a:xfrm>
          <a:prstGeom prst="rect">
            <a:avLst/>
          </a:prstGeom>
        </p:spPr>
      </p:pic>
      <p:pic>
        <p:nvPicPr>
          <p:cNvPr id="8" name="Picture 7" descr="Resultat 2026_09_Brest_Indices de ventes en valeur.png"/>
          <p:cNvPicPr>
            <a:picLocks noChangeAspect="1"/>
          </p:cNvPicPr>
          <p:nvPr/>
        </p:nvPicPr>
        <p:blipFill>
          <a:blip r:embed="rId5"/>
          <a:srcRect t="12000" r="5000" b="5000"/>
          <a:stretch>
            <a:fillRect/>
          </a:stretch>
        </p:blipFill>
        <p:spPr>
          <a:xfrm>
            <a:off x="2937600" y="3848400"/>
            <a:ext cx="3873600" cy="1980000"/>
          </a:xfrm>
          <a:prstGeom prst="rect">
            <a:avLst/>
          </a:prstGeom>
        </p:spPr>
      </p:pic>
      <p:pic>
        <p:nvPicPr>
          <p:cNvPr id="9" name="Picture 8" descr="Resultat 2026_09_Brest_Indices de prix de vente.png"/>
          <p:cNvPicPr>
            <a:picLocks noChangeAspect="1"/>
          </p:cNvPicPr>
          <p:nvPr/>
        </p:nvPicPr>
        <p:blipFill>
          <a:blip r:embed="rId6"/>
          <a:srcRect t="12000" r="5000" b="5000"/>
          <a:stretch>
            <a:fillRect/>
          </a:stretch>
        </p:blipFill>
        <p:spPr>
          <a:xfrm>
            <a:off x="2937600" y="5846399"/>
            <a:ext cx="3873600" cy="1980000"/>
          </a:xfrm>
          <a:prstGeom prst="rect">
            <a:avLst/>
          </a:prstGeom>
        </p:spPr>
      </p:pic>
      <p:pic>
        <p:nvPicPr>
          <p:cNvPr id="10" name="Picture 9" descr="Resultat 2026_09_Brest_Indices de ventes en volume.png"/>
          <p:cNvPicPr>
            <a:picLocks noChangeAspect="1"/>
          </p:cNvPicPr>
          <p:nvPr/>
        </p:nvPicPr>
        <p:blipFill>
          <a:blip r:embed="rId7"/>
          <a:srcRect t="12000" r="5000" b="5000"/>
          <a:stretch>
            <a:fillRect/>
          </a:stretch>
        </p:blipFill>
        <p:spPr>
          <a:xfrm>
            <a:off x="2937600" y="7826399"/>
            <a:ext cx="3873600" cy="1980000"/>
          </a:xfrm>
          <a:prstGeom prst="rect">
            <a:avLst/>
          </a:prstGeom>
        </p:spPr>
      </p:pic>
      <p:sp>
        <p:nvSpPr>
          <p:cNvPr id="11" name="TextBox 10"/>
          <p:cNvSpPr txBox="1"/>
          <p:nvPr/>
        </p:nvSpPr>
        <p:spPr>
          <a:xfrm>
            <a:off x="0" y="-288000"/>
            <a:ext cx="6858000" cy="720000"/>
          </a:xfrm>
          <a:prstGeom prst="rect">
            <a:avLst/>
          </a:prstGeom>
          <a:noFill/>
        </p:spPr>
        <p:txBody>
          <a:bodyPr wrap="none">
            <a:spAutoFit/>
          </a:bodyPr>
          <a:lstStyle/>
          <a:p>
            <a:endParaRPr/>
          </a:p>
          <a:p>
            <a:pPr algn="ctr">
              <a:defRPr sz="2267"/>
            </a:pPr>
            <a:r>
              <a:t>Brest</a:t>
            </a:r>
          </a:p>
        </p:txBody>
      </p:sp>
      <p:sp>
        <p:nvSpPr>
          <p:cNvPr id="12" name="TextBox 11"/>
          <p:cNvSpPr txBox="1"/>
          <p:nvPr/>
        </p:nvSpPr>
        <p:spPr>
          <a:xfrm>
            <a:off x="687600" y="8445600"/>
            <a:ext cx="1803600" cy="288000"/>
          </a:xfrm>
          <a:prstGeom prst="rect">
            <a:avLst/>
          </a:prstGeom>
          <a:noFill/>
        </p:spPr>
        <p:txBody>
          <a:bodyPr wrap="none">
            <a:spAutoFit/>
          </a:bodyPr>
          <a:lstStyle/>
          <a:p>
            <a:pPr>
              <a:defRPr sz="850"/>
            </a:pPr>
            <a:r>
              <a:t>Indice de prix de vente</a:t>
            </a:r>
          </a:p>
        </p:txBody>
      </p:sp>
      <p:sp>
        <p:nvSpPr>
          <p:cNvPr id="13" name="TextBox 12"/>
          <p:cNvSpPr txBox="1"/>
          <p:nvPr/>
        </p:nvSpPr>
        <p:spPr>
          <a:xfrm>
            <a:off x="687600" y="8632800"/>
            <a:ext cx="1803600" cy="288000"/>
          </a:xfrm>
          <a:prstGeom prst="rect">
            <a:avLst/>
          </a:prstGeom>
          <a:noFill/>
        </p:spPr>
        <p:txBody>
          <a:bodyPr wrap="none">
            <a:spAutoFit/>
          </a:bodyPr>
          <a:lstStyle/>
          <a:p>
            <a:pPr>
              <a:defRPr sz="850"/>
            </a:pPr>
            <a:r>
              <a:t>Indice de ventes en volume</a:t>
            </a:r>
          </a:p>
        </p:txBody>
      </p:sp>
      <p:sp>
        <p:nvSpPr>
          <p:cNvPr id="14" name="TextBox 13"/>
          <p:cNvSpPr txBox="1"/>
          <p:nvPr/>
        </p:nvSpPr>
        <p:spPr>
          <a:xfrm>
            <a:off x="687600" y="8838000"/>
            <a:ext cx="1803600" cy="288000"/>
          </a:xfrm>
          <a:prstGeom prst="rect">
            <a:avLst/>
          </a:prstGeom>
          <a:noFill/>
        </p:spPr>
        <p:txBody>
          <a:bodyPr wrap="none">
            <a:spAutoFit/>
          </a:bodyPr>
          <a:lstStyle/>
          <a:p>
            <a:pPr>
              <a:defRPr sz="850"/>
            </a:pPr>
            <a:r>
              <a:t>Indice de ventes en valeur</a:t>
            </a:r>
          </a:p>
        </p:txBody>
      </p:sp>
      <p:sp>
        <p:nvSpPr>
          <p:cNvPr id="15" name="TextBox 14"/>
          <p:cNvSpPr txBox="1"/>
          <p:nvPr/>
        </p:nvSpPr>
        <p:spPr>
          <a:xfrm>
            <a:off x="687600" y="9021600"/>
            <a:ext cx="1803600" cy="288000"/>
          </a:xfrm>
          <a:prstGeom prst="rect">
            <a:avLst/>
          </a:prstGeom>
          <a:noFill/>
        </p:spPr>
        <p:txBody>
          <a:bodyPr wrap="none">
            <a:spAutoFit/>
          </a:bodyPr>
          <a:lstStyle/>
          <a:p>
            <a:pPr>
              <a:defRPr sz="850"/>
            </a:pPr>
            <a:r>
              <a:t>Indice national</a:t>
            </a:r>
          </a:p>
        </p:txBody>
      </p:sp>
      <p:sp>
        <p:nvSpPr>
          <p:cNvPr id="16" name="TextBox 15"/>
          <p:cNvSpPr txBox="1"/>
          <p:nvPr/>
        </p:nvSpPr>
        <p:spPr>
          <a:xfrm>
            <a:off x="687600" y="9223200"/>
            <a:ext cx="1803600" cy="288000"/>
          </a:xfrm>
          <a:prstGeom prst="rect">
            <a:avLst/>
          </a:prstGeom>
          <a:noFill/>
        </p:spPr>
        <p:txBody>
          <a:bodyPr wrap="none">
            <a:spAutoFit/>
          </a:bodyPr>
          <a:lstStyle/>
          <a:p>
            <a:pPr>
              <a:defRPr sz="850"/>
            </a:pPr>
            <a:r>
              <a:t>Septembre</a:t>
            </a:r>
          </a:p>
        </p:txBody>
      </p:sp>
      <p:sp>
        <p:nvSpPr>
          <p:cNvPr id="17" name="TextBox 16"/>
          <p:cNvSpPr txBox="1"/>
          <p:nvPr/>
        </p:nvSpPr>
        <p:spPr>
          <a:xfrm>
            <a:off x="194400" y="4179600"/>
            <a:ext cx="2343600" cy="1436400"/>
          </a:xfrm>
          <a:prstGeom prst="rect">
            <a:avLst/>
          </a:prstGeom>
          <a:noFill/>
        </p:spPr>
        <p:txBody>
          <a:bodyPr wrap="square">
            <a:spAutoFit/>
          </a:bodyPr>
          <a:lstStyle/>
          <a:p>
            <a:pPr>
              <a:defRPr sz="1275"/>
            </a:pPr>
            <a:r>
              <a:t>• À la fin du mois de septembre 2026, l'indice de ventes en valeur  de la criée de Brest est supérieur à celui de la période de référence (2023).</a:t>
            </a:r>
          </a:p>
        </p:txBody>
      </p:sp>
      <p:sp>
        <p:nvSpPr>
          <p:cNvPr id="18" name="TextBox 17"/>
          <p:cNvSpPr txBox="1"/>
          <p:nvPr/>
        </p:nvSpPr>
        <p:spPr>
          <a:xfrm>
            <a:off x="194400" y="5619600"/>
            <a:ext cx="2343600" cy="1436400"/>
          </a:xfrm>
          <a:prstGeom prst="rect">
            <a:avLst/>
          </a:prstGeom>
          <a:noFill/>
        </p:spPr>
        <p:txBody>
          <a:bodyPr wrap="square">
            <a:spAutoFit/>
          </a:bodyPr>
          <a:lstStyle/>
          <a:p>
            <a:pPr>
              <a:defRPr sz="1275"/>
            </a:pPr>
            <a:r>
              <a:t>• L'indice de prix de ventes est supérieur à celui de la période de référence mais inférieur à celui de la moyenne nationale.</a:t>
            </a:r>
          </a:p>
        </p:txBody>
      </p:sp>
      <p:sp>
        <p:nvSpPr>
          <p:cNvPr id="19" name="TextBox 18"/>
          <p:cNvSpPr txBox="1"/>
          <p:nvPr/>
        </p:nvSpPr>
        <p:spPr>
          <a:xfrm>
            <a:off x="194400" y="6840000"/>
            <a:ext cx="2343600" cy="1436400"/>
          </a:xfrm>
          <a:prstGeom prst="rect">
            <a:avLst/>
          </a:prstGeom>
          <a:noFill/>
        </p:spPr>
        <p:txBody>
          <a:bodyPr wrap="square">
            <a:spAutoFit/>
          </a:bodyPr>
          <a:lstStyle/>
          <a:p>
            <a:pPr>
              <a:defRPr sz="1275"/>
            </a:pPr>
            <a:r>
              <a:t>• Pour finir, l'indice de ventes en volume est supérieur à ceux de la période de référence et de la moyenne nationale.</a:t>
            </a:r>
          </a:p>
        </p:txBody>
      </p:sp>
    </p:spTree>
    <p:extLst>
      <p:ext uri="{BB962C8B-B14F-4D97-AF65-F5344CB8AC3E}">
        <p14:creationId xmlns:p14="http://schemas.microsoft.com/office/powerpoint/2010/main" val="3692043385"/>
      </p:ext>
    </p:extLst>
  </p:cSld>
  <p:clrMapOvr>
    <a:masterClrMapping/>
  </p:clrMapOvr>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ZoneTexte 1">
            <a:extLst>
              <a:ext uri="{FF2B5EF4-FFF2-40B4-BE49-F238E27FC236}">
                <a16:creationId xmlns:a16="http://schemas.microsoft.com/office/drawing/2014/main" id="{05B5FA2F-E827-4402-A6EC-6678A2A1E57D}"/>
              </a:ext>
            </a:extLst>
          </p:cNvPr>
          <p:cNvSpPr txBox="1"/>
          <p:nvPr/>
        </p:nvSpPr>
        <p:spPr>
          <a:xfrm>
            <a:off x="0" y="0"/>
            <a:ext cx="6858000" cy="400110"/>
          </a:xfrm>
          <a:prstGeom prst="rect">
            <a:avLst/>
          </a:prstGeom>
          <a:solidFill>
            <a:schemeClr val="accent4">
              <a:lumMod val="20000"/>
              <a:lumOff val="80000"/>
            </a:schemeClr>
          </a:solidFill>
        </p:spPr>
        <p:txBody>
          <a:bodyPr wrap="square" rtlCol="0">
            <a:spAutoFit/>
          </a:bodyPr>
          <a:lstStyle/>
          <a:p>
            <a:pPr algn="ctr"/>
            <a:endParaRPr lang="fr-FR" sz="2000" b="1" dirty="0"/>
          </a:p>
        </p:txBody>
      </p:sp>
      <p:sp>
        <p:nvSpPr>
          <p:cNvPr id="4" name="Rectangle 3">
            <a:extLst>
              <a:ext uri="{FF2B5EF4-FFF2-40B4-BE49-F238E27FC236}">
                <a16:creationId xmlns:a16="http://schemas.microsoft.com/office/drawing/2014/main" id="{3B1BF8C4-CD4A-44B1-A4AD-C4C74158F57A}"/>
              </a:ext>
            </a:extLst>
          </p:cNvPr>
          <p:cNvSpPr/>
          <p:nvPr/>
        </p:nvSpPr>
        <p:spPr>
          <a:xfrm>
            <a:off x="201304" y="5944548"/>
            <a:ext cx="6455391" cy="2450152"/>
          </a:xfrm>
          <a:prstGeom prst="rect">
            <a:avLst/>
          </a:prstGeom>
          <a:solidFill>
            <a:schemeClr val="bg1">
              <a:lumMod val="95000"/>
            </a:schemeClr>
          </a:solidFill>
          <a:ln>
            <a:solidFill>
              <a:schemeClr val="bg2">
                <a:lumMod val="9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dirty="0"/>
          </a:p>
        </p:txBody>
      </p:sp>
      <p:sp>
        <p:nvSpPr>
          <p:cNvPr id="5" name="Rectangle 4">
            <a:extLst>
              <a:ext uri="{FF2B5EF4-FFF2-40B4-BE49-F238E27FC236}">
                <a16:creationId xmlns:a16="http://schemas.microsoft.com/office/drawing/2014/main" id="{CDDD6685-8972-4256-9354-B01F3B13AB7E}"/>
              </a:ext>
            </a:extLst>
          </p:cNvPr>
          <p:cNvSpPr/>
          <p:nvPr/>
        </p:nvSpPr>
        <p:spPr>
          <a:xfrm>
            <a:off x="201304" y="2414014"/>
            <a:ext cx="6455391" cy="1445696"/>
          </a:xfrm>
          <a:prstGeom prst="rect">
            <a:avLst/>
          </a:prstGeom>
          <a:solidFill>
            <a:schemeClr val="bg1">
              <a:lumMod val="95000"/>
            </a:schemeClr>
          </a:solidFill>
          <a:ln>
            <a:solidFill>
              <a:schemeClr val="bg2">
                <a:lumMod val="9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pic>
        <p:nvPicPr>
          <p:cNvPr id="6" name="Picture 5" descr="Etat_du_marche_BT.png"/>
          <p:cNvPicPr>
            <a:picLocks noChangeAspect="1"/>
          </p:cNvPicPr>
          <p:nvPr/>
        </p:nvPicPr>
        <p:blipFill>
          <a:blip r:embed="rId2"/>
          <a:srcRect l="1000" t="20000" r="1000" b="25000"/>
          <a:stretch>
            <a:fillRect/>
          </a:stretch>
        </p:blipFill>
        <p:spPr>
          <a:xfrm>
            <a:off x="1058400" y="698400"/>
            <a:ext cx="4572000" cy="1620000"/>
          </a:xfrm>
          <a:prstGeom prst="rect">
            <a:avLst/>
          </a:prstGeom>
        </p:spPr>
      </p:pic>
      <p:pic>
        <p:nvPicPr>
          <p:cNvPr id="7" name="Picture 6" descr="Caractéristiques_intensité_BT.png"/>
          <p:cNvPicPr>
            <a:picLocks noChangeAspect="1"/>
          </p:cNvPicPr>
          <p:nvPr/>
        </p:nvPicPr>
        <p:blipFill>
          <a:blip r:embed="rId3"/>
          <a:srcRect l="1000" t="20000" r="1000" b="20000"/>
          <a:stretch>
            <a:fillRect/>
          </a:stretch>
        </p:blipFill>
        <p:spPr>
          <a:xfrm>
            <a:off x="86400" y="4323600"/>
            <a:ext cx="6688799" cy="1620000"/>
          </a:xfrm>
          <a:prstGeom prst="rect">
            <a:avLst/>
          </a:prstGeom>
        </p:spPr>
      </p:pic>
      <p:sp>
        <p:nvSpPr>
          <p:cNvPr id="8" name="TextBox 7"/>
          <p:cNvSpPr txBox="1"/>
          <p:nvPr/>
        </p:nvSpPr>
        <p:spPr>
          <a:xfrm>
            <a:off x="0" y="-288000"/>
            <a:ext cx="6858000" cy="720000"/>
          </a:xfrm>
          <a:prstGeom prst="rect">
            <a:avLst/>
          </a:prstGeom>
          <a:noFill/>
        </p:spPr>
        <p:txBody>
          <a:bodyPr wrap="none">
            <a:spAutoFit/>
          </a:bodyPr>
          <a:lstStyle/>
          <a:p>
            <a:endParaRPr/>
          </a:p>
          <a:p>
            <a:pPr algn="ctr">
              <a:defRPr sz="2267"/>
            </a:pPr>
            <a:r>
              <a:t>Brest</a:t>
            </a:r>
          </a:p>
        </p:txBody>
      </p:sp>
      <p:sp>
        <p:nvSpPr>
          <p:cNvPr id="9" name="TextBox 8"/>
          <p:cNvSpPr txBox="1"/>
          <p:nvPr/>
        </p:nvSpPr>
        <p:spPr>
          <a:xfrm>
            <a:off x="180000" y="9403200"/>
            <a:ext cx="4647600" cy="1368000"/>
          </a:xfrm>
          <a:prstGeom prst="rect">
            <a:avLst/>
          </a:prstGeom>
          <a:noFill/>
        </p:spPr>
        <p:txBody>
          <a:bodyPr wrap="square">
            <a:spAutoFit/>
          </a:bodyPr>
          <a:lstStyle/>
          <a:p>
            <a:pPr>
              <a:defRPr sz="850"/>
            </a:pPr>
            <a:r>
              <a:t>Note : « = » : variation entre ‒5 et +5% ; « ‒ » variation entre ‒5 et ‒15% ; « + » variation entre 5 et 15% ; « ‒ ‒ » variation entre ‒15 et ‒25%; « + + » variation entre 15 et 25% ; « ‒ ‒ ‒ » variation inférieure à 25% ;« + + + » variation supérieure à 25%.</a:t>
            </a:r>
          </a:p>
        </p:txBody>
      </p:sp>
      <p:sp>
        <p:nvSpPr>
          <p:cNvPr id="10" name="TextBox 9"/>
          <p:cNvSpPr txBox="1"/>
          <p:nvPr/>
        </p:nvSpPr>
        <p:spPr>
          <a:xfrm>
            <a:off x="259200" y="2476800"/>
            <a:ext cx="6397200" cy="756000"/>
          </a:xfrm>
          <a:prstGeom prst="rect">
            <a:avLst/>
          </a:prstGeom>
          <a:noFill/>
        </p:spPr>
        <p:txBody>
          <a:bodyPr wrap="square">
            <a:spAutoFit/>
          </a:bodyPr>
          <a:lstStyle/>
          <a:p>
            <a:pPr>
              <a:defRPr sz="1275"/>
            </a:pPr>
            <a:r>
              <a:t>• Pour la criée de Brest, l’instabilité des prix pour le mois de septembre 2026 est moins importante que celle observée en septembre de 2023 à 2025, ce qui signifie que le risque prix des producteurs a diminué. Parallèlement, l’instabilité des volumes est un peu moins important, ce qui signifie que le risque d’approvisionnement des acheteurs a légèrement diminué.</a:t>
            </a:r>
          </a:p>
        </p:txBody>
      </p:sp>
      <p:sp>
        <p:nvSpPr>
          <p:cNvPr id="11" name="TextBox 10"/>
          <p:cNvSpPr txBox="1"/>
          <p:nvPr/>
        </p:nvSpPr>
        <p:spPr>
          <a:xfrm>
            <a:off x="259200" y="6840000"/>
            <a:ext cx="6397200" cy="756000"/>
          </a:xfrm>
          <a:prstGeom prst="rect">
            <a:avLst/>
          </a:prstGeom>
          <a:noFill/>
        </p:spPr>
        <p:txBody>
          <a:bodyPr wrap="square">
            <a:spAutoFit/>
          </a:bodyPr>
          <a:lstStyle/>
          <a:p>
            <a:pPr>
              <a:defRPr sz="1275"/>
            </a:pPr>
            <a:r>
              <a:t>• Pour la criée de Brest, en septembre 2026 comparé aux mois de septembre de 2023 à 2025, le nombre d’acheteurs est similaire, le nombre de transactions est un peu plus important. De plus, la concurrence est inchangé, ce qui signifie que le pouvoir de marché des gros acheteurs est inchangée.</a:t>
            </a:r>
          </a:p>
        </p:txBody>
      </p:sp>
    </p:spTree>
    <p:extLst>
      <p:ext uri="{BB962C8B-B14F-4D97-AF65-F5344CB8AC3E}">
        <p14:creationId xmlns:p14="http://schemas.microsoft.com/office/powerpoint/2010/main" val="1603997424"/>
      </p:ext>
    </p:extLst>
  </p:cSld>
  <p:clrMapOvr>
    <a:masterClrMapping/>
  </p:clrMapOvr>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ZoneTexte 1">
            <a:extLst>
              <a:ext uri="{FF2B5EF4-FFF2-40B4-BE49-F238E27FC236}">
                <a16:creationId xmlns:a16="http://schemas.microsoft.com/office/drawing/2014/main" id="{FABCE0F6-F05A-4345-B841-282AE4825EE9}"/>
              </a:ext>
            </a:extLst>
          </p:cNvPr>
          <p:cNvSpPr txBox="1"/>
          <p:nvPr/>
        </p:nvSpPr>
        <p:spPr>
          <a:xfrm>
            <a:off x="0" y="0"/>
            <a:ext cx="6858000" cy="400110"/>
          </a:xfrm>
          <a:prstGeom prst="rect">
            <a:avLst/>
          </a:prstGeom>
          <a:solidFill>
            <a:schemeClr val="accent4">
              <a:lumMod val="20000"/>
              <a:lumOff val="80000"/>
            </a:schemeClr>
          </a:solidFill>
        </p:spPr>
        <p:txBody>
          <a:bodyPr wrap="square" rtlCol="0">
            <a:spAutoFit/>
          </a:bodyPr>
          <a:lstStyle/>
          <a:p>
            <a:pPr algn="ctr"/>
            <a:endParaRPr lang="fr-FR" sz="2000" b="1" dirty="0"/>
          </a:p>
        </p:txBody>
      </p:sp>
      <p:sp>
        <p:nvSpPr>
          <p:cNvPr id="4" name="Rectangle 3">
            <a:extLst>
              <a:ext uri="{FF2B5EF4-FFF2-40B4-BE49-F238E27FC236}">
                <a16:creationId xmlns:a16="http://schemas.microsoft.com/office/drawing/2014/main" id="{B9737C01-F59D-48BD-AF4A-84D41F04B128}"/>
              </a:ext>
            </a:extLst>
          </p:cNvPr>
          <p:cNvSpPr/>
          <p:nvPr/>
        </p:nvSpPr>
        <p:spPr>
          <a:xfrm>
            <a:off x="201302" y="2138600"/>
            <a:ext cx="6455391" cy="2959756"/>
          </a:xfrm>
          <a:prstGeom prst="rect">
            <a:avLst/>
          </a:prstGeom>
          <a:solidFill>
            <a:schemeClr val="bg1">
              <a:lumMod val="95000"/>
            </a:schemeClr>
          </a:solidFill>
          <a:ln>
            <a:solidFill>
              <a:schemeClr val="bg2">
                <a:lumMod val="9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5" name="Rectangle 4">
            <a:extLst>
              <a:ext uri="{FF2B5EF4-FFF2-40B4-BE49-F238E27FC236}">
                <a16:creationId xmlns:a16="http://schemas.microsoft.com/office/drawing/2014/main" id="{B7076429-95B6-49D9-BA01-38B98B51FBE1}"/>
              </a:ext>
            </a:extLst>
          </p:cNvPr>
          <p:cNvSpPr/>
          <p:nvPr/>
        </p:nvSpPr>
        <p:spPr>
          <a:xfrm>
            <a:off x="180000" y="6816932"/>
            <a:ext cx="6455391" cy="2514067"/>
          </a:xfrm>
          <a:prstGeom prst="rect">
            <a:avLst/>
          </a:prstGeom>
          <a:solidFill>
            <a:schemeClr val="bg1">
              <a:lumMod val="95000"/>
            </a:schemeClr>
          </a:solidFill>
          <a:ln>
            <a:solidFill>
              <a:schemeClr val="bg2">
                <a:lumMod val="9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pic>
        <p:nvPicPr>
          <p:cNvPr id="6" name="Picture 5" descr="Etat_du_marche_BT_Espèce.png"/>
          <p:cNvPicPr>
            <a:picLocks noChangeAspect="1"/>
          </p:cNvPicPr>
          <p:nvPr/>
        </p:nvPicPr>
        <p:blipFill>
          <a:blip r:embed="rId2"/>
          <a:stretch>
            <a:fillRect/>
          </a:stretch>
        </p:blipFill>
        <p:spPr>
          <a:xfrm>
            <a:off x="1144800" y="475200"/>
            <a:ext cx="4572000" cy="1620000"/>
          </a:xfrm>
          <a:prstGeom prst="rect">
            <a:avLst/>
          </a:prstGeom>
        </p:spPr>
      </p:pic>
      <p:pic>
        <p:nvPicPr>
          <p:cNvPr id="7" name="Picture 6" descr="Caractéristiques_intensité_BT_Espèce.png"/>
          <p:cNvPicPr>
            <a:picLocks noChangeAspect="1"/>
          </p:cNvPicPr>
          <p:nvPr/>
        </p:nvPicPr>
        <p:blipFill>
          <a:blip r:embed="rId3"/>
          <a:stretch>
            <a:fillRect/>
          </a:stretch>
        </p:blipFill>
        <p:spPr>
          <a:xfrm>
            <a:off x="86400" y="5162400"/>
            <a:ext cx="6688799" cy="1620000"/>
          </a:xfrm>
          <a:prstGeom prst="rect">
            <a:avLst/>
          </a:prstGeom>
        </p:spPr>
      </p:pic>
      <p:sp>
        <p:nvSpPr>
          <p:cNvPr id="8" name="TextBox 7"/>
          <p:cNvSpPr txBox="1"/>
          <p:nvPr/>
        </p:nvSpPr>
        <p:spPr>
          <a:xfrm>
            <a:off x="0" y="-288000"/>
            <a:ext cx="6858000" cy="720000"/>
          </a:xfrm>
          <a:prstGeom prst="rect">
            <a:avLst/>
          </a:prstGeom>
          <a:noFill/>
        </p:spPr>
        <p:txBody>
          <a:bodyPr wrap="none">
            <a:spAutoFit/>
          </a:bodyPr>
          <a:lstStyle/>
          <a:p>
            <a:endParaRPr/>
          </a:p>
          <a:p>
            <a:pPr algn="ctr">
              <a:defRPr sz="2267"/>
            </a:pPr>
            <a:r>
              <a:t>Brest</a:t>
            </a:r>
          </a:p>
        </p:txBody>
      </p:sp>
      <p:sp>
        <p:nvSpPr>
          <p:cNvPr id="9" name="TextBox 8"/>
          <p:cNvSpPr txBox="1"/>
          <p:nvPr/>
        </p:nvSpPr>
        <p:spPr>
          <a:xfrm>
            <a:off x="180000" y="9403200"/>
            <a:ext cx="4647600" cy="1368000"/>
          </a:xfrm>
          <a:prstGeom prst="rect">
            <a:avLst/>
          </a:prstGeom>
          <a:noFill/>
        </p:spPr>
        <p:txBody>
          <a:bodyPr wrap="square">
            <a:spAutoFit/>
          </a:bodyPr>
          <a:lstStyle/>
          <a:p>
            <a:pPr>
              <a:defRPr sz="850"/>
            </a:pPr>
            <a:r>
              <a:t>Note : « = » : variation entre ‒5 et +5% ; « ‒ » variation entre ‒5 et ‒15% ; « + » variation entre 5 et 15% ; « ‒ ‒ » variation entre ‒15 et ‒25%; « + + » variation entre 15 et 25% ; « ‒ ‒ ‒ » variation inférieure à 25% ;« + + + » variation supérieure à 25%.</a:t>
            </a:r>
          </a:p>
        </p:txBody>
      </p:sp>
      <p:sp>
        <p:nvSpPr>
          <p:cNvPr id="10" name="TextBox 9"/>
          <p:cNvSpPr txBox="1"/>
          <p:nvPr/>
        </p:nvSpPr>
        <p:spPr>
          <a:xfrm>
            <a:off x="259200" y="2214000"/>
            <a:ext cx="6397200" cy="756000"/>
          </a:xfrm>
          <a:prstGeom prst="rect">
            <a:avLst/>
          </a:prstGeom>
          <a:noFill/>
        </p:spPr>
        <p:txBody>
          <a:bodyPr wrap="square">
            <a:spAutoFit/>
          </a:bodyPr>
          <a:lstStyle/>
          <a:p>
            <a:pPr>
              <a:defRPr sz="1275"/>
            </a:pPr>
            <a:r>
              <a:t>• Pour la langouste rouge de la criée de Brest, l’instabilité des prix pour le mois de septembre 2026 est similaire que celle observée en septembre de 2023 à 2025, ce qui signifie que le risque prix des producteurs est inchangé. Parallèlement, l’instabilité des volumes est un peu moins important, ce qui signifie que le risque d’approvisionnement des acheteurs a légèrement diminué.</a:t>
            </a:r>
          </a:p>
        </p:txBody>
      </p:sp>
      <p:sp>
        <p:nvSpPr>
          <p:cNvPr id="11" name="TextBox 10"/>
          <p:cNvSpPr txBox="1"/>
          <p:nvPr/>
        </p:nvSpPr>
        <p:spPr>
          <a:xfrm>
            <a:off x="259200" y="6775200"/>
            <a:ext cx="6397200" cy="756000"/>
          </a:xfrm>
          <a:prstGeom prst="rect">
            <a:avLst/>
          </a:prstGeom>
          <a:noFill/>
        </p:spPr>
        <p:txBody>
          <a:bodyPr wrap="square">
            <a:spAutoFit/>
          </a:bodyPr>
          <a:lstStyle/>
          <a:p>
            <a:pPr>
              <a:defRPr sz="1275"/>
            </a:pPr>
            <a:r>
              <a:t>• Pour la langouste rouge de la criée de Brest, en septembre 2026 comparé aux mois de septembre de 2023 à 2025, le nombre d’acheteurs est beaucoup plus important, le nombre de transactions est beaucoup plus important. De plus, la concurrence a fortement augmenté, ce qui signifie que le pouvoir de marché des gros acheteurs a fortement diminué.</a:t>
            </a:r>
          </a:p>
        </p:txBody>
      </p:sp>
      <p:sp>
        <p:nvSpPr>
          <p:cNvPr id="12" name="TextBox 11"/>
          <p:cNvSpPr txBox="1"/>
          <p:nvPr/>
        </p:nvSpPr>
        <p:spPr>
          <a:xfrm>
            <a:off x="259200" y="3171600"/>
            <a:ext cx="6397200" cy="756000"/>
          </a:xfrm>
          <a:prstGeom prst="rect">
            <a:avLst/>
          </a:prstGeom>
          <a:noFill/>
        </p:spPr>
        <p:txBody>
          <a:bodyPr wrap="square">
            <a:spAutoFit/>
          </a:bodyPr>
          <a:lstStyle/>
          <a:p>
            <a:pPr>
              <a:defRPr sz="1275"/>
            </a:pPr>
            <a:r>
              <a:t>• Pour la baudroie de la criée de Brest, l’instabilité des prix pour le mois de septembre 2026 est un peu moins importante que celle observée en septembre de 2023 à 2025, ce qui signifie que le risque prix des producteurs a légèrement diminué. Parallèlement, l’instabilité des volumes est beaucoup moins important, ce qui signifie que le risque d’approvisionnement des acheteurs a fortement diminué.</a:t>
            </a:r>
          </a:p>
        </p:txBody>
      </p:sp>
      <p:sp>
        <p:nvSpPr>
          <p:cNvPr id="13" name="TextBox 12"/>
          <p:cNvSpPr txBox="1"/>
          <p:nvPr/>
        </p:nvSpPr>
        <p:spPr>
          <a:xfrm>
            <a:off x="259200" y="7628400"/>
            <a:ext cx="6397200" cy="756000"/>
          </a:xfrm>
          <a:prstGeom prst="rect">
            <a:avLst/>
          </a:prstGeom>
          <a:noFill/>
        </p:spPr>
        <p:txBody>
          <a:bodyPr wrap="square">
            <a:spAutoFit/>
          </a:bodyPr>
          <a:lstStyle/>
          <a:p>
            <a:pPr>
              <a:defRPr sz="1275"/>
            </a:pPr>
            <a:r>
              <a:t>• Pour la baudroie de la criée de Brest, en septembre 2026 comparé aux mois de septembre de 2023 à 2025, le nombre d’acheteurs est moins important, le nombre de transactions est beaucoup plus important. De plus, la concurrence a légèrement augmenté, ce qui signifie que le pouvoir de marché des gros acheteurs a légèrement diminué.</a:t>
            </a:r>
          </a:p>
        </p:txBody>
      </p:sp>
      <p:sp>
        <p:nvSpPr>
          <p:cNvPr id="14" name="TextBox 13"/>
          <p:cNvSpPr txBox="1"/>
          <p:nvPr/>
        </p:nvSpPr>
        <p:spPr>
          <a:xfrm>
            <a:off x="259200" y="4129200"/>
            <a:ext cx="6397200" cy="756000"/>
          </a:xfrm>
          <a:prstGeom prst="rect">
            <a:avLst/>
          </a:prstGeom>
          <a:noFill/>
        </p:spPr>
        <p:txBody>
          <a:bodyPr wrap="square">
            <a:spAutoFit/>
          </a:bodyPr>
          <a:lstStyle/>
          <a:p>
            <a:pPr>
              <a:defRPr sz="1275"/>
            </a:pPr>
            <a:r>
              <a:t>• Pour le lieu jaune de la criée de Brest, l’instabilité des prix pour le mois de septembre 2026 est un peu moins importante que celle observée en septembre de 2023 à 2025, ce qui signifie que le risque prix des producteurs a légèrement diminué. Parallèlement, l’instabilité des volumes est similaire, ce qui signifie que le risque d’approvisionnement des acheteurs est inchangé.</a:t>
            </a:r>
          </a:p>
        </p:txBody>
      </p:sp>
      <p:sp>
        <p:nvSpPr>
          <p:cNvPr id="15" name="TextBox 14"/>
          <p:cNvSpPr txBox="1"/>
          <p:nvPr/>
        </p:nvSpPr>
        <p:spPr>
          <a:xfrm>
            <a:off x="259200" y="8456400"/>
            <a:ext cx="6397200" cy="756000"/>
          </a:xfrm>
          <a:prstGeom prst="rect">
            <a:avLst/>
          </a:prstGeom>
          <a:noFill/>
        </p:spPr>
        <p:txBody>
          <a:bodyPr wrap="square">
            <a:spAutoFit/>
          </a:bodyPr>
          <a:lstStyle/>
          <a:p>
            <a:pPr>
              <a:defRPr sz="1275"/>
            </a:pPr>
            <a:r>
              <a:t>• Pour le lieu jaune de la criée de Brest, en septembre 2026 comparé aux mois de septembre de 2023 à 2025, le nombre d’acheteurs est un peu plus important, le nombre de transactions est un peu plus important. De plus, la concurrence a fortement diminué, ce qui signifie que le pouvoir de marché des gros acheteurs a fortement augmenté.</a:t>
            </a:r>
          </a:p>
        </p:txBody>
      </p:sp>
    </p:spTree>
    <p:extLst>
      <p:ext uri="{BB962C8B-B14F-4D97-AF65-F5344CB8AC3E}">
        <p14:creationId xmlns:p14="http://schemas.microsoft.com/office/powerpoint/2010/main" val="1379164646"/>
      </p:ext>
    </p:extLst>
  </p:cSld>
  <p:clrMapOvr>
    <a:masterClrMapping/>
  </p:clrMapOvr>
</p:sld>
</file>

<file path=ppt/slides/slide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ZoneTexte 2">
            <a:extLst>
              <a:ext uri="{FF2B5EF4-FFF2-40B4-BE49-F238E27FC236}">
                <a16:creationId xmlns:a16="http://schemas.microsoft.com/office/drawing/2014/main" id="{BC4710F0-EAEC-4213-96F5-9014FE8FF695}"/>
              </a:ext>
            </a:extLst>
          </p:cNvPr>
          <p:cNvSpPr txBox="1"/>
          <p:nvPr/>
        </p:nvSpPr>
        <p:spPr>
          <a:xfrm>
            <a:off x="0" y="0"/>
            <a:ext cx="6858000" cy="400110"/>
          </a:xfrm>
          <a:prstGeom prst="rect">
            <a:avLst/>
          </a:prstGeom>
          <a:solidFill>
            <a:schemeClr val="accent4">
              <a:lumMod val="20000"/>
              <a:lumOff val="80000"/>
            </a:schemeClr>
          </a:solidFill>
        </p:spPr>
        <p:txBody>
          <a:bodyPr wrap="square" rtlCol="0">
            <a:spAutoFit/>
          </a:bodyPr>
          <a:lstStyle/>
          <a:p>
            <a:pPr algn="ctr"/>
            <a:endParaRPr lang="fr-FR" sz="2000" b="1" dirty="0"/>
          </a:p>
        </p:txBody>
      </p:sp>
      <p:pic>
        <p:nvPicPr>
          <p:cNvPr id="5" name="Image 4">
            <a:extLst>
              <a:ext uri="{FF2B5EF4-FFF2-40B4-BE49-F238E27FC236}">
                <a16:creationId xmlns:a16="http://schemas.microsoft.com/office/drawing/2014/main" id="{409A0BB4-D7F5-4F14-BBB1-E4C737B09E4B}"/>
              </a:ext>
            </a:extLst>
          </p:cNvPr>
          <p:cNvPicPr>
            <a:picLocks noChangeAspect="1"/>
          </p:cNvPicPr>
          <p:nvPr/>
        </p:nvPicPr>
        <p:blipFill>
          <a:blip r:embed="rId2">
            <a:extLst>
              <a:ext uri="{96DAC541-7B7A-43D3-8B79-37D633B846F1}">
                <asvg:svgBlip xmlns:asvg="http://schemas.microsoft.com/office/drawing/2016/SVG/main" r:embed="rId3"/>
              </a:ext>
            </a:extLst>
          </a:blip>
          <a:srcRect/>
          <a:stretch/>
        </p:blipFill>
        <p:spPr>
          <a:xfrm>
            <a:off x="199533" y="8359337"/>
            <a:ext cx="2335636" cy="1170385"/>
          </a:xfrm>
          <a:prstGeom prst="rect">
            <a:avLst/>
          </a:prstGeom>
        </p:spPr>
      </p:pic>
      <p:sp>
        <p:nvSpPr>
          <p:cNvPr id="6" name="Rectangle 5">
            <a:extLst>
              <a:ext uri="{FF2B5EF4-FFF2-40B4-BE49-F238E27FC236}">
                <a16:creationId xmlns:a16="http://schemas.microsoft.com/office/drawing/2014/main" id="{1E640CA7-D2B9-47D7-84F7-8A3F29CDFB56}"/>
              </a:ext>
            </a:extLst>
          </p:cNvPr>
          <p:cNvSpPr/>
          <p:nvPr/>
        </p:nvSpPr>
        <p:spPr>
          <a:xfrm>
            <a:off x="194400" y="4118960"/>
            <a:ext cx="2342266" cy="3913283"/>
          </a:xfrm>
          <a:prstGeom prst="rect">
            <a:avLst/>
          </a:prstGeom>
          <a:solidFill>
            <a:schemeClr val="bg1">
              <a:lumMod val="95000"/>
            </a:schemeClr>
          </a:solidFill>
          <a:ln>
            <a:solidFill>
              <a:schemeClr val="bg2">
                <a:lumMod val="9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pic>
        <p:nvPicPr>
          <p:cNvPr id="7" name="Picture 6" descr="Resultat 2026_09_Cherbourg.png"/>
          <p:cNvPicPr>
            <a:picLocks noChangeAspect="1"/>
          </p:cNvPicPr>
          <p:nvPr/>
        </p:nvPicPr>
        <p:blipFill>
          <a:blip r:embed="rId4"/>
          <a:srcRect t="12000" r="5000" b="5000"/>
          <a:stretch>
            <a:fillRect/>
          </a:stretch>
        </p:blipFill>
        <p:spPr>
          <a:xfrm>
            <a:off x="295200" y="410399"/>
            <a:ext cx="6271200" cy="3420000"/>
          </a:xfrm>
          <a:prstGeom prst="rect">
            <a:avLst/>
          </a:prstGeom>
        </p:spPr>
      </p:pic>
      <p:pic>
        <p:nvPicPr>
          <p:cNvPr id="8" name="Picture 7" descr="Resultat 2026_09_Cherbourg_Indices de ventes en valeur.png"/>
          <p:cNvPicPr>
            <a:picLocks noChangeAspect="1"/>
          </p:cNvPicPr>
          <p:nvPr/>
        </p:nvPicPr>
        <p:blipFill>
          <a:blip r:embed="rId5"/>
          <a:srcRect t="12000" r="5000" b="5000"/>
          <a:stretch>
            <a:fillRect/>
          </a:stretch>
        </p:blipFill>
        <p:spPr>
          <a:xfrm>
            <a:off x="2937600" y="3848400"/>
            <a:ext cx="3873600" cy="1980000"/>
          </a:xfrm>
          <a:prstGeom prst="rect">
            <a:avLst/>
          </a:prstGeom>
        </p:spPr>
      </p:pic>
      <p:pic>
        <p:nvPicPr>
          <p:cNvPr id="9" name="Picture 8" descr="Resultat 2026_09_Cherbourg_Indices de prix de vente.png"/>
          <p:cNvPicPr>
            <a:picLocks noChangeAspect="1"/>
          </p:cNvPicPr>
          <p:nvPr/>
        </p:nvPicPr>
        <p:blipFill>
          <a:blip r:embed="rId6"/>
          <a:srcRect t="12000" r="5000" b="5000"/>
          <a:stretch>
            <a:fillRect/>
          </a:stretch>
        </p:blipFill>
        <p:spPr>
          <a:xfrm>
            <a:off x="2937600" y="5846399"/>
            <a:ext cx="3873600" cy="1980000"/>
          </a:xfrm>
          <a:prstGeom prst="rect">
            <a:avLst/>
          </a:prstGeom>
        </p:spPr>
      </p:pic>
      <p:pic>
        <p:nvPicPr>
          <p:cNvPr id="10" name="Picture 9" descr="Resultat 2026_09_Cherbourg_Indices de ventes en volume.png"/>
          <p:cNvPicPr>
            <a:picLocks noChangeAspect="1"/>
          </p:cNvPicPr>
          <p:nvPr/>
        </p:nvPicPr>
        <p:blipFill>
          <a:blip r:embed="rId7"/>
          <a:srcRect t="12000" r="5000" b="5000"/>
          <a:stretch>
            <a:fillRect/>
          </a:stretch>
        </p:blipFill>
        <p:spPr>
          <a:xfrm>
            <a:off x="2937600" y="7826399"/>
            <a:ext cx="3873600" cy="1980000"/>
          </a:xfrm>
          <a:prstGeom prst="rect">
            <a:avLst/>
          </a:prstGeom>
        </p:spPr>
      </p:pic>
      <p:sp>
        <p:nvSpPr>
          <p:cNvPr id="11" name="TextBox 10"/>
          <p:cNvSpPr txBox="1"/>
          <p:nvPr/>
        </p:nvSpPr>
        <p:spPr>
          <a:xfrm>
            <a:off x="0" y="-288000"/>
            <a:ext cx="6858000" cy="720000"/>
          </a:xfrm>
          <a:prstGeom prst="rect">
            <a:avLst/>
          </a:prstGeom>
          <a:noFill/>
        </p:spPr>
        <p:txBody>
          <a:bodyPr wrap="none">
            <a:spAutoFit/>
          </a:bodyPr>
          <a:lstStyle/>
          <a:p>
            <a:endParaRPr/>
          </a:p>
          <a:p>
            <a:pPr algn="ctr">
              <a:defRPr sz="2267"/>
            </a:pPr>
            <a:r>
              <a:t>Cherbourg</a:t>
            </a:r>
          </a:p>
        </p:txBody>
      </p:sp>
      <p:sp>
        <p:nvSpPr>
          <p:cNvPr id="12" name="TextBox 11"/>
          <p:cNvSpPr txBox="1"/>
          <p:nvPr/>
        </p:nvSpPr>
        <p:spPr>
          <a:xfrm>
            <a:off x="687600" y="8445600"/>
            <a:ext cx="1803600" cy="288000"/>
          </a:xfrm>
          <a:prstGeom prst="rect">
            <a:avLst/>
          </a:prstGeom>
          <a:noFill/>
        </p:spPr>
        <p:txBody>
          <a:bodyPr wrap="none">
            <a:spAutoFit/>
          </a:bodyPr>
          <a:lstStyle/>
          <a:p>
            <a:pPr>
              <a:defRPr sz="850"/>
            </a:pPr>
            <a:r>
              <a:t>Indice de prix de vente</a:t>
            </a:r>
          </a:p>
        </p:txBody>
      </p:sp>
      <p:sp>
        <p:nvSpPr>
          <p:cNvPr id="13" name="TextBox 12"/>
          <p:cNvSpPr txBox="1"/>
          <p:nvPr/>
        </p:nvSpPr>
        <p:spPr>
          <a:xfrm>
            <a:off x="687600" y="8632800"/>
            <a:ext cx="1803600" cy="288000"/>
          </a:xfrm>
          <a:prstGeom prst="rect">
            <a:avLst/>
          </a:prstGeom>
          <a:noFill/>
        </p:spPr>
        <p:txBody>
          <a:bodyPr wrap="none">
            <a:spAutoFit/>
          </a:bodyPr>
          <a:lstStyle/>
          <a:p>
            <a:pPr>
              <a:defRPr sz="850"/>
            </a:pPr>
            <a:r>
              <a:t>Indice de ventes en volume</a:t>
            </a:r>
          </a:p>
        </p:txBody>
      </p:sp>
      <p:sp>
        <p:nvSpPr>
          <p:cNvPr id="14" name="TextBox 13"/>
          <p:cNvSpPr txBox="1"/>
          <p:nvPr/>
        </p:nvSpPr>
        <p:spPr>
          <a:xfrm>
            <a:off x="687600" y="8838000"/>
            <a:ext cx="1803600" cy="288000"/>
          </a:xfrm>
          <a:prstGeom prst="rect">
            <a:avLst/>
          </a:prstGeom>
          <a:noFill/>
        </p:spPr>
        <p:txBody>
          <a:bodyPr wrap="none">
            <a:spAutoFit/>
          </a:bodyPr>
          <a:lstStyle/>
          <a:p>
            <a:pPr>
              <a:defRPr sz="850"/>
            </a:pPr>
            <a:r>
              <a:t>Indice de ventes en valeur</a:t>
            </a:r>
          </a:p>
        </p:txBody>
      </p:sp>
      <p:sp>
        <p:nvSpPr>
          <p:cNvPr id="15" name="TextBox 14"/>
          <p:cNvSpPr txBox="1"/>
          <p:nvPr/>
        </p:nvSpPr>
        <p:spPr>
          <a:xfrm>
            <a:off x="687600" y="9021600"/>
            <a:ext cx="1803600" cy="288000"/>
          </a:xfrm>
          <a:prstGeom prst="rect">
            <a:avLst/>
          </a:prstGeom>
          <a:noFill/>
        </p:spPr>
        <p:txBody>
          <a:bodyPr wrap="none">
            <a:spAutoFit/>
          </a:bodyPr>
          <a:lstStyle/>
          <a:p>
            <a:pPr>
              <a:defRPr sz="850"/>
            </a:pPr>
            <a:r>
              <a:t>Indice national</a:t>
            </a:r>
          </a:p>
        </p:txBody>
      </p:sp>
      <p:sp>
        <p:nvSpPr>
          <p:cNvPr id="16" name="TextBox 15"/>
          <p:cNvSpPr txBox="1"/>
          <p:nvPr/>
        </p:nvSpPr>
        <p:spPr>
          <a:xfrm>
            <a:off x="687600" y="9223200"/>
            <a:ext cx="1803600" cy="288000"/>
          </a:xfrm>
          <a:prstGeom prst="rect">
            <a:avLst/>
          </a:prstGeom>
          <a:noFill/>
        </p:spPr>
        <p:txBody>
          <a:bodyPr wrap="none">
            <a:spAutoFit/>
          </a:bodyPr>
          <a:lstStyle/>
          <a:p>
            <a:pPr>
              <a:defRPr sz="850"/>
            </a:pPr>
            <a:r>
              <a:t>Septembre</a:t>
            </a:r>
          </a:p>
        </p:txBody>
      </p:sp>
      <p:sp>
        <p:nvSpPr>
          <p:cNvPr id="17" name="TextBox 16"/>
          <p:cNvSpPr txBox="1"/>
          <p:nvPr/>
        </p:nvSpPr>
        <p:spPr>
          <a:xfrm>
            <a:off x="194400" y="4179600"/>
            <a:ext cx="2343600" cy="1436400"/>
          </a:xfrm>
          <a:prstGeom prst="rect">
            <a:avLst/>
          </a:prstGeom>
          <a:noFill/>
        </p:spPr>
        <p:txBody>
          <a:bodyPr wrap="square">
            <a:spAutoFit/>
          </a:bodyPr>
          <a:lstStyle/>
          <a:p>
            <a:pPr>
              <a:defRPr sz="1275"/>
            </a:pPr>
            <a:r>
              <a:t>• À la fin du mois de septembre 2026, l'indice de ventes en valeur  de la criée de Cherbourg est inférieur à celui de la période de référence (2023).</a:t>
            </a:r>
          </a:p>
        </p:txBody>
      </p:sp>
      <p:sp>
        <p:nvSpPr>
          <p:cNvPr id="18" name="TextBox 17"/>
          <p:cNvSpPr txBox="1"/>
          <p:nvPr/>
        </p:nvSpPr>
        <p:spPr>
          <a:xfrm>
            <a:off x="194400" y="5619600"/>
            <a:ext cx="2343600" cy="1436400"/>
          </a:xfrm>
          <a:prstGeom prst="rect">
            <a:avLst/>
          </a:prstGeom>
          <a:noFill/>
        </p:spPr>
        <p:txBody>
          <a:bodyPr wrap="square">
            <a:spAutoFit/>
          </a:bodyPr>
          <a:lstStyle/>
          <a:p>
            <a:pPr>
              <a:defRPr sz="1275"/>
            </a:pPr>
            <a:r>
              <a:t>• L'indice de prix de ventes est supérieur à celui de la période de référence mais inférieur à celui de la moyenne nationale.</a:t>
            </a:r>
          </a:p>
        </p:txBody>
      </p:sp>
      <p:sp>
        <p:nvSpPr>
          <p:cNvPr id="19" name="TextBox 18"/>
          <p:cNvSpPr txBox="1"/>
          <p:nvPr/>
        </p:nvSpPr>
        <p:spPr>
          <a:xfrm>
            <a:off x="194400" y="6840000"/>
            <a:ext cx="2343600" cy="1436400"/>
          </a:xfrm>
          <a:prstGeom prst="rect">
            <a:avLst/>
          </a:prstGeom>
          <a:noFill/>
        </p:spPr>
        <p:txBody>
          <a:bodyPr wrap="square">
            <a:spAutoFit/>
          </a:bodyPr>
          <a:lstStyle/>
          <a:p>
            <a:pPr>
              <a:defRPr sz="1275"/>
            </a:pPr>
            <a:r>
              <a:t>• Pour finir, l'indice de ventes en volume est inférieur à ceux de la période de référence et de la moyenne nationale.</a:t>
            </a:r>
          </a:p>
        </p:txBody>
      </p:sp>
    </p:spTree>
    <p:extLst>
      <p:ext uri="{BB962C8B-B14F-4D97-AF65-F5344CB8AC3E}">
        <p14:creationId xmlns:p14="http://schemas.microsoft.com/office/powerpoint/2010/main" val="1750521908"/>
      </p:ext>
    </p:extLst>
  </p:cSld>
  <p:clrMapOvr>
    <a:masterClrMapping/>
  </p:clrMapOvr>
</p:sld>
</file>

<file path=ppt/slides/slide6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ZoneTexte 1">
            <a:extLst>
              <a:ext uri="{FF2B5EF4-FFF2-40B4-BE49-F238E27FC236}">
                <a16:creationId xmlns:a16="http://schemas.microsoft.com/office/drawing/2014/main" id="{FABCE0F6-F05A-4345-B841-282AE4825EE9}"/>
              </a:ext>
            </a:extLst>
          </p:cNvPr>
          <p:cNvSpPr txBox="1"/>
          <p:nvPr/>
        </p:nvSpPr>
        <p:spPr>
          <a:xfrm>
            <a:off x="0" y="0"/>
            <a:ext cx="6858000" cy="400110"/>
          </a:xfrm>
          <a:prstGeom prst="rect">
            <a:avLst/>
          </a:prstGeom>
          <a:solidFill>
            <a:schemeClr val="accent4">
              <a:lumMod val="20000"/>
              <a:lumOff val="80000"/>
            </a:schemeClr>
          </a:solidFill>
        </p:spPr>
        <p:txBody>
          <a:bodyPr wrap="square" rtlCol="0">
            <a:spAutoFit/>
          </a:bodyPr>
          <a:lstStyle/>
          <a:p>
            <a:pPr algn="ctr"/>
            <a:endParaRPr lang="fr-FR" sz="2000" b="1" dirty="0"/>
          </a:p>
        </p:txBody>
      </p:sp>
      <p:sp>
        <p:nvSpPr>
          <p:cNvPr id="4" name="Rectangle 3">
            <a:extLst>
              <a:ext uri="{FF2B5EF4-FFF2-40B4-BE49-F238E27FC236}">
                <a16:creationId xmlns:a16="http://schemas.microsoft.com/office/drawing/2014/main" id="{C8D6CA0E-9D78-48EB-9495-FF40A69C5130}"/>
              </a:ext>
            </a:extLst>
          </p:cNvPr>
          <p:cNvSpPr/>
          <p:nvPr/>
        </p:nvSpPr>
        <p:spPr>
          <a:xfrm>
            <a:off x="201304" y="5944548"/>
            <a:ext cx="6455391" cy="2450152"/>
          </a:xfrm>
          <a:prstGeom prst="rect">
            <a:avLst/>
          </a:prstGeom>
          <a:solidFill>
            <a:schemeClr val="bg1">
              <a:lumMod val="95000"/>
            </a:schemeClr>
          </a:solidFill>
          <a:ln>
            <a:solidFill>
              <a:schemeClr val="bg2">
                <a:lumMod val="9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dirty="0"/>
          </a:p>
        </p:txBody>
      </p:sp>
      <p:sp>
        <p:nvSpPr>
          <p:cNvPr id="5" name="Rectangle 4">
            <a:extLst>
              <a:ext uri="{FF2B5EF4-FFF2-40B4-BE49-F238E27FC236}">
                <a16:creationId xmlns:a16="http://schemas.microsoft.com/office/drawing/2014/main" id="{52D85CA1-D411-4D47-AC08-5139E7C96054}"/>
              </a:ext>
            </a:extLst>
          </p:cNvPr>
          <p:cNvSpPr/>
          <p:nvPr/>
        </p:nvSpPr>
        <p:spPr>
          <a:xfrm>
            <a:off x="201304" y="2414014"/>
            <a:ext cx="6455391" cy="1445696"/>
          </a:xfrm>
          <a:prstGeom prst="rect">
            <a:avLst/>
          </a:prstGeom>
          <a:solidFill>
            <a:schemeClr val="bg1">
              <a:lumMod val="95000"/>
            </a:schemeClr>
          </a:solidFill>
          <a:ln>
            <a:solidFill>
              <a:schemeClr val="bg2">
                <a:lumMod val="9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pic>
        <p:nvPicPr>
          <p:cNvPr id="6" name="Picture 5" descr="Etat_du_marche_CH.png"/>
          <p:cNvPicPr>
            <a:picLocks noChangeAspect="1"/>
          </p:cNvPicPr>
          <p:nvPr/>
        </p:nvPicPr>
        <p:blipFill>
          <a:blip r:embed="rId2"/>
          <a:srcRect l="1000" t="20000" r="1000" b="25000"/>
          <a:stretch>
            <a:fillRect/>
          </a:stretch>
        </p:blipFill>
        <p:spPr>
          <a:xfrm>
            <a:off x="1058400" y="698400"/>
            <a:ext cx="4572000" cy="1620000"/>
          </a:xfrm>
          <a:prstGeom prst="rect">
            <a:avLst/>
          </a:prstGeom>
        </p:spPr>
      </p:pic>
      <p:pic>
        <p:nvPicPr>
          <p:cNvPr id="7" name="Picture 6" descr="Caractéristiques_intensité_CH.png"/>
          <p:cNvPicPr>
            <a:picLocks noChangeAspect="1"/>
          </p:cNvPicPr>
          <p:nvPr/>
        </p:nvPicPr>
        <p:blipFill>
          <a:blip r:embed="rId3"/>
          <a:srcRect l="1000" t="20000" r="1000" b="20000"/>
          <a:stretch>
            <a:fillRect/>
          </a:stretch>
        </p:blipFill>
        <p:spPr>
          <a:xfrm>
            <a:off x="86400" y="4323600"/>
            <a:ext cx="6688799" cy="1620000"/>
          </a:xfrm>
          <a:prstGeom prst="rect">
            <a:avLst/>
          </a:prstGeom>
        </p:spPr>
      </p:pic>
      <p:sp>
        <p:nvSpPr>
          <p:cNvPr id="8" name="TextBox 7"/>
          <p:cNvSpPr txBox="1"/>
          <p:nvPr/>
        </p:nvSpPr>
        <p:spPr>
          <a:xfrm>
            <a:off x="0" y="-288000"/>
            <a:ext cx="6858000" cy="720000"/>
          </a:xfrm>
          <a:prstGeom prst="rect">
            <a:avLst/>
          </a:prstGeom>
          <a:noFill/>
        </p:spPr>
        <p:txBody>
          <a:bodyPr wrap="none">
            <a:spAutoFit/>
          </a:bodyPr>
          <a:lstStyle/>
          <a:p>
            <a:endParaRPr/>
          </a:p>
          <a:p>
            <a:pPr algn="ctr">
              <a:defRPr sz="2267"/>
            </a:pPr>
            <a:r>
              <a:t>Cherbourg</a:t>
            </a:r>
          </a:p>
        </p:txBody>
      </p:sp>
      <p:sp>
        <p:nvSpPr>
          <p:cNvPr id="9" name="TextBox 8"/>
          <p:cNvSpPr txBox="1"/>
          <p:nvPr/>
        </p:nvSpPr>
        <p:spPr>
          <a:xfrm>
            <a:off x="180000" y="9403200"/>
            <a:ext cx="4647600" cy="1368000"/>
          </a:xfrm>
          <a:prstGeom prst="rect">
            <a:avLst/>
          </a:prstGeom>
          <a:noFill/>
        </p:spPr>
        <p:txBody>
          <a:bodyPr wrap="square">
            <a:spAutoFit/>
          </a:bodyPr>
          <a:lstStyle/>
          <a:p>
            <a:pPr>
              <a:defRPr sz="850"/>
            </a:pPr>
            <a:r>
              <a:t>Note : « = » : variation entre ‒5 et +5% ; « ‒ » variation entre ‒5 et ‒15% ; « + » variation entre 5 et 15% ; « ‒ ‒ » variation entre ‒15 et ‒25%; « + + » variation entre 15 et 25% ; « ‒ ‒ ‒ » variation inférieure à 25% ;« + + + » variation supérieure à 25%.</a:t>
            </a:r>
          </a:p>
        </p:txBody>
      </p:sp>
      <p:sp>
        <p:nvSpPr>
          <p:cNvPr id="10" name="TextBox 9"/>
          <p:cNvSpPr txBox="1"/>
          <p:nvPr/>
        </p:nvSpPr>
        <p:spPr>
          <a:xfrm>
            <a:off x="259200" y="2476800"/>
            <a:ext cx="6397200" cy="756000"/>
          </a:xfrm>
          <a:prstGeom prst="rect">
            <a:avLst/>
          </a:prstGeom>
          <a:noFill/>
        </p:spPr>
        <p:txBody>
          <a:bodyPr wrap="square">
            <a:spAutoFit/>
          </a:bodyPr>
          <a:lstStyle/>
          <a:p>
            <a:pPr>
              <a:defRPr sz="1275"/>
            </a:pPr>
            <a:r>
              <a:t>• Pour la criée de Cherbourg, l’instabilité des prix pour le mois de septembre 2026 est moins importante que celle observée en septembre de 2023 à 2025, ce qui signifie que le risque prix des producteurs a diminué. Parallèlement, l’instabilité des volumes est beaucoup moins important, ce qui signifie que le risque d’approvisionnement des acheteurs a fortement diminué.</a:t>
            </a:r>
          </a:p>
        </p:txBody>
      </p:sp>
      <p:sp>
        <p:nvSpPr>
          <p:cNvPr id="11" name="TextBox 10"/>
          <p:cNvSpPr txBox="1"/>
          <p:nvPr/>
        </p:nvSpPr>
        <p:spPr>
          <a:xfrm>
            <a:off x="259200" y="6840000"/>
            <a:ext cx="6397200" cy="756000"/>
          </a:xfrm>
          <a:prstGeom prst="rect">
            <a:avLst/>
          </a:prstGeom>
          <a:noFill/>
        </p:spPr>
        <p:txBody>
          <a:bodyPr wrap="square">
            <a:spAutoFit/>
          </a:bodyPr>
          <a:lstStyle/>
          <a:p>
            <a:pPr>
              <a:defRPr sz="1275"/>
            </a:pPr>
            <a:r>
              <a:t>• Pour la criée de Cherbourg, en septembre 2026 comparé aux mois de septembre de 2023 à 2025, le nombre d’acheteurs est similaire, le nombre de transactions est plus important. De plus, la concurrence a fortement augmenté, ce qui signifie que le pouvoir de marché des gros acheteurs a fortement diminué.</a:t>
            </a:r>
          </a:p>
        </p:txBody>
      </p:sp>
    </p:spTree>
    <p:extLst>
      <p:ext uri="{BB962C8B-B14F-4D97-AF65-F5344CB8AC3E}">
        <p14:creationId xmlns:p14="http://schemas.microsoft.com/office/powerpoint/2010/main" val="341572414"/>
      </p:ext>
    </p:extLst>
  </p:cSld>
  <p:clrMapOvr>
    <a:masterClrMapping/>
  </p:clrMapOvr>
</p:sld>
</file>

<file path=ppt/slides/slide6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ZoneTexte 1">
            <a:extLst>
              <a:ext uri="{FF2B5EF4-FFF2-40B4-BE49-F238E27FC236}">
                <a16:creationId xmlns:a16="http://schemas.microsoft.com/office/drawing/2014/main" id="{FABCE0F6-F05A-4345-B841-282AE4825EE9}"/>
              </a:ext>
            </a:extLst>
          </p:cNvPr>
          <p:cNvSpPr txBox="1"/>
          <p:nvPr/>
        </p:nvSpPr>
        <p:spPr>
          <a:xfrm>
            <a:off x="0" y="0"/>
            <a:ext cx="6858000" cy="400110"/>
          </a:xfrm>
          <a:prstGeom prst="rect">
            <a:avLst/>
          </a:prstGeom>
          <a:solidFill>
            <a:schemeClr val="accent4">
              <a:lumMod val="20000"/>
              <a:lumOff val="80000"/>
            </a:schemeClr>
          </a:solidFill>
        </p:spPr>
        <p:txBody>
          <a:bodyPr wrap="square" rtlCol="0">
            <a:spAutoFit/>
          </a:bodyPr>
          <a:lstStyle/>
          <a:p>
            <a:pPr algn="ctr"/>
            <a:endParaRPr lang="fr-FR" sz="2000" b="1" dirty="0"/>
          </a:p>
        </p:txBody>
      </p:sp>
      <p:sp>
        <p:nvSpPr>
          <p:cNvPr id="4" name="Rectangle 3">
            <a:extLst>
              <a:ext uri="{FF2B5EF4-FFF2-40B4-BE49-F238E27FC236}">
                <a16:creationId xmlns:a16="http://schemas.microsoft.com/office/drawing/2014/main" id="{344F9459-6E53-44C8-8002-DB2D0BB1985C}"/>
              </a:ext>
            </a:extLst>
          </p:cNvPr>
          <p:cNvSpPr/>
          <p:nvPr/>
        </p:nvSpPr>
        <p:spPr>
          <a:xfrm>
            <a:off x="201302" y="2138600"/>
            <a:ext cx="6455391" cy="2959756"/>
          </a:xfrm>
          <a:prstGeom prst="rect">
            <a:avLst/>
          </a:prstGeom>
          <a:solidFill>
            <a:schemeClr val="bg1">
              <a:lumMod val="95000"/>
            </a:schemeClr>
          </a:solidFill>
          <a:ln>
            <a:solidFill>
              <a:schemeClr val="bg2">
                <a:lumMod val="9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5" name="Rectangle 4">
            <a:extLst>
              <a:ext uri="{FF2B5EF4-FFF2-40B4-BE49-F238E27FC236}">
                <a16:creationId xmlns:a16="http://schemas.microsoft.com/office/drawing/2014/main" id="{4DDEA63D-5194-46E5-B84B-10CA3609B387}"/>
              </a:ext>
            </a:extLst>
          </p:cNvPr>
          <p:cNvSpPr/>
          <p:nvPr/>
        </p:nvSpPr>
        <p:spPr>
          <a:xfrm>
            <a:off x="180000" y="6816932"/>
            <a:ext cx="6455391" cy="2514067"/>
          </a:xfrm>
          <a:prstGeom prst="rect">
            <a:avLst/>
          </a:prstGeom>
          <a:solidFill>
            <a:schemeClr val="bg1">
              <a:lumMod val="95000"/>
            </a:schemeClr>
          </a:solidFill>
          <a:ln>
            <a:solidFill>
              <a:schemeClr val="bg2">
                <a:lumMod val="9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pic>
        <p:nvPicPr>
          <p:cNvPr id="6" name="Picture 5" descr="Etat_du_marche_CH_Espèce.png"/>
          <p:cNvPicPr>
            <a:picLocks noChangeAspect="1"/>
          </p:cNvPicPr>
          <p:nvPr/>
        </p:nvPicPr>
        <p:blipFill>
          <a:blip r:embed="rId2"/>
          <a:stretch>
            <a:fillRect/>
          </a:stretch>
        </p:blipFill>
        <p:spPr>
          <a:xfrm>
            <a:off x="1144800" y="475200"/>
            <a:ext cx="4572000" cy="1620000"/>
          </a:xfrm>
          <a:prstGeom prst="rect">
            <a:avLst/>
          </a:prstGeom>
        </p:spPr>
      </p:pic>
      <p:pic>
        <p:nvPicPr>
          <p:cNvPr id="7" name="Picture 6" descr="Caractéristiques_intensité_CH_Espèce.png"/>
          <p:cNvPicPr>
            <a:picLocks noChangeAspect="1"/>
          </p:cNvPicPr>
          <p:nvPr/>
        </p:nvPicPr>
        <p:blipFill>
          <a:blip r:embed="rId3"/>
          <a:stretch>
            <a:fillRect/>
          </a:stretch>
        </p:blipFill>
        <p:spPr>
          <a:xfrm>
            <a:off x="86400" y="5162400"/>
            <a:ext cx="6688799" cy="1620000"/>
          </a:xfrm>
          <a:prstGeom prst="rect">
            <a:avLst/>
          </a:prstGeom>
        </p:spPr>
      </p:pic>
      <p:sp>
        <p:nvSpPr>
          <p:cNvPr id="8" name="TextBox 7"/>
          <p:cNvSpPr txBox="1"/>
          <p:nvPr/>
        </p:nvSpPr>
        <p:spPr>
          <a:xfrm>
            <a:off x="0" y="-288000"/>
            <a:ext cx="6858000" cy="720000"/>
          </a:xfrm>
          <a:prstGeom prst="rect">
            <a:avLst/>
          </a:prstGeom>
          <a:noFill/>
        </p:spPr>
        <p:txBody>
          <a:bodyPr wrap="none">
            <a:spAutoFit/>
          </a:bodyPr>
          <a:lstStyle/>
          <a:p>
            <a:endParaRPr/>
          </a:p>
          <a:p>
            <a:pPr algn="ctr">
              <a:defRPr sz="2267"/>
            </a:pPr>
            <a:r>
              <a:t>Cherbourg</a:t>
            </a:r>
          </a:p>
        </p:txBody>
      </p:sp>
      <p:sp>
        <p:nvSpPr>
          <p:cNvPr id="9" name="TextBox 8"/>
          <p:cNvSpPr txBox="1"/>
          <p:nvPr/>
        </p:nvSpPr>
        <p:spPr>
          <a:xfrm>
            <a:off x="180000" y="9403200"/>
            <a:ext cx="4647600" cy="1368000"/>
          </a:xfrm>
          <a:prstGeom prst="rect">
            <a:avLst/>
          </a:prstGeom>
          <a:noFill/>
        </p:spPr>
        <p:txBody>
          <a:bodyPr wrap="square">
            <a:spAutoFit/>
          </a:bodyPr>
          <a:lstStyle/>
          <a:p>
            <a:pPr>
              <a:defRPr sz="850"/>
            </a:pPr>
            <a:r>
              <a:t>Note : « = » : variation entre ‒5 et +5% ; « ‒ » variation entre ‒5 et ‒15% ; « + » variation entre 5 et 15% ; « ‒ ‒ » variation entre ‒15 et ‒25%; « + + » variation entre 15 et 25% ; « ‒ ‒ ‒ » variation inférieure à 25% ;« + + + » variation supérieure à 25%.</a:t>
            </a:r>
          </a:p>
        </p:txBody>
      </p:sp>
      <p:sp>
        <p:nvSpPr>
          <p:cNvPr id="10" name="TextBox 9"/>
          <p:cNvSpPr txBox="1"/>
          <p:nvPr/>
        </p:nvSpPr>
        <p:spPr>
          <a:xfrm>
            <a:off x="259200" y="2214000"/>
            <a:ext cx="6397200" cy="756000"/>
          </a:xfrm>
          <a:prstGeom prst="rect">
            <a:avLst/>
          </a:prstGeom>
          <a:noFill/>
        </p:spPr>
        <p:txBody>
          <a:bodyPr wrap="square">
            <a:spAutoFit/>
          </a:bodyPr>
          <a:lstStyle/>
          <a:p>
            <a:pPr>
              <a:defRPr sz="1275"/>
            </a:pPr>
            <a:r>
              <a:t>• Pour la seiche de la criée de Cherbourg, l’instabilité des prix pour le mois de septembre 2026 est beaucoup moins importante que celle observée en septembre de 2023 à 2025, ce qui signifie que le risque prix des producteurs a fortement diminué. Parallèlement, l’instabilité des volumes est moins important, ce qui signifie que le risque d’approvisionnement des acheteurs a diminué.</a:t>
            </a:r>
          </a:p>
        </p:txBody>
      </p:sp>
      <p:sp>
        <p:nvSpPr>
          <p:cNvPr id="11" name="TextBox 10"/>
          <p:cNvSpPr txBox="1"/>
          <p:nvPr/>
        </p:nvSpPr>
        <p:spPr>
          <a:xfrm>
            <a:off x="259200" y="6775200"/>
            <a:ext cx="6397200" cy="756000"/>
          </a:xfrm>
          <a:prstGeom prst="rect">
            <a:avLst/>
          </a:prstGeom>
          <a:noFill/>
        </p:spPr>
        <p:txBody>
          <a:bodyPr wrap="square">
            <a:spAutoFit/>
          </a:bodyPr>
          <a:lstStyle/>
          <a:p>
            <a:pPr>
              <a:defRPr sz="1275"/>
            </a:pPr>
            <a:r>
              <a:t>• Pour la seiche de la criée de Cherbourg, en septembre 2026 comparé aux mois de septembre de 2023 à 2025, le nombre d’acheteurs est similaire, le nombre de transactions est beaucoup plus important. De plus, la concurrence a légèrement diminué, ce qui signifie que le pouvoir de marché des gros acheteurs a légèrement augmenté.</a:t>
            </a:r>
          </a:p>
        </p:txBody>
      </p:sp>
      <p:sp>
        <p:nvSpPr>
          <p:cNvPr id="12" name="TextBox 11"/>
          <p:cNvSpPr txBox="1"/>
          <p:nvPr/>
        </p:nvSpPr>
        <p:spPr>
          <a:xfrm>
            <a:off x="259200" y="3171600"/>
            <a:ext cx="6397200" cy="756000"/>
          </a:xfrm>
          <a:prstGeom prst="rect">
            <a:avLst/>
          </a:prstGeom>
          <a:noFill/>
        </p:spPr>
        <p:txBody>
          <a:bodyPr wrap="square">
            <a:spAutoFit/>
          </a:bodyPr>
          <a:lstStyle/>
          <a:p>
            <a:pPr>
              <a:defRPr sz="1275"/>
            </a:pPr>
            <a:r>
              <a:t>• Pour le calmars côtiers de la criée de Cherbourg, l’instabilité des prix pour le mois de septembre 2026 est similaire que celle observée en septembre de 2023 à 2025, ce qui signifie que le risque prix des producteurs est inchangé. Parallèlement, l’instabilité des volumes est un peu plus important, ce qui signifie que le risque d’approvisionnement des acheteurs a légèrement augmenté.</a:t>
            </a:r>
          </a:p>
        </p:txBody>
      </p:sp>
      <p:sp>
        <p:nvSpPr>
          <p:cNvPr id="13" name="TextBox 12"/>
          <p:cNvSpPr txBox="1"/>
          <p:nvPr/>
        </p:nvSpPr>
        <p:spPr>
          <a:xfrm>
            <a:off x="259200" y="7628400"/>
            <a:ext cx="6397200" cy="756000"/>
          </a:xfrm>
          <a:prstGeom prst="rect">
            <a:avLst/>
          </a:prstGeom>
          <a:noFill/>
        </p:spPr>
        <p:txBody>
          <a:bodyPr wrap="square">
            <a:spAutoFit/>
          </a:bodyPr>
          <a:lstStyle/>
          <a:p>
            <a:pPr>
              <a:defRPr sz="1275"/>
            </a:pPr>
            <a:r>
              <a:t>• Pour le calmars côtiers de la criée de Cherbourg, en septembre 2026 comparé aux mois de septembre de 2023 à 2025, le nombre d’acheteurs est un peu plus important, le nombre de transactions est beaucoup plus important. De plus, la concurrence est inchangé, ce qui signifie que le pouvoir de marché des gros acheteurs est inchangée.</a:t>
            </a:r>
          </a:p>
        </p:txBody>
      </p:sp>
      <p:sp>
        <p:nvSpPr>
          <p:cNvPr id="14" name="TextBox 13"/>
          <p:cNvSpPr txBox="1"/>
          <p:nvPr/>
        </p:nvSpPr>
        <p:spPr>
          <a:xfrm>
            <a:off x="259200" y="4129200"/>
            <a:ext cx="6397200" cy="756000"/>
          </a:xfrm>
          <a:prstGeom prst="rect">
            <a:avLst/>
          </a:prstGeom>
          <a:noFill/>
        </p:spPr>
        <p:txBody>
          <a:bodyPr wrap="square">
            <a:spAutoFit/>
          </a:bodyPr>
          <a:lstStyle/>
          <a:p>
            <a:pPr>
              <a:defRPr sz="1275"/>
            </a:pPr>
            <a:r>
              <a:t>• Pour la pieuvre de la criée de Cherbourg, l’instabilité des prix pour le mois de septembre 2026 est beaucoup moins importante que celle observée en septembre de 2023 à 2025, ce qui signifie que le risque prix des producteurs a fortement diminué. Parallèlement, l’instabilité des volumes est un peu moins important, ce qui signifie que le risque d’approvisionnement des acheteurs a légèrement diminué.</a:t>
            </a:r>
          </a:p>
        </p:txBody>
      </p:sp>
      <p:sp>
        <p:nvSpPr>
          <p:cNvPr id="15" name="TextBox 14"/>
          <p:cNvSpPr txBox="1"/>
          <p:nvPr/>
        </p:nvSpPr>
        <p:spPr>
          <a:xfrm>
            <a:off x="259200" y="8456400"/>
            <a:ext cx="6397200" cy="756000"/>
          </a:xfrm>
          <a:prstGeom prst="rect">
            <a:avLst/>
          </a:prstGeom>
          <a:noFill/>
        </p:spPr>
        <p:txBody>
          <a:bodyPr wrap="square">
            <a:spAutoFit/>
          </a:bodyPr>
          <a:lstStyle/>
          <a:p>
            <a:pPr>
              <a:defRPr sz="1275"/>
            </a:pPr>
            <a:r>
              <a:t>• Pour la pieuvre de la criée de Cherbourg, en septembre 2026 comparé aux mois de septembre de 2023 à 2025, le nombre d’acheteurs est beaucoup plus important, le nombre de transactions est beaucoup plus important. De plus, la concurrence a légèrement diminué, ce qui signifie que le pouvoir de marché des gros acheteurs a légèrement augmenté.</a:t>
            </a:r>
          </a:p>
        </p:txBody>
      </p:sp>
    </p:spTree>
    <p:extLst>
      <p:ext uri="{BB962C8B-B14F-4D97-AF65-F5344CB8AC3E}">
        <p14:creationId xmlns:p14="http://schemas.microsoft.com/office/powerpoint/2010/main" val="2809788330"/>
      </p:ext>
    </p:extLst>
  </p:cSld>
  <p:clrMapOvr>
    <a:masterClrMapping/>
  </p:clrMapOvr>
</p:sld>
</file>

<file path=ppt/slides/slide7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ZoneTexte 2">
            <a:extLst>
              <a:ext uri="{FF2B5EF4-FFF2-40B4-BE49-F238E27FC236}">
                <a16:creationId xmlns:a16="http://schemas.microsoft.com/office/drawing/2014/main" id="{BC4710F0-EAEC-4213-96F5-9014FE8FF695}"/>
              </a:ext>
            </a:extLst>
          </p:cNvPr>
          <p:cNvSpPr txBox="1"/>
          <p:nvPr/>
        </p:nvSpPr>
        <p:spPr>
          <a:xfrm>
            <a:off x="0" y="0"/>
            <a:ext cx="6858000" cy="400110"/>
          </a:xfrm>
          <a:prstGeom prst="rect">
            <a:avLst/>
          </a:prstGeom>
          <a:solidFill>
            <a:schemeClr val="accent4">
              <a:lumMod val="20000"/>
              <a:lumOff val="80000"/>
            </a:schemeClr>
          </a:solidFill>
        </p:spPr>
        <p:txBody>
          <a:bodyPr wrap="square" rtlCol="0">
            <a:spAutoFit/>
          </a:bodyPr>
          <a:lstStyle/>
          <a:p>
            <a:pPr algn="ctr"/>
            <a:endParaRPr lang="fr-FR" sz="2000" b="1" dirty="0"/>
          </a:p>
        </p:txBody>
      </p:sp>
      <p:pic>
        <p:nvPicPr>
          <p:cNvPr id="5" name="Image 4">
            <a:extLst>
              <a:ext uri="{FF2B5EF4-FFF2-40B4-BE49-F238E27FC236}">
                <a16:creationId xmlns:a16="http://schemas.microsoft.com/office/drawing/2014/main" id="{409A0BB4-D7F5-4F14-BBB1-E4C737B09E4B}"/>
              </a:ext>
            </a:extLst>
          </p:cNvPr>
          <p:cNvPicPr>
            <a:picLocks noChangeAspect="1"/>
          </p:cNvPicPr>
          <p:nvPr/>
        </p:nvPicPr>
        <p:blipFill>
          <a:blip r:embed="rId2">
            <a:extLst>
              <a:ext uri="{96DAC541-7B7A-43D3-8B79-37D633B846F1}">
                <asvg:svgBlip xmlns:asvg="http://schemas.microsoft.com/office/drawing/2016/SVG/main" r:embed="rId3"/>
              </a:ext>
            </a:extLst>
          </a:blip>
          <a:srcRect/>
          <a:stretch/>
        </p:blipFill>
        <p:spPr>
          <a:xfrm>
            <a:off x="199533" y="8359337"/>
            <a:ext cx="2335636" cy="1170385"/>
          </a:xfrm>
          <a:prstGeom prst="rect">
            <a:avLst/>
          </a:prstGeom>
        </p:spPr>
      </p:pic>
      <p:sp>
        <p:nvSpPr>
          <p:cNvPr id="6" name="Rectangle 5">
            <a:extLst>
              <a:ext uri="{FF2B5EF4-FFF2-40B4-BE49-F238E27FC236}">
                <a16:creationId xmlns:a16="http://schemas.microsoft.com/office/drawing/2014/main" id="{1E640CA7-D2B9-47D7-84F7-8A3F29CDFB56}"/>
              </a:ext>
            </a:extLst>
          </p:cNvPr>
          <p:cNvSpPr/>
          <p:nvPr/>
        </p:nvSpPr>
        <p:spPr>
          <a:xfrm>
            <a:off x="194400" y="4118960"/>
            <a:ext cx="2342266" cy="3913283"/>
          </a:xfrm>
          <a:prstGeom prst="rect">
            <a:avLst/>
          </a:prstGeom>
          <a:solidFill>
            <a:schemeClr val="bg1">
              <a:lumMod val="95000"/>
            </a:schemeClr>
          </a:solidFill>
          <a:ln>
            <a:solidFill>
              <a:schemeClr val="bg2">
                <a:lumMod val="9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pic>
        <p:nvPicPr>
          <p:cNvPr id="7" name="Picture 6" descr="Resultat 2026_09_Dieppe.png"/>
          <p:cNvPicPr>
            <a:picLocks noChangeAspect="1"/>
          </p:cNvPicPr>
          <p:nvPr/>
        </p:nvPicPr>
        <p:blipFill>
          <a:blip r:embed="rId4"/>
          <a:srcRect t="12000" r="5000" b="5000"/>
          <a:stretch>
            <a:fillRect/>
          </a:stretch>
        </p:blipFill>
        <p:spPr>
          <a:xfrm>
            <a:off x="295200" y="410399"/>
            <a:ext cx="6271200" cy="3420000"/>
          </a:xfrm>
          <a:prstGeom prst="rect">
            <a:avLst/>
          </a:prstGeom>
        </p:spPr>
      </p:pic>
      <p:pic>
        <p:nvPicPr>
          <p:cNvPr id="8" name="Picture 7" descr="Resultat 2026_09_Dieppe_Indices de ventes en valeur.png"/>
          <p:cNvPicPr>
            <a:picLocks noChangeAspect="1"/>
          </p:cNvPicPr>
          <p:nvPr/>
        </p:nvPicPr>
        <p:blipFill>
          <a:blip r:embed="rId5"/>
          <a:srcRect t="12000" r="5000" b="5000"/>
          <a:stretch>
            <a:fillRect/>
          </a:stretch>
        </p:blipFill>
        <p:spPr>
          <a:xfrm>
            <a:off x="2937600" y="3848400"/>
            <a:ext cx="3873600" cy="1980000"/>
          </a:xfrm>
          <a:prstGeom prst="rect">
            <a:avLst/>
          </a:prstGeom>
        </p:spPr>
      </p:pic>
      <p:pic>
        <p:nvPicPr>
          <p:cNvPr id="9" name="Picture 8" descr="Resultat 2026_09_Dieppe_Indices de prix de vente.png"/>
          <p:cNvPicPr>
            <a:picLocks noChangeAspect="1"/>
          </p:cNvPicPr>
          <p:nvPr/>
        </p:nvPicPr>
        <p:blipFill>
          <a:blip r:embed="rId6"/>
          <a:srcRect t="12000" r="5000" b="5000"/>
          <a:stretch>
            <a:fillRect/>
          </a:stretch>
        </p:blipFill>
        <p:spPr>
          <a:xfrm>
            <a:off x="2937600" y="5846399"/>
            <a:ext cx="3873600" cy="1980000"/>
          </a:xfrm>
          <a:prstGeom prst="rect">
            <a:avLst/>
          </a:prstGeom>
        </p:spPr>
      </p:pic>
      <p:pic>
        <p:nvPicPr>
          <p:cNvPr id="10" name="Picture 9" descr="Resultat 2026_09_Dieppe_Indices de ventes en volume.png"/>
          <p:cNvPicPr>
            <a:picLocks noChangeAspect="1"/>
          </p:cNvPicPr>
          <p:nvPr/>
        </p:nvPicPr>
        <p:blipFill>
          <a:blip r:embed="rId7"/>
          <a:srcRect t="12000" r="5000" b="5000"/>
          <a:stretch>
            <a:fillRect/>
          </a:stretch>
        </p:blipFill>
        <p:spPr>
          <a:xfrm>
            <a:off x="2937600" y="7826399"/>
            <a:ext cx="3873600" cy="1980000"/>
          </a:xfrm>
          <a:prstGeom prst="rect">
            <a:avLst/>
          </a:prstGeom>
        </p:spPr>
      </p:pic>
      <p:sp>
        <p:nvSpPr>
          <p:cNvPr id="11" name="TextBox 10"/>
          <p:cNvSpPr txBox="1"/>
          <p:nvPr/>
        </p:nvSpPr>
        <p:spPr>
          <a:xfrm>
            <a:off x="0" y="-288000"/>
            <a:ext cx="6858000" cy="720000"/>
          </a:xfrm>
          <a:prstGeom prst="rect">
            <a:avLst/>
          </a:prstGeom>
          <a:noFill/>
        </p:spPr>
        <p:txBody>
          <a:bodyPr wrap="none">
            <a:spAutoFit/>
          </a:bodyPr>
          <a:lstStyle/>
          <a:p>
            <a:endParaRPr/>
          </a:p>
          <a:p>
            <a:pPr algn="ctr">
              <a:defRPr sz="2267"/>
            </a:pPr>
            <a:r>
              <a:t>Dieppe</a:t>
            </a:r>
          </a:p>
        </p:txBody>
      </p:sp>
      <p:sp>
        <p:nvSpPr>
          <p:cNvPr id="12" name="TextBox 11"/>
          <p:cNvSpPr txBox="1"/>
          <p:nvPr/>
        </p:nvSpPr>
        <p:spPr>
          <a:xfrm>
            <a:off x="687600" y="8445600"/>
            <a:ext cx="1803600" cy="288000"/>
          </a:xfrm>
          <a:prstGeom prst="rect">
            <a:avLst/>
          </a:prstGeom>
          <a:noFill/>
        </p:spPr>
        <p:txBody>
          <a:bodyPr wrap="none">
            <a:spAutoFit/>
          </a:bodyPr>
          <a:lstStyle/>
          <a:p>
            <a:pPr>
              <a:defRPr sz="850"/>
            </a:pPr>
            <a:r>
              <a:t>Indice de prix de vente</a:t>
            </a:r>
          </a:p>
        </p:txBody>
      </p:sp>
      <p:sp>
        <p:nvSpPr>
          <p:cNvPr id="13" name="TextBox 12"/>
          <p:cNvSpPr txBox="1"/>
          <p:nvPr/>
        </p:nvSpPr>
        <p:spPr>
          <a:xfrm>
            <a:off x="687600" y="8632800"/>
            <a:ext cx="1803600" cy="288000"/>
          </a:xfrm>
          <a:prstGeom prst="rect">
            <a:avLst/>
          </a:prstGeom>
          <a:noFill/>
        </p:spPr>
        <p:txBody>
          <a:bodyPr wrap="none">
            <a:spAutoFit/>
          </a:bodyPr>
          <a:lstStyle/>
          <a:p>
            <a:pPr>
              <a:defRPr sz="850"/>
            </a:pPr>
            <a:r>
              <a:t>Indice de ventes en volume</a:t>
            </a:r>
          </a:p>
        </p:txBody>
      </p:sp>
      <p:sp>
        <p:nvSpPr>
          <p:cNvPr id="14" name="TextBox 13"/>
          <p:cNvSpPr txBox="1"/>
          <p:nvPr/>
        </p:nvSpPr>
        <p:spPr>
          <a:xfrm>
            <a:off x="687600" y="8838000"/>
            <a:ext cx="1803600" cy="288000"/>
          </a:xfrm>
          <a:prstGeom prst="rect">
            <a:avLst/>
          </a:prstGeom>
          <a:noFill/>
        </p:spPr>
        <p:txBody>
          <a:bodyPr wrap="none">
            <a:spAutoFit/>
          </a:bodyPr>
          <a:lstStyle/>
          <a:p>
            <a:pPr>
              <a:defRPr sz="850"/>
            </a:pPr>
            <a:r>
              <a:t>Indice de ventes en valeur</a:t>
            </a:r>
          </a:p>
        </p:txBody>
      </p:sp>
      <p:sp>
        <p:nvSpPr>
          <p:cNvPr id="15" name="TextBox 14"/>
          <p:cNvSpPr txBox="1"/>
          <p:nvPr/>
        </p:nvSpPr>
        <p:spPr>
          <a:xfrm>
            <a:off x="687600" y="9021600"/>
            <a:ext cx="1803600" cy="288000"/>
          </a:xfrm>
          <a:prstGeom prst="rect">
            <a:avLst/>
          </a:prstGeom>
          <a:noFill/>
        </p:spPr>
        <p:txBody>
          <a:bodyPr wrap="none">
            <a:spAutoFit/>
          </a:bodyPr>
          <a:lstStyle/>
          <a:p>
            <a:pPr>
              <a:defRPr sz="850"/>
            </a:pPr>
            <a:r>
              <a:t>Indice national</a:t>
            </a:r>
          </a:p>
        </p:txBody>
      </p:sp>
      <p:sp>
        <p:nvSpPr>
          <p:cNvPr id="16" name="TextBox 15"/>
          <p:cNvSpPr txBox="1"/>
          <p:nvPr/>
        </p:nvSpPr>
        <p:spPr>
          <a:xfrm>
            <a:off x="687600" y="9223200"/>
            <a:ext cx="1803600" cy="288000"/>
          </a:xfrm>
          <a:prstGeom prst="rect">
            <a:avLst/>
          </a:prstGeom>
          <a:noFill/>
        </p:spPr>
        <p:txBody>
          <a:bodyPr wrap="none">
            <a:spAutoFit/>
          </a:bodyPr>
          <a:lstStyle/>
          <a:p>
            <a:pPr>
              <a:defRPr sz="850"/>
            </a:pPr>
            <a:r>
              <a:t>Septembre</a:t>
            </a:r>
          </a:p>
        </p:txBody>
      </p:sp>
      <p:sp>
        <p:nvSpPr>
          <p:cNvPr id="17" name="TextBox 16"/>
          <p:cNvSpPr txBox="1"/>
          <p:nvPr/>
        </p:nvSpPr>
        <p:spPr>
          <a:xfrm>
            <a:off x="194400" y="4179600"/>
            <a:ext cx="2343600" cy="1436400"/>
          </a:xfrm>
          <a:prstGeom prst="rect">
            <a:avLst/>
          </a:prstGeom>
          <a:noFill/>
        </p:spPr>
        <p:txBody>
          <a:bodyPr wrap="square">
            <a:spAutoFit/>
          </a:bodyPr>
          <a:lstStyle/>
          <a:p>
            <a:pPr>
              <a:defRPr sz="1275"/>
            </a:pPr>
            <a:r>
              <a:t>• À la fin du mois de septembre 2026, l'indice de ventes en valeur  de la criée de Dieppe est supérieur à celui de la période de référence (2023).</a:t>
            </a:r>
          </a:p>
        </p:txBody>
      </p:sp>
      <p:sp>
        <p:nvSpPr>
          <p:cNvPr id="18" name="TextBox 17"/>
          <p:cNvSpPr txBox="1"/>
          <p:nvPr/>
        </p:nvSpPr>
        <p:spPr>
          <a:xfrm>
            <a:off x="194400" y="5619600"/>
            <a:ext cx="2343600" cy="1436400"/>
          </a:xfrm>
          <a:prstGeom prst="rect">
            <a:avLst/>
          </a:prstGeom>
          <a:noFill/>
        </p:spPr>
        <p:txBody>
          <a:bodyPr wrap="square">
            <a:spAutoFit/>
          </a:bodyPr>
          <a:lstStyle/>
          <a:p>
            <a:pPr>
              <a:defRPr sz="1275"/>
            </a:pPr>
            <a:r>
              <a:t>• L'indice de prix de ventes est proche de celui de la période de référence mais inférieur à celui de la moyenne nationale.</a:t>
            </a:r>
          </a:p>
        </p:txBody>
      </p:sp>
      <p:sp>
        <p:nvSpPr>
          <p:cNvPr id="19" name="TextBox 18"/>
          <p:cNvSpPr txBox="1"/>
          <p:nvPr/>
        </p:nvSpPr>
        <p:spPr>
          <a:xfrm>
            <a:off x="194400" y="6840000"/>
            <a:ext cx="2343600" cy="1436400"/>
          </a:xfrm>
          <a:prstGeom prst="rect">
            <a:avLst/>
          </a:prstGeom>
          <a:noFill/>
        </p:spPr>
        <p:txBody>
          <a:bodyPr wrap="square">
            <a:spAutoFit/>
          </a:bodyPr>
          <a:lstStyle/>
          <a:p>
            <a:pPr>
              <a:defRPr sz="1275"/>
            </a:pPr>
            <a:r>
              <a:t>• Pour finir, l'indice de ventes en volume est supérieur à ceux de la période de référence et de la moyenne nationale.</a:t>
            </a:r>
          </a:p>
        </p:txBody>
      </p:sp>
    </p:spTree>
    <p:extLst>
      <p:ext uri="{BB962C8B-B14F-4D97-AF65-F5344CB8AC3E}">
        <p14:creationId xmlns:p14="http://schemas.microsoft.com/office/powerpoint/2010/main" val="1417498877"/>
      </p:ext>
    </p:extLst>
  </p:cSld>
  <p:clrMapOvr>
    <a:masterClrMapping/>
  </p:clrMapOvr>
</p:sld>
</file>

<file path=ppt/slides/slide7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ZoneTexte 1">
            <a:extLst>
              <a:ext uri="{FF2B5EF4-FFF2-40B4-BE49-F238E27FC236}">
                <a16:creationId xmlns:a16="http://schemas.microsoft.com/office/drawing/2014/main" id="{FABCE0F6-F05A-4345-B841-282AE4825EE9}"/>
              </a:ext>
            </a:extLst>
          </p:cNvPr>
          <p:cNvSpPr txBox="1"/>
          <p:nvPr/>
        </p:nvSpPr>
        <p:spPr>
          <a:xfrm>
            <a:off x="0" y="0"/>
            <a:ext cx="6858000" cy="400110"/>
          </a:xfrm>
          <a:prstGeom prst="rect">
            <a:avLst/>
          </a:prstGeom>
          <a:solidFill>
            <a:schemeClr val="accent4">
              <a:lumMod val="20000"/>
              <a:lumOff val="80000"/>
            </a:schemeClr>
          </a:solidFill>
        </p:spPr>
        <p:txBody>
          <a:bodyPr wrap="square" rtlCol="0">
            <a:spAutoFit/>
          </a:bodyPr>
          <a:lstStyle/>
          <a:p>
            <a:pPr algn="ctr"/>
            <a:endParaRPr lang="fr-FR" sz="2000" b="1" dirty="0"/>
          </a:p>
        </p:txBody>
      </p:sp>
      <p:sp>
        <p:nvSpPr>
          <p:cNvPr id="4" name="Rectangle 3">
            <a:extLst>
              <a:ext uri="{FF2B5EF4-FFF2-40B4-BE49-F238E27FC236}">
                <a16:creationId xmlns:a16="http://schemas.microsoft.com/office/drawing/2014/main" id="{C8D6CA0E-9D78-48EB-9495-FF40A69C5130}"/>
              </a:ext>
            </a:extLst>
          </p:cNvPr>
          <p:cNvSpPr/>
          <p:nvPr/>
        </p:nvSpPr>
        <p:spPr>
          <a:xfrm>
            <a:off x="201304" y="5944548"/>
            <a:ext cx="6455391" cy="2450152"/>
          </a:xfrm>
          <a:prstGeom prst="rect">
            <a:avLst/>
          </a:prstGeom>
          <a:solidFill>
            <a:schemeClr val="bg1">
              <a:lumMod val="95000"/>
            </a:schemeClr>
          </a:solidFill>
          <a:ln>
            <a:solidFill>
              <a:schemeClr val="bg2">
                <a:lumMod val="9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dirty="0"/>
          </a:p>
        </p:txBody>
      </p:sp>
      <p:sp>
        <p:nvSpPr>
          <p:cNvPr id="5" name="Rectangle 4">
            <a:extLst>
              <a:ext uri="{FF2B5EF4-FFF2-40B4-BE49-F238E27FC236}">
                <a16:creationId xmlns:a16="http://schemas.microsoft.com/office/drawing/2014/main" id="{52D85CA1-D411-4D47-AC08-5139E7C96054}"/>
              </a:ext>
            </a:extLst>
          </p:cNvPr>
          <p:cNvSpPr/>
          <p:nvPr/>
        </p:nvSpPr>
        <p:spPr>
          <a:xfrm>
            <a:off x="201304" y="2414014"/>
            <a:ext cx="6455391" cy="1445696"/>
          </a:xfrm>
          <a:prstGeom prst="rect">
            <a:avLst/>
          </a:prstGeom>
          <a:solidFill>
            <a:schemeClr val="bg1">
              <a:lumMod val="95000"/>
            </a:schemeClr>
          </a:solidFill>
          <a:ln>
            <a:solidFill>
              <a:schemeClr val="bg2">
                <a:lumMod val="9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pic>
        <p:nvPicPr>
          <p:cNvPr id="6" name="Picture 5" descr="Etat_du_marche_DP.png"/>
          <p:cNvPicPr>
            <a:picLocks noChangeAspect="1"/>
          </p:cNvPicPr>
          <p:nvPr/>
        </p:nvPicPr>
        <p:blipFill>
          <a:blip r:embed="rId2"/>
          <a:srcRect l="1000" t="20000" r="1000" b="25000"/>
          <a:stretch>
            <a:fillRect/>
          </a:stretch>
        </p:blipFill>
        <p:spPr>
          <a:xfrm>
            <a:off x="1058400" y="698400"/>
            <a:ext cx="4572000" cy="1620000"/>
          </a:xfrm>
          <a:prstGeom prst="rect">
            <a:avLst/>
          </a:prstGeom>
        </p:spPr>
      </p:pic>
      <p:pic>
        <p:nvPicPr>
          <p:cNvPr id="7" name="Picture 6" descr="Caractéristiques_intensité_DP.png"/>
          <p:cNvPicPr>
            <a:picLocks noChangeAspect="1"/>
          </p:cNvPicPr>
          <p:nvPr/>
        </p:nvPicPr>
        <p:blipFill>
          <a:blip r:embed="rId3"/>
          <a:srcRect l="1000" t="20000" r="1000" b="20000"/>
          <a:stretch>
            <a:fillRect/>
          </a:stretch>
        </p:blipFill>
        <p:spPr>
          <a:xfrm>
            <a:off x="86400" y="4323600"/>
            <a:ext cx="6688799" cy="1620000"/>
          </a:xfrm>
          <a:prstGeom prst="rect">
            <a:avLst/>
          </a:prstGeom>
        </p:spPr>
      </p:pic>
      <p:sp>
        <p:nvSpPr>
          <p:cNvPr id="8" name="TextBox 7"/>
          <p:cNvSpPr txBox="1"/>
          <p:nvPr/>
        </p:nvSpPr>
        <p:spPr>
          <a:xfrm>
            <a:off x="0" y="-288000"/>
            <a:ext cx="6858000" cy="720000"/>
          </a:xfrm>
          <a:prstGeom prst="rect">
            <a:avLst/>
          </a:prstGeom>
          <a:noFill/>
        </p:spPr>
        <p:txBody>
          <a:bodyPr wrap="none">
            <a:spAutoFit/>
          </a:bodyPr>
          <a:lstStyle/>
          <a:p>
            <a:endParaRPr/>
          </a:p>
          <a:p>
            <a:pPr algn="ctr">
              <a:defRPr sz="2267"/>
            </a:pPr>
            <a:r>
              <a:t>Dieppe</a:t>
            </a:r>
          </a:p>
        </p:txBody>
      </p:sp>
      <p:sp>
        <p:nvSpPr>
          <p:cNvPr id="9" name="TextBox 8"/>
          <p:cNvSpPr txBox="1"/>
          <p:nvPr/>
        </p:nvSpPr>
        <p:spPr>
          <a:xfrm>
            <a:off x="180000" y="9403200"/>
            <a:ext cx="4647600" cy="1368000"/>
          </a:xfrm>
          <a:prstGeom prst="rect">
            <a:avLst/>
          </a:prstGeom>
          <a:noFill/>
        </p:spPr>
        <p:txBody>
          <a:bodyPr wrap="square">
            <a:spAutoFit/>
          </a:bodyPr>
          <a:lstStyle/>
          <a:p>
            <a:pPr>
              <a:defRPr sz="850"/>
            </a:pPr>
            <a:r>
              <a:t>Note : « = » : variation entre ‒5 et +5% ; « ‒ » variation entre ‒5 et ‒15% ; « + » variation entre 5 et 15% ; « ‒ ‒ » variation entre ‒15 et ‒25%; « + + » variation entre 15 et 25% ; « ‒ ‒ ‒ » variation inférieure à 25% ;« + + + » variation supérieure à 25%.</a:t>
            </a:r>
          </a:p>
        </p:txBody>
      </p:sp>
      <p:sp>
        <p:nvSpPr>
          <p:cNvPr id="10" name="TextBox 9"/>
          <p:cNvSpPr txBox="1"/>
          <p:nvPr/>
        </p:nvSpPr>
        <p:spPr>
          <a:xfrm>
            <a:off x="259200" y="2476800"/>
            <a:ext cx="6397200" cy="756000"/>
          </a:xfrm>
          <a:prstGeom prst="rect">
            <a:avLst/>
          </a:prstGeom>
          <a:noFill/>
        </p:spPr>
        <p:txBody>
          <a:bodyPr wrap="square">
            <a:spAutoFit/>
          </a:bodyPr>
          <a:lstStyle/>
          <a:p>
            <a:pPr>
              <a:defRPr sz="1275"/>
            </a:pPr>
            <a:r>
              <a:t>• Pour la criée de Dieppe, l’instabilité des prix pour le mois de septembre 2026 est un peu moins importante que celle observée en septembre de 2023 à 2025, ce qui signifie que le risque prix des producteurs a légèrement diminué. Parallèlement, l’instabilité des volumes est similaire, ce qui signifie que le risque d’approvisionnement des acheteurs est inchangé.</a:t>
            </a:r>
          </a:p>
        </p:txBody>
      </p:sp>
      <p:sp>
        <p:nvSpPr>
          <p:cNvPr id="11" name="TextBox 10"/>
          <p:cNvSpPr txBox="1"/>
          <p:nvPr/>
        </p:nvSpPr>
        <p:spPr>
          <a:xfrm>
            <a:off x="259200" y="6840000"/>
            <a:ext cx="6397200" cy="756000"/>
          </a:xfrm>
          <a:prstGeom prst="rect">
            <a:avLst/>
          </a:prstGeom>
          <a:noFill/>
        </p:spPr>
        <p:txBody>
          <a:bodyPr wrap="square">
            <a:spAutoFit/>
          </a:bodyPr>
          <a:lstStyle/>
          <a:p>
            <a:pPr>
              <a:defRPr sz="1275"/>
            </a:pPr>
            <a:r>
              <a:t>• Pour la criée de Dieppe, en septembre 2026 comparé aux mois de septembre de 2023 à 2025, le nombre d’acheteurs est moins important, le nombre de transactions est beaucoup moins important. De plus, la concurrence a augmenté, ce qui signifie que le pouvoir de marché des gros acheteurs a diminué.</a:t>
            </a:r>
          </a:p>
        </p:txBody>
      </p:sp>
    </p:spTree>
    <p:extLst>
      <p:ext uri="{BB962C8B-B14F-4D97-AF65-F5344CB8AC3E}">
        <p14:creationId xmlns:p14="http://schemas.microsoft.com/office/powerpoint/2010/main" val="2027519321"/>
      </p:ext>
    </p:extLst>
  </p:cSld>
  <p:clrMapOvr>
    <a:masterClrMapping/>
  </p:clrMapOvr>
</p:sld>
</file>

<file path=ppt/slides/slide7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ZoneTexte 1">
            <a:extLst>
              <a:ext uri="{FF2B5EF4-FFF2-40B4-BE49-F238E27FC236}">
                <a16:creationId xmlns:a16="http://schemas.microsoft.com/office/drawing/2014/main" id="{FABCE0F6-F05A-4345-B841-282AE4825EE9}"/>
              </a:ext>
            </a:extLst>
          </p:cNvPr>
          <p:cNvSpPr txBox="1"/>
          <p:nvPr/>
        </p:nvSpPr>
        <p:spPr>
          <a:xfrm>
            <a:off x="0" y="0"/>
            <a:ext cx="6858000" cy="400110"/>
          </a:xfrm>
          <a:prstGeom prst="rect">
            <a:avLst/>
          </a:prstGeom>
          <a:solidFill>
            <a:schemeClr val="accent4">
              <a:lumMod val="20000"/>
              <a:lumOff val="80000"/>
            </a:schemeClr>
          </a:solidFill>
        </p:spPr>
        <p:txBody>
          <a:bodyPr wrap="square" rtlCol="0">
            <a:spAutoFit/>
          </a:bodyPr>
          <a:lstStyle/>
          <a:p>
            <a:pPr algn="ctr"/>
            <a:endParaRPr lang="fr-FR" sz="2000" b="1" dirty="0"/>
          </a:p>
        </p:txBody>
      </p:sp>
      <p:sp>
        <p:nvSpPr>
          <p:cNvPr id="4" name="Rectangle 3">
            <a:extLst>
              <a:ext uri="{FF2B5EF4-FFF2-40B4-BE49-F238E27FC236}">
                <a16:creationId xmlns:a16="http://schemas.microsoft.com/office/drawing/2014/main" id="{344F9459-6E53-44C8-8002-DB2D0BB1985C}"/>
              </a:ext>
            </a:extLst>
          </p:cNvPr>
          <p:cNvSpPr/>
          <p:nvPr/>
        </p:nvSpPr>
        <p:spPr>
          <a:xfrm>
            <a:off x="201302" y="2138600"/>
            <a:ext cx="6455391" cy="2959756"/>
          </a:xfrm>
          <a:prstGeom prst="rect">
            <a:avLst/>
          </a:prstGeom>
          <a:solidFill>
            <a:schemeClr val="bg1">
              <a:lumMod val="95000"/>
            </a:schemeClr>
          </a:solidFill>
          <a:ln>
            <a:solidFill>
              <a:schemeClr val="bg2">
                <a:lumMod val="9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5" name="Rectangle 4">
            <a:extLst>
              <a:ext uri="{FF2B5EF4-FFF2-40B4-BE49-F238E27FC236}">
                <a16:creationId xmlns:a16="http://schemas.microsoft.com/office/drawing/2014/main" id="{4DDEA63D-5194-46E5-B84B-10CA3609B387}"/>
              </a:ext>
            </a:extLst>
          </p:cNvPr>
          <p:cNvSpPr/>
          <p:nvPr/>
        </p:nvSpPr>
        <p:spPr>
          <a:xfrm>
            <a:off x="180000" y="6816932"/>
            <a:ext cx="6455391" cy="2514067"/>
          </a:xfrm>
          <a:prstGeom prst="rect">
            <a:avLst/>
          </a:prstGeom>
          <a:solidFill>
            <a:schemeClr val="bg1">
              <a:lumMod val="95000"/>
            </a:schemeClr>
          </a:solidFill>
          <a:ln>
            <a:solidFill>
              <a:schemeClr val="bg2">
                <a:lumMod val="9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pic>
        <p:nvPicPr>
          <p:cNvPr id="6" name="Picture 5" descr="Etat_du_marche_DP_Espèce.png"/>
          <p:cNvPicPr>
            <a:picLocks noChangeAspect="1"/>
          </p:cNvPicPr>
          <p:nvPr/>
        </p:nvPicPr>
        <p:blipFill>
          <a:blip r:embed="rId2"/>
          <a:stretch>
            <a:fillRect/>
          </a:stretch>
        </p:blipFill>
        <p:spPr>
          <a:xfrm>
            <a:off x="1144800" y="475200"/>
            <a:ext cx="4572000" cy="1620000"/>
          </a:xfrm>
          <a:prstGeom prst="rect">
            <a:avLst/>
          </a:prstGeom>
        </p:spPr>
      </p:pic>
      <p:pic>
        <p:nvPicPr>
          <p:cNvPr id="7" name="Picture 6" descr="Caractéristiques_intensité_DP_Espèce.png"/>
          <p:cNvPicPr>
            <a:picLocks noChangeAspect="1"/>
          </p:cNvPicPr>
          <p:nvPr/>
        </p:nvPicPr>
        <p:blipFill>
          <a:blip r:embed="rId3"/>
          <a:stretch>
            <a:fillRect/>
          </a:stretch>
        </p:blipFill>
        <p:spPr>
          <a:xfrm>
            <a:off x="86400" y="5162400"/>
            <a:ext cx="6688799" cy="1620000"/>
          </a:xfrm>
          <a:prstGeom prst="rect">
            <a:avLst/>
          </a:prstGeom>
        </p:spPr>
      </p:pic>
      <p:sp>
        <p:nvSpPr>
          <p:cNvPr id="8" name="TextBox 7"/>
          <p:cNvSpPr txBox="1"/>
          <p:nvPr/>
        </p:nvSpPr>
        <p:spPr>
          <a:xfrm>
            <a:off x="0" y="-288000"/>
            <a:ext cx="6858000" cy="720000"/>
          </a:xfrm>
          <a:prstGeom prst="rect">
            <a:avLst/>
          </a:prstGeom>
          <a:noFill/>
        </p:spPr>
        <p:txBody>
          <a:bodyPr wrap="none">
            <a:spAutoFit/>
          </a:bodyPr>
          <a:lstStyle/>
          <a:p>
            <a:endParaRPr/>
          </a:p>
          <a:p>
            <a:pPr algn="ctr">
              <a:defRPr sz="2267"/>
            </a:pPr>
            <a:r>
              <a:t>Dieppe</a:t>
            </a:r>
          </a:p>
        </p:txBody>
      </p:sp>
      <p:sp>
        <p:nvSpPr>
          <p:cNvPr id="9" name="TextBox 8"/>
          <p:cNvSpPr txBox="1"/>
          <p:nvPr/>
        </p:nvSpPr>
        <p:spPr>
          <a:xfrm>
            <a:off x="180000" y="9403200"/>
            <a:ext cx="4647600" cy="1368000"/>
          </a:xfrm>
          <a:prstGeom prst="rect">
            <a:avLst/>
          </a:prstGeom>
          <a:noFill/>
        </p:spPr>
        <p:txBody>
          <a:bodyPr wrap="square">
            <a:spAutoFit/>
          </a:bodyPr>
          <a:lstStyle/>
          <a:p>
            <a:pPr>
              <a:defRPr sz="850"/>
            </a:pPr>
            <a:r>
              <a:t>Note : « = » : variation entre ‒5 et +5% ; « ‒ » variation entre ‒5 et ‒15% ; « + » variation entre 5 et 15% ; « ‒ ‒ » variation entre ‒15 et ‒25%; « + + » variation entre 15 et 25% ; « ‒ ‒ ‒ » variation inférieure à 25% ;« + + + » variation supérieure à 25%.</a:t>
            </a:r>
          </a:p>
        </p:txBody>
      </p:sp>
      <p:sp>
        <p:nvSpPr>
          <p:cNvPr id="10" name="TextBox 9"/>
          <p:cNvSpPr txBox="1"/>
          <p:nvPr/>
        </p:nvSpPr>
        <p:spPr>
          <a:xfrm>
            <a:off x="259200" y="2214000"/>
            <a:ext cx="6397200" cy="756000"/>
          </a:xfrm>
          <a:prstGeom prst="rect">
            <a:avLst/>
          </a:prstGeom>
          <a:noFill/>
        </p:spPr>
        <p:txBody>
          <a:bodyPr wrap="square">
            <a:spAutoFit/>
          </a:bodyPr>
          <a:lstStyle/>
          <a:p>
            <a:pPr>
              <a:defRPr sz="1275"/>
            </a:pPr>
            <a:r>
              <a:t>• Pour la seiche de la criée de Dieppe, l’instabilité des prix pour le mois de septembre 2026 est beaucoup moins importante que celle observée en septembre de 2023 à 2025, ce qui signifie que le risque prix des producteurs a fortement diminué. Parallèlement, l’instabilité des volumes est beaucoup moins important, ce qui signifie que le risque d’approvisionnement des acheteurs a fortement diminué.</a:t>
            </a:r>
          </a:p>
        </p:txBody>
      </p:sp>
      <p:sp>
        <p:nvSpPr>
          <p:cNvPr id="11" name="TextBox 10"/>
          <p:cNvSpPr txBox="1"/>
          <p:nvPr/>
        </p:nvSpPr>
        <p:spPr>
          <a:xfrm>
            <a:off x="259200" y="6775200"/>
            <a:ext cx="6397200" cy="756000"/>
          </a:xfrm>
          <a:prstGeom prst="rect">
            <a:avLst/>
          </a:prstGeom>
          <a:noFill/>
        </p:spPr>
        <p:txBody>
          <a:bodyPr wrap="square">
            <a:spAutoFit/>
          </a:bodyPr>
          <a:lstStyle/>
          <a:p>
            <a:pPr>
              <a:defRPr sz="1275"/>
            </a:pPr>
            <a:r>
              <a:t>• Pour la seiche de la criée de Dieppe, en septembre 2026 comparé aux mois de septembre de 2023 à 2025, le nombre d’acheteurs est moins important, le nombre de transactions est similaire. De plus, la concurrence a fortement augmenté, ce qui signifie que le pouvoir de marché des gros acheteurs a fortement diminué.</a:t>
            </a:r>
          </a:p>
        </p:txBody>
      </p:sp>
      <p:sp>
        <p:nvSpPr>
          <p:cNvPr id="12" name="TextBox 11"/>
          <p:cNvSpPr txBox="1"/>
          <p:nvPr/>
        </p:nvSpPr>
        <p:spPr>
          <a:xfrm>
            <a:off x="259200" y="3171600"/>
            <a:ext cx="6397200" cy="756000"/>
          </a:xfrm>
          <a:prstGeom prst="rect">
            <a:avLst/>
          </a:prstGeom>
          <a:noFill/>
        </p:spPr>
        <p:txBody>
          <a:bodyPr wrap="square">
            <a:spAutoFit/>
          </a:bodyPr>
          <a:lstStyle/>
          <a:p>
            <a:pPr>
              <a:defRPr sz="1275"/>
            </a:pPr>
            <a:r>
              <a:t>• Pour le buccin de la criée de Dieppe, l’instabilité des prix pour le mois de septembre 2026 est beaucoup moins importante que celle observée en septembre de 2023 à 2025, ce qui signifie que le risque prix des producteurs a fortement diminué. Parallèlement, l’instabilité des volumes est similaire, ce qui signifie que le risque d’approvisionnement des acheteurs est inchangé.</a:t>
            </a:r>
          </a:p>
        </p:txBody>
      </p:sp>
      <p:sp>
        <p:nvSpPr>
          <p:cNvPr id="13" name="TextBox 12"/>
          <p:cNvSpPr txBox="1"/>
          <p:nvPr/>
        </p:nvSpPr>
        <p:spPr>
          <a:xfrm>
            <a:off x="259200" y="7628400"/>
            <a:ext cx="6397200" cy="756000"/>
          </a:xfrm>
          <a:prstGeom prst="rect">
            <a:avLst/>
          </a:prstGeom>
          <a:noFill/>
        </p:spPr>
        <p:txBody>
          <a:bodyPr wrap="square">
            <a:spAutoFit/>
          </a:bodyPr>
          <a:lstStyle/>
          <a:p>
            <a:pPr>
              <a:defRPr sz="1275"/>
            </a:pPr>
            <a:r>
              <a:t>• Pour le buccin de la criée de Dieppe, en septembre 2026 comparé aux mois de septembre de 2023 à 2025, le nombre d’acheteurs est beaucoup moins important, le nombre de transactions est beaucoup moins important. De plus, la concurrence a augmenté, ce qui signifie que le pouvoir de marché des gros acheteurs a diminué.</a:t>
            </a:r>
          </a:p>
        </p:txBody>
      </p:sp>
      <p:sp>
        <p:nvSpPr>
          <p:cNvPr id="14" name="TextBox 13"/>
          <p:cNvSpPr txBox="1"/>
          <p:nvPr/>
        </p:nvSpPr>
        <p:spPr>
          <a:xfrm>
            <a:off x="259200" y="4129200"/>
            <a:ext cx="6397200" cy="756000"/>
          </a:xfrm>
          <a:prstGeom prst="rect">
            <a:avLst/>
          </a:prstGeom>
          <a:noFill/>
        </p:spPr>
        <p:txBody>
          <a:bodyPr wrap="square">
            <a:spAutoFit/>
          </a:bodyPr>
          <a:lstStyle/>
          <a:p>
            <a:pPr>
              <a:defRPr sz="1275"/>
            </a:pPr>
            <a:r>
              <a:t>• Pour la raie bouclée de la criée de Dieppe, l’instabilité des prix pour le mois de septembre 2026 est moins importante que celle observée en septembre de 2023 à 2025, ce qui signifie que le risque prix des producteurs a diminué. Parallèlement, l’instabilité des volumes est beaucoup moins important, ce qui signifie que le risque d’approvisionnement des acheteurs a fortement diminué.</a:t>
            </a:r>
          </a:p>
        </p:txBody>
      </p:sp>
      <p:sp>
        <p:nvSpPr>
          <p:cNvPr id="15" name="TextBox 14"/>
          <p:cNvSpPr txBox="1"/>
          <p:nvPr/>
        </p:nvSpPr>
        <p:spPr>
          <a:xfrm>
            <a:off x="259200" y="8456400"/>
            <a:ext cx="6397200" cy="756000"/>
          </a:xfrm>
          <a:prstGeom prst="rect">
            <a:avLst/>
          </a:prstGeom>
          <a:noFill/>
        </p:spPr>
        <p:txBody>
          <a:bodyPr wrap="square">
            <a:spAutoFit/>
          </a:bodyPr>
          <a:lstStyle/>
          <a:p>
            <a:pPr>
              <a:defRPr sz="1275"/>
            </a:pPr>
            <a:r>
              <a:t>• Pour la raie bouclée de la criée de Dieppe, en septembre 2026 comparé aux mois de septembre de 2023 à 2025, le nombre d’acheteurs est moins important, le nombre de transactions est beaucoup moins important. De plus, la concurrence a légèrement augmenté, ce qui signifie que le pouvoir de marché des gros acheteurs a légèrement diminué.</a:t>
            </a:r>
          </a:p>
        </p:txBody>
      </p:sp>
    </p:spTree>
    <p:extLst>
      <p:ext uri="{BB962C8B-B14F-4D97-AF65-F5344CB8AC3E}">
        <p14:creationId xmlns:p14="http://schemas.microsoft.com/office/powerpoint/2010/main" val="3896219270"/>
      </p:ext>
    </p:extLst>
  </p:cSld>
  <p:clrMapOvr>
    <a:masterClrMapping/>
  </p:clrMapOvr>
</p:sld>
</file>

<file path=ppt/slides/slide7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ZoneTexte 2">
            <a:extLst>
              <a:ext uri="{FF2B5EF4-FFF2-40B4-BE49-F238E27FC236}">
                <a16:creationId xmlns:a16="http://schemas.microsoft.com/office/drawing/2014/main" id="{BC4710F0-EAEC-4213-96F5-9014FE8FF695}"/>
              </a:ext>
            </a:extLst>
          </p:cNvPr>
          <p:cNvSpPr txBox="1"/>
          <p:nvPr/>
        </p:nvSpPr>
        <p:spPr>
          <a:xfrm>
            <a:off x="0" y="0"/>
            <a:ext cx="6858000" cy="400110"/>
          </a:xfrm>
          <a:prstGeom prst="rect">
            <a:avLst/>
          </a:prstGeom>
          <a:solidFill>
            <a:schemeClr val="accent4">
              <a:lumMod val="20000"/>
              <a:lumOff val="80000"/>
            </a:schemeClr>
          </a:solidFill>
        </p:spPr>
        <p:txBody>
          <a:bodyPr wrap="square" rtlCol="0">
            <a:spAutoFit/>
          </a:bodyPr>
          <a:lstStyle/>
          <a:p>
            <a:pPr algn="ctr"/>
            <a:endParaRPr lang="fr-FR" sz="2000" b="1" dirty="0"/>
          </a:p>
        </p:txBody>
      </p:sp>
      <p:pic>
        <p:nvPicPr>
          <p:cNvPr id="5" name="Image 4">
            <a:extLst>
              <a:ext uri="{FF2B5EF4-FFF2-40B4-BE49-F238E27FC236}">
                <a16:creationId xmlns:a16="http://schemas.microsoft.com/office/drawing/2014/main" id="{409A0BB4-D7F5-4F14-BBB1-E4C737B09E4B}"/>
              </a:ext>
            </a:extLst>
          </p:cNvPr>
          <p:cNvPicPr>
            <a:picLocks noChangeAspect="1"/>
          </p:cNvPicPr>
          <p:nvPr/>
        </p:nvPicPr>
        <p:blipFill>
          <a:blip r:embed="rId2">
            <a:extLst>
              <a:ext uri="{96DAC541-7B7A-43D3-8B79-37D633B846F1}">
                <asvg:svgBlip xmlns:asvg="http://schemas.microsoft.com/office/drawing/2016/SVG/main" r:embed="rId3"/>
              </a:ext>
            </a:extLst>
          </a:blip>
          <a:srcRect/>
          <a:stretch/>
        </p:blipFill>
        <p:spPr>
          <a:xfrm>
            <a:off x="199533" y="8359337"/>
            <a:ext cx="2335636" cy="1170385"/>
          </a:xfrm>
          <a:prstGeom prst="rect">
            <a:avLst/>
          </a:prstGeom>
        </p:spPr>
      </p:pic>
      <p:sp>
        <p:nvSpPr>
          <p:cNvPr id="6" name="Rectangle 5">
            <a:extLst>
              <a:ext uri="{FF2B5EF4-FFF2-40B4-BE49-F238E27FC236}">
                <a16:creationId xmlns:a16="http://schemas.microsoft.com/office/drawing/2014/main" id="{1E640CA7-D2B9-47D7-84F7-8A3F29CDFB56}"/>
              </a:ext>
            </a:extLst>
          </p:cNvPr>
          <p:cNvSpPr/>
          <p:nvPr/>
        </p:nvSpPr>
        <p:spPr>
          <a:xfrm>
            <a:off x="194400" y="4118960"/>
            <a:ext cx="2342266" cy="3913283"/>
          </a:xfrm>
          <a:prstGeom prst="rect">
            <a:avLst/>
          </a:prstGeom>
          <a:solidFill>
            <a:schemeClr val="bg1">
              <a:lumMod val="95000"/>
            </a:schemeClr>
          </a:solidFill>
          <a:ln>
            <a:solidFill>
              <a:schemeClr val="bg2">
                <a:lumMod val="9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pic>
        <p:nvPicPr>
          <p:cNvPr id="7" name="Picture 6" descr="Resultat 2026_09_Erquy.png"/>
          <p:cNvPicPr>
            <a:picLocks noChangeAspect="1"/>
          </p:cNvPicPr>
          <p:nvPr/>
        </p:nvPicPr>
        <p:blipFill>
          <a:blip r:embed="rId4"/>
          <a:srcRect t="12000" r="5000" b="5000"/>
          <a:stretch>
            <a:fillRect/>
          </a:stretch>
        </p:blipFill>
        <p:spPr>
          <a:xfrm>
            <a:off x="295200" y="410399"/>
            <a:ext cx="6271200" cy="3420000"/>
          </a:xfrm>
          <a:prstGeom prst="rect">
            <a:avLst/>
          </a:prstGeom>
        </p:spPr>
      </p:pic>
      <p:pic>
        <p:nvPicPr>
          <p:cNvPr id="8" name="Picture 7" descr="Resultat 2026_09_Erquy_Indices de ventes en valeur.png"/>
          <p:cNvPicPr>
            <a:picLocks noChangeAspect="1"/>
          </p:cNvPicPr>
          <p:nvPr/>
        </p:nvPicPr>
        <p:blipFill>
          <a:blip r:embed="rId5"/>
          <a:srcRect t="12000" r="5000" b="5000"/>
          <a:stretch>
            <a:fillRect/>
          </a:stretch>
        </p:blipFill>
        <p:spPr>
          <a:xfrm>
            <a:off x="2937600" y="3848400"/>
            <a:ext cx="3873600" cy="1980000"/>
          </a:xfrm>
          <a:prstGeom prst="rect">
            <a:avLst/>
          </a:prstGeom>
        </p:spPr>
      </p:pic>
      <p:pic>
        <p:nvPicPr>
          <p:cNvPr id="9" name="Picture 8" descr="Resultat 2026_09_Erquy_Indices de prix de vente.png"/>
          <p:cNvPicPr>
            <a:picLocks noChangeAspect="1"/>
          </p:cNvPicPr>
          <p:nvPr/>
        </p:nvPicPr>
        <p:blipFill>
          <a:blip r:embed="rId6"/>
          <a:srcRect t="12000" r="5000" b="5000"/>
          <a:stretch>
            <a:fillRect/>
          </a:stretch>
        </p:blipFill>
        <p:spPr>
          <a:xfrm>
            <a:off x="2937600" y="5846399"/>
            <a:ext cx="3873600" cy="1980000"/>
          </a:xfrm>
          <a:prstGeom prst="rect">
            <a:avLst/>
          </a:prstGeom>
        </p:spPr>
      </p:pic>
      <p:pic>
        <p:nvPicPr>
          <p:cNvPr id="10" name="Picture 9" descr="Resultat 2026_09_Erquy_Indices de ventes en volume.png"/>
          <p:cNvPicPr>
            <a:picLocks noChangeAspect="1"/>
          </p:cNvPicPr>
          <p:nvPr/>
        </p:nvPicPr>
        <p:blipFill>
          <a:blip r:embed="rId7"/>
          <a:srcRect t="12000" r="5000" b="5000"/>
          <a:stretch>
            <a:fillRect/>
          </a:stretch>
        </p:blipFill>
        <p:spPr>
          <a:xfrm>
            <a:off x="2937600" y="7826399"/>
            <a:ext cx="3873600" cy="1980000"/>
          </a:xfrm>
          <a:prstGeom prst="rect">
            <a:avLst/>
          </a:prstGeom>
        </p:spPr>
      </p:pic>
      <p:sp>
        <p:nvSpPr>
          <p:cNvPr id="11" name="TextBox 10"/>
          <p:cNvSpPr txBox="1"/>
          <p:nvPr/>
        </p:nvSpPr>
        <p:spPr>
          <a:xfrm>
            <a:off x="0" y="-288000"/>
            <a:ext cx="6858000" cy="720000"/>
          </a:xfrm>
          <a:prstGeom prst="rect">
            <a:avLst/>
          </a:prstGeom>
          <a:noFill/>
        </p:spPr>
        <p:txBody>
          <a:bodyPr wrap="none">
            <a:spAutoFit/>
          </a:bodyPr>
          <a:lstStyle/>
          <a:p>
            <a:endParaRPr/>
          </a:p>
          <a:p>
            <a:pPr algn="ctr">
              <a:defRPr sz="2267"/>
            </a:pPr>
            <a:r>
              <a:t>Erquy</a:t>
            </a:r>
          </a:p>
        </p:txBody>
      </p:sp>
      <p:sp>
        <p:nvSpPr>
          <p:cNvPr id="12" name="TextBox 11"/>
          <p:cNvSpPr txBox="1"/>
          <p:nvPr/>
        </p:nvSpPr>
        <p:spPr>
          <a:xfrm>
            <a:off x="687600" y="8445600"/>
            <a:ext cx="1803600" cy="288000"/>
          </a:xfrm>
          <a:prstGeom prst="rect">
            <a:avLst/>
          </a:prstGeom>
          <a:noFill/>
        </p:spPr>
        <p:txBody>
          <a:bodyPr wrap="none">
            <a:spAutoFit/>
          </a:bodyPr>
          <a:lstStyle/>
          <a:p>
            <a:pPr>
              <a:defRPr sz="850"/>
            </a:pPr>
            <a:r>
              <a:t>Indice de prix de vente</a:t>
            </a:r>
          </a:p>
        </p:txBody>
      </p:sp>
      <p:sp>
        <p:nvSpPr>
          <p:cNvPr id="13" name="TextBox 12"/>
          <p:cNvSpPr txBox="1"/>
          <p:nvPr/>
        </p:nvSpPr>
        <p:spPr>
          <a:xfrm>
            <a:off x="687600" y="8632800"/>
            <a:ext cx="1803600" cy="288000"/>
          </a:xfrm>
          <a:prstGeom prst="rect">
            <a:avLst/>
          </a:prstGeom>
          <a:noFill/>
        </p:spPr>
        <p:txBody>
          <a:bodyPr wrap="none">
            <a:spAutoFit/>
          </a:bodyPr>
          <a:lstStyle/>
          <a:p>
            <a:pPr>
              <a:defRPr sz="850"/>
            </a:pPr>
            <a:r>
              <a:t>Indice de ventes en volume</a:t>
            </a:r>
          </a:p>
        </p:txBody>
      </p:sp>
      <p:sp>
        <p:nvSpPr>
          <p:cNvPr id="14" name="TextBox 13"/>
          <p:cNvSpPr txBox="1"/>
          <p:nvPr/>
        </p:nvSpPr>
        <p:spPr>
          <a:xfrm>
            <a:off x="687600" y="8838000"/>
            <a:ext cx="1803600" cy="288000"/>
          </a:xfrm>
          <a:prstGeom prst="rect">
            <a:avLst/>
          </a:prstGeom>
          <a:noFill/>
        </p:spPr>
        <p:txBody>
          <a:bodyPr wrap="none">
            <a:spAutoFit/>
          </a:bodyPr>
          <a:lstStyle/>
          <a:p>
            <a:pPr>
              <a:defRPr sz="850"/>
            </a:pPr>
            <a:r>
              <a:t>Indice de ventes en valeur</a:t>
            </a:r>
          </a:p>
        </p:txBody>
      </p:sp>
      <p:sp>
        <p:nvSpPr>
          <p:cNvPr id="15" name="TextBox 14"/>
          <p:cNvSpPr txBox="1"/>
          <p:nvPr/>
        </p:nvSpPr>
        <p:spPr>
          <a:xfrm>
            <a:off x="687600" y="9021600"/>
            <a:ext cx="1803600" cy="288000"/>
          </a:xfrm>
          <a:prstGeom prst="rect">
            <a:avLst/>
          </a:prstGeom>
          <a:noFill/>
        </p:spPr>
        <p:txBody>
          <a:bodyPr wrap="none">
            <a:spAutoFit/>
          </a:bodyPr>
          <a:lstStyle/>
          <a:p>
            <a:pPr>
              <a:defRPr sz="850"/>
            </a:pPr>
            <a:r>
              <a:t>Indice national</a:t>
            </a:r>
          </a:p>
        </p:txBody>
      </p:sp>
      <p:sp>
        <p:nvSpPr>
          <p:cNvPr id="16" name="TextBox 15"/>
          <p:cNvSpPr txBox="1"/>
          <p:nvPr/>
        </p:nvSpPr>
        <p:spPr>
          <a:xfrm>
            <a:off x="687600" y="9223200"/>
            <a:ext cx="1803600" cy="288000"/>
          </a:xfrm>
          <a:prstGeom prst="rect">
            <a:avLst/>
          </a:prstGeom>
          <a:noFill/>
        </p:spPr>
        <p:txBody>
          <a:bodyPr wrap="none">
            <a:spAutoFit/>
          </a:bodyPr>
          <a:lstStyle/>
          <a:p>
            <a:pPr>
              <a:defRPr sz="850"/>
            </a:pPr>
            <a:r>
              <a:t>Septembre</a:t>
            </a:r>
          </a:p>
        </p:txBody>
      </p:sp>
      <p:sp>
        <p:nvSpPr>
          <p:cNvPr id="17" name="TextBox 16"/>
          <p:cNvSpPr txBox="1"/>
          <p:nvPr/>
        </p:nvSpPr>
        <p:spPr>
          <a:xfrm>
            <a:off x="194400" y="4179600"/>
            <a:ext cx="2343600" cy="1436400"/>
          </a:xfrm>
          <a:prstGeom prst="rect">
            <a:avLst/>
          </a:prstGeom>
          <a:noFill/>
        </p:spPr>
        <p:txBody>
          <a:bodyPr wrap="square">
            <a:spAutoFit/>
          </a:bodyPr>
          <a:lstStyle/>
          <a:p>
            <a:pPr>
              <a:defRPr sz="1275"/>
            </a:pPr>
            <a:r>
              <a:t>• À la fin du mois de septembre 2026, l'indice de ventes en valeur  de la criée d'Erquy est supérieur à celui de la période de référence (2023).</a:t>
            </a:r>
          </a:p>
        </p:txBody>
      </p:sp>
      <p:sp>
        <p:nvSpPr>
          <p:cNvPr id="18" name="TextBox 17"/>
          <p:cNvSpPr txBox="1"/>
          <p:nvPr/>
        </p:nvSpPr>
        <p:spPr>
          <a:xfrm>
            <a:off x="194400" y="5619600"/>
            <a:ext cx="2343600" cy="1436400"/>
          </a:xfrm>
          <a:prstGeom prst="rect">
            <a:avLst/>
          </a:prstGeom>
          <a:noFill/>
        </p:spPr>
        <p:txBody>
          <a:bodyPr wrap="square">
            <a:spAutoFit/>
          </a:bodyPr>
          <a:lstStyle/>
          <a:p>
            <a:pPr>
              <a:defRPr sz="1275"/>
            </a:pPr>
            <a:r>
              <a:t>• L'indice de prix de ventes est supérieur à celui de la période de référence mais proche de celui de la moyenne nationale.</a:t>
            </a:r>
          </a:p>
        </p:txBody>
      </p:sp>
      <p:sp>
        <p:nvSpPr>
          <p:cNvPr id="19" name="TextBox 18"/>
          <p:cNvSpPr txBox="1"/>
          <p:nvPr/>
        </p:nvSpPr>
        <p:spPr>
          <a:xfrm>
            <a:off x="194400" y="6840000"/>
            <a:ext cx="2343600" cy="1436400"/>
          </a:xfrm>
          <a:prstGeom prst="rect">
            <a:avLst/>
          </a:prstGeom>
          <a:noFill/>
        </p:spPr>
        <p:txBody>
          <a:bodyPr wrap="square">
            <a:spAutoFit/>
          </a:bodyPr>
          <a:lstStyle/>
          <a:p>
            <a:pPr>
              <a:defRPr sz="1275"/>
            </a:pPr>
            <a:r>
              <a:t>• Pour finir, l'indice de ventes en volume est supérieur à ceux de la période de référence et de la moyenne nationale.</a:t>
            </a:r>
          </a:p>
        </p:txBody>
      </p:sp>
    </p:spTree>
    <p:extLst>
      <p:ext uri="{BB962C8B-B14F-4D97-AF65-F5344CB8AC3E}">
        <p14:creationId xmlns:p14="http://schemas.microsoft.com/office/powerpoint/2010/main" val="571448021"/>
      </p:ext>
    </p:extLst>
  </p:cSld>
  <p:clrMapOvr>
    <a:masterClrMapping/>
  </p:clrMapOvr>
</p:sld>
</file>

<file path=ppt/slides/slide7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ZoneTexte 1">
            <a:extLst>
              <a:ext uri="{FF2B5EF4-FFF2-40B4-BE49-F238E27FC236}">
                <a16:creationId xmlns:a16="http://schemas.microsoft.com/office/drawing/2014/main" id="{FABCE0F6-F05A-4345-B841-282AE4825EE9}"/>
              </a:ext>
            </a:extLst>
          </p:cNvPr>
          <p:cNvSpPr txBox="1"/>
          <p:nvPr/>
        </p:nvSpPr>
        <p:spPr>
          <a:xfrm>
            <a:off x="0" y="0"/>
            <a:ext cx="6858000" cy="400110"/>
          </a:xfrm>
          <a:prstGeom prst="rect">
            <a:avLst/>
          </a:prstGeom>
          <a:solidFill>
            <a:schemeClr val="accent4">
              <a:lumMod val="20000"/>
              <a:lumOff val="80000"/>
            </a:schemeClr>
          </a:solidFill>
        </p:spPr>
        <p:txBody>
          <a:bodyPr wrap="square" rtlCol="0">
            <a:spAutoFit/>
          </a:bodyPr>
          <a:lstStyle/>
          <a:p>
            <a:pPr algn="ctr"/>
            <a:endParaRPr lang="fr-FR" sz="2000" b="1" dirty="0"/>
          </a:p>
        </p:txBody>
      </p:sp>
      <p:sp>
        <p:nvSpPr>
          <p:cNvPr id="4" name="Rectangle 3">
            <a:extLst>
              <a:ext uri="{FF2B5EF4-FFF2-40B4-BE49-F238E27FC236}">
                <a16:creationId xmlns:a16="http://schemas.microsoft.com/office/drawing/2014/main" id="{C8D6CA0E-9D78-48EB-9495-FF40A69C5130}"/>
              </a:ext>
            </a:extLst>
          </p:cNvPr>
          <p:cNvSpPr/>
          <p:nvPr/>
        </p:nvSpPr>
        <p:spPr>
          <a:xfrm>
            <a:off x="201304" y="5944548"/>
            <a:ext cx="6455391" cy="2450152"/>
          </a:xfrm>
          <a:prstGeom prst="rect">
            <a:avLst/>
          </a:prstGeom>
          <a:solidFill>
            <a:schemeClr val="bg1">
              <a:lumMod val="95000"/>
            </a:schemeClr>
          </a:solidFill>
          <a:ln>
            <a:solidFill>
              <a:schemeClr val="bg2">
                <a:lumMod val="9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dirty="0"/>
          </a:p>
        </p:txBody>
      </p:sp>
      <p:sp>
        <p:nvSpPr>
          <p:cNvPr id="5" name="Rectangle 4">
            <a:extLst>
              <a:ext uri="{FF2B5EF4-FFF2-40B4-BE49-F238E27FC236}">
                <a16:creationId xmlns:a16="http://schemas.microsoft.com/office/drawing/2014/main" id="{52D85CA1-D411-4D47-AC08-5139E7C96054}"/>
              </a:ext>
            </a:extLst>
          </p:cNvPr>
          <p:cNvSpPr/>
          <p:nvPr/>
        </p:nvSpPr>
        <p:spPr>
          <a:xfrm>
            <a:off x="201304" y="2414014"/>
            <a:ext cx="6455391" cy="1445696"/>
          </a:xfrm>
          <a:prstGeom prst="rect">
            <a:avLst/>
          </a:prstGeom>
          <a:solidFill>
            <a:schemeClr val="bg1">
              <a:lumMod val="95000"/>
            </a:schemeClr>
          </a:solidFill>
          <a:ln>
            <a:solidFill>
              <a:schemeClr val="bg2">
                <a:lumMod val="9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pic>
        <p:nvPicPr>
          <p:cNvPr id="6" name="Picture 5" descr="Etat_du_marche_EQ.png"/>
          <p:cNvPicPr>
            <a:picLocks noChangeAspect="1"/>
          </p:cNvPicPr>
          <p:nvPr/>
        </p:nvPicPr>
        <p:blipFill>
          <a:blip r:embed="rId2"/>
          <a:srcRect l="1000" t="20000" r="1000" b="25000"/>
          <a:stretch>
            <a:fillRect/>
          </a:stretch>
        </p:blipFill>
        <p:spPr>
          <a:xfrm>
            <a:off x="1058400" y="698400"/>
            <a:ext cx="4572000" cy="1620000"/>
          </a:xfrm>
          <a:prstGeom prst="rect">
            <a:avLst/>
          </a:prstGeom>
        </p:spPr>
      </p:pic>
      <p:pic>
        <p:nvPicPr>
          <p:cNvPr id="7" name="Picture 6" descr="Caractéristiques_intensité_EQ.png"/>
          <p:cNvPicPr>
            <a:picLocks noChangeAspect="1"/>
          </p:cNvPicPr>
          <p:nvPr/>
        </p:nvPicPr>
        <p:blipFill>
          <a:blip r:embed="rId3"/>
          <a:srcRect l="1000" t="20000" r="1000" b="20000"/>
          <a:stretch>
            <a:fillRect/>
          </a:stretch>
        </p:blipFill>
        <p:spPr>
          <a:xfrm>
            <a:off x="86400" y="4323600"/>
            <a:ext cx="6688799" cy="1620000"/>
          </a:xfrm>
          <a:prstGeom prst="rect">
            <a:avLst/>
          </a:prstGeom>
        </p:spPr>
      </p:pic>
      <p:sp>
        <p:nvSpPr>
          <p:cNvPr id="8" name="TextBox 7"/>
          <p:cNvSpPr txBox="1"/>
          <p:nvPr/>
        </p:nvSpPr>
        <p:spPr>
          <a:xfrm>
            <a:off x="0" y="-288000"/>
            <a:ext cx="6858000" cy="720000"/>
          </a:xfrm>
          <a:prstGeom prst="rect">
            <a:avLst/>
          </a:prstGeom>
          <a:noFill/>
        </p:spPr>
        <p:txBody>
          <a:bodyPr wrap="none">
            <a:spAutoFit/>
          </a:bodyPr>
          <a:lstStyle/>
          <a:p>
            <a:endParaRPr/>
          </a:p>
          <a:p>
            <a:pPr algn="ctr">
              <a:defRPr sz="2267"/>
            </a:pPr>
            <a:r>
              <a:t>Erquy</a:t>
            </a:r>
          </a:p>
        </p:txBody>
      </p:sp>
      <p:sp>
        <p:nvSpPr>
          <p:cNvPr id="9" name="TextBox 8"/>
          <p:cNvSpPr txBox="1"/>
          <p:nvPr/>
        </p:nvSpPr>
        <p:spPr>
          <a:xfrm>
            <a:off x="180000" y="9403200"/>
            <a:ext cx="4647600" cy="1368000"/>
          </a:xfrm>
          <a:prstGeom prst="rect">
            <a:avLst/>
          </a:prstGeom>
          <a:noFill/>
        </p:spPr>
        <p:txBody>
          <a:bodyPr wrap="square">
            <a:spAutoFit/>
          </a:bodyPr>
          <a:lstStyle/>
          <a:p>
            <a:pPr>
              <a:defRPr sz="850"/>
            </a:pPr>
            <a:r>
              <a:t>Note : « = » : variation entre ‒5 et +5% ; « ‒ » variation entre ‒5 et ‒15% ; « + » variation entre 5 et 15% ; « ‒ ‒ » variation entre ‒15 et ‒25%; « + + » variation entre 15 et 25% ; « ‒ ‒ ‒ » variation inférieure à 25% ;« + + + » variation supérieure à 25%.</a:t>
            </a:r>
          </a:p>
        </p:txBody>
      </p:sp>
      <p:sp>
        <p:nvSpPr>
          <p:cNvPr id="10" name="TextBox 9"/>
          <p:cNvSpPr txBox="1"/>
          <p:nvPr/>
        </p:nvSpPr>
        <p:spPr>
          <a:xfrm>
            <a:off x="259200" y="2476800"/>
            <a:ext cx="6397200" cy="756000"/>
          </a:xfrm>
          <a:prstGeom prst="rect">
            <a:avLst/>
          </a:prstGeom>
          <a:noFill/>
        </p:spPr>
        <p:txBody>
          <a:bodyPr wrap="square">
            <a:spAutoFit/>
          </a:bodyPr>
          <a:lstStyle/>
          <a:p>
            <a:pPr>
              <a:defRPr sz="1275"/>
            </a:pPr>
            <a:r>
              <a:t>• Pour la criée d'Erquy, l’instabilité des prix pour le mois de septembre 2026 est un peu moins importante que celle observée en septembre de 2023 à 2025, ce qui signifie que le risque prix des producteurs a légèrement diminué. Parallèlement, l’instabilité des volumes est un peu moins important, ce qui signifie que le risque d’approvisionnement des acheteurs a légèrement diminué.</a:t>
            </a:r>
          </a:p>
        </p:txBody>
      </p:sp>
      <p:sp>
        <p:nvSpPr>
          <p:cNvPr id="11" name="TextBox 10"/>
          <p:cNvSpPr txBox="1"/>
          <p:nvPr/>
        </p:nvSpPr>
        <p:spPr>
          <a:xfrm>
            <a:off x="259200" y="6840000"/>
            <a:ext cx="6397200" cy="756000"/>
          </a:xfrm>
          <a:prstGeom prst="rect">
            <a:avLst/>
          </a:prstGeom>
          <a:noFill/>
        </p:spPr>
        <p:txBody>
          <a:bodyPr wrap="square">
            <a:spAutoFit/>
          </a:bodyPr>
          <a:lstStyle/>
          <a:p>
            <a:pPr>
              <a:defRPr sz="1275"/>
            </a:pPr>
            <a:r>
              <a:t>• Pour la criée d'Erquy, en septembre 2026 comparé aux mois de septembre de 2023 à 2025, le nombre d’acheteurs est similaire, le nombre de transactions est similaire. De plus, la concurrence a légèrement augmenté, ce qui signifie que le pouvoir de marché des gros acheteurs a légèrement diminué.</a:t>
            </a:r>
          </a:p>
        </p:txBody>
      </p:sp>
    </p:spTree>
    <p:extLst>
      <p:ext uri="{BB962C8B-B14F-4D97-AF65-F5344CB8AC3E}">
        <p14:creationId xmlns:p14="http://schemas.microsoft.com/office/powerpoint/2010/main" val="2831408183"/>
      </p:ext>
    </p:extLst>
  </p:cSld>
  <p:clrMapOvr>
    <a:masterClrMapping/>
  </p:clrMapOvr>
</p:sld>
</file>

<file path=ppt/slides/slide7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ZoneTexte 1">
            <a:extLst>
              <a:ext uri="{FF2B5EF4-FFF2-40B4-BE49-F238E27FC236}">
                <a16:creationId xmlns:a16="http://schemas.microsoft.com/office/drawing/2014/main" id="{FABCE0F6-F05A-4345-B841-282AE4825EE9}"/>
              </a:ext>
            </a:extLst>
          </p:cNvPr>
          <p:cNvSpPr txBox="1"/>
          <p:nvPr/>
        </p:nvSpPr>
        <p:spPr>
          <a:xfrm>
            <a:off x="0" y="0"/>
            <a:ext cx="6858000" cy="400110"/>
          </a:xfrm>
          <a:prstGeom prst="rect">
            <a:avLst/>
          </a:prstGeom>
          <a:solidFill>
            <a:schemeClr val="accent4">
              <a:lumMod val="20000"/>
              <a:lumOff val="80000"/>
            </a:schemeClr>
          </a:solidFill>
        </p:spPr>
        <p:txBody>
          <a:bodyPr wrap="square" rtlCol="0">
            <a:spAutoFit/>
          </a:bodyPr>
          <a:lstStyle/>
          <a:p>
            <a:pPr algn="ctr"/>
            <a:endParaRPr lang="fr-FR" sz="2000" b="1" dirty="0"/>
          </a:p>
        </p:txBody>
      </p:sp>
      <p:sp>
        <p:nvSpPr>
          <p:cNvPr id="4" name="Rectangle 3">
            <a:extLst>
              <a:ext uri="{FF2B5EF4-FFF2-40B4-BE49-F238E27FC236}">
                <a16:creationId xmlns:a16="http://schemas.microsoft.com/office/drawing/2014/main" id="{344F9459-6E53-44C8-8002-DB2D0BB1985C}"/>
              </a:ext>
            </a:extLst>
          </p:cNvPr>
          <p:cNvSpPr/>
          <p:nvPr/>
        </p:nvSpPr>
        <p:spPr>
          <a:xfrm>
            <a:off x="201302" y="2138600"/>
            <a:ext cx="6455391" cy="2959756"/>
          </a:xfrm>
          <a:prstGeom prst="rect">
            <a:avLst/>
          </a:prstGeom>
          <a:solidFill>
            <a:schemeClr val="bg1">
              <a:lumMod val="95000"/>
            </a:schemeClr>
          </a:solidFill>
          <a:ln>
            <a:solidFill>
              <a:schemeClr val="bg2">
                <a:lumMod val="9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5" name="Rectangle 4">
            <a:extLst>
              <a:ext uri="{FF2B5EF4-FFF2-40B4-BE49-F238E27FC236}">
                <a16:creationId xmlns:a16="http://schemas.microsoft.com/office/drawing/2014/main" id="{4DDEA63D-5194-46E5-B84B-10CA3609B387}"/>
              </a:ext>
            </a:extLst>
          </p:cNvPr>
          <p:cNvSpPr/>
          <p:nvPr/>
        </p:nvSpPr>
        <p:spPr>
          <a:xfrm>
            <a:off x="180000" y="6816932"/>
            <a:ext cx="6455391" cy="2514067"/>
          </a:xfrm>
          <a:prstGeom prst="rect">
            <a:avLst/>
          </a:prstGeom>
          <a:solidFill>
            <a:schemeClr val="bg1">
              <a:lumMod val="95000"/>
            </a:schemeClr>
          </a:solidFill>
          <a:ln>
            <a:solidFill>
              <a:schemeClr val="bg2">
                <a:lumMod val="9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pic>
        <p:nvPicPr>
          <p:cNvPr id="6" name="Picture 5" descr="Etat_du_marche_EQ_Espèce.png"/>
          <p:cNvPicPr>
            <a:picLocks noChangeAspect="1"/>
          </p:cNvPicPr>
          <p:nvPr/>
        </p:nvPicPr>
        <p:blipFill>
          <a:blip r:embed="rId2"/>
          <a:stretch>
            <a:fillRect/>
          </a:stretch>
        </p:blipFill>
        <p:spPr>
          <a:xfrm>
            <a:off x="1144800" y="475200"/>
            <a:ext cx="4572000" cy="1620000"/>
          </a:xfrm>
          <a:prstGeom prst="rect">
            <a:avLst/>
          </a:prstGeom>
        </p:spPr>
      </p:pic>
      <p:pic>
        <p:nvPicPr>
          <p:cNvPr id="7" name="Picture 6" descr="Caractéristiques_intensité_EQ_Espèce.png"/>
          <p:cNvPicPr>
            <a:picLocks noChangeAspect="1"/>
          </p:cNvPicPr>
          <p:nvPr/>
        </p:nvPicPr>
        <p:blipFill>
          <a:blip r:embed="rId3"/>
          <a:stretch>
            <a:fillRect/>
          </a:stretch>
        </p:blipFill>
        <p:spPr>
          <a:xfrm>
            <a:off x="86400" y="5162400"/>
            <a:ext cx="6688799" cy="1620000"/>
          </a:xfrm>
          <a:prstGeom prst="rect">
            <a:avLst/>
          </a:prstGeom>
        </p:spPr>
      </p:pic>
      <p:sp>
        <p:nvSpPr>
          <p:cNvPr id="8" name="TextBox 7"/>
          <p:cNvSpPr txBox="1"/>
          <p:nvPr/>
        </p:nvSpPr>
        <p:spPr>
          <a:xfrm>
            <a:off x="0" y="-288000"/>
            <a:ext cx="6858000" cy="720000"/>
          </a:xfrm>
          <a:prstGeom prst="rect">
            <a:avLst/>
          </a:prstGeom>
          <a:noFill/>
        </p:spPr>
        <p:txBody>
          <a:bodyPr wrap="none">
            <a:spAutoFit/>
          </a:bodyPr>
          <a:lstStyle/>
          <a:p>
            <a:endParaRPr/>
          </a:p>
          <a:p>
            <a:pPr algn="ctr">
              <a:defRPr sz="2267"/>
            </a:pPr>
            <a:r>
              <a:t>Erquy</a:t>
            </a:r>
          </a:p>
        </p:txBody>
      </p:sp>
      <p:sp>
        <p:nvSpPr>
          <p:cNvPr id="9" name="TextBox 8"/>
          <p:cNvSpPr txBox="1"/>
          <p:nvPr/>
        </p:nvSpPr>
        <p:spPr>
          <a:xfrm>
            <a:off x="180000" y="9403200"/>
            <a:ext cx="4647600" cy="1368000"/>
          </a:xfrm>
          <a:prstGeom prst="rect">
            <a:avLst/>
          </a:prstGeom>
          <a:noFill/>
        </p:spPr>
        <p:txBody>
          <a:bodyPr wrap="square">
            <a:spAutoFit/>
          </a:bodyPr>
          <a:lstStyle/>
          <a:p>
            <a:pPr>
              <a:defRPr sz="850"/>
            </a:pPr>
            <a:r>
              <a:t>Note : « = » : variation entre ‒5 et +5% ; « ‒ » variation entre ‒5 et ‒15% ; « + » variation entre 5 et 15% ; « ‒ ‒ » variation entre ‒15 et ‒25%; « + + » variation entre 15 et 25% ; « ‒ ‒ ‒ » variation inférieure à 25% ;« + + + » variation supérieure à 25%.</a:t>
            </a:r>
          </a:p>
        </p:txBody>
      </p:sp>
      <p:sp>
        <p:nvSpPr>
          <p:cNvPr id="10" name="TextBox 9"/>
          <p:cNvSpPr txBox="1"/>
          <p:nvPr/>
        </p:nvSpPr>
        <p:spPr>
          <a:xfrm>
            <a:off x="259200" y="2214000"/>
            <a:ext cx="6397200" cy="756000"/>
          </a:xfrm>
          <a:prstGeom prst="rect">
            <a:avLst/>
          </a:prstGeom>
          <a:noFill/>
        </p:spPr>
        <p:txBody>
          <a:bodyPr wrap="square">
            <a:spAutoFit/>
          </a:bodyPr>
          <a:lstStyle/>
          <a:p>
            <a:pPr>
              <a:defRPr sz="1275"/>
            </a:pPr>
            <a:r>
              <a:t>• Pour le saint-pierre de la criée d'Erquy, l’instabilité des prix pour le mois de septembre 2026 est beaucoup plus importante que celle observée en septembre de 2023 à 2025, ce qui signifie que le risque prix des producteurs a fortement augmenté. Parallèlement, l’instabilité des volumes est un peu moins important, ce qui signifie que le risque d’approvisionnement des acheteurs a légèrement diminué.</a:t>
            </a:r>
          </a:p>
        </p:txBody>
      </p:sp>
      <p:sp>
        <p:nvSpPr>
          <p:cNvPr id="11" name="TextBox 10"/>
          <p:cNvSpPr txBox="1"/>
          <p:nvPr/>
        </p:nvSpPr>
        <p:spPr>
          <a:xfrm>
            <a:off x="259200" y="6775200"/>
            <a:ext cx="6397200" cy="756000"/>
          </a:xfrm>
          <a:prstGeom prst="rect">
            <a:avLst/>
          </a:prstGeom>
          <a:noFill/>
        </p:spPr>
        <p:txBody>
          <a:bodyPr wrap="square">
            <a:spAutoFit/>
          </a:bodyPr>
          <a:lstStyle/>
          <a:p>
            <a:pPr>
              <a:defRPr sz="1275"/>
            </a:pPr>
            <a:r>
              <a:t>• Pour le saint-pierre de la criée d'Erquy, en septembre 2026 comparé aux mois de septembre de 2023 à 2025, le nombre d’acheteurs est un peu plus important, le nombre de transactions est un peu plus important. De plus, la concurrence est inchangé, ce qui signifie que le pouvoir de marché des gros acheteurs est inchangée.</a:t>
            </a:r>
          </a:p>
        </p:txBody>
      </p:sp>
      <p:sp>
        <p:nvSpPr>
          <p:cNvPr id="12" name="TextBox 11"/>
          <p:cNvSpPr txBox="1"/>
          <p:nvPr/>
        </p:nvSpPr>
        <p:spPr>
          <a:xfrm>
            <a:off x="259200" y="3171600"/>
            <a:ext cx="6397200" cy="756000"/>
          </a:xfrm>
          <a:prstGeom prst="rect">
            <a:avLst/>
          </a:prstGeom>
          <a:noFill/>
        </p:spPr>
        <p:txBody>
          <a:bodyPr wrap="square">
            <a:spAutoFit/>
          </a:bodyPr>
          <a:lstStyle/>
          <a:p>
            <a:pPr>
              <a:defRPr sz="1275"/>
            </a:pPr>
            <a:r>
              <a:t>• Pour la seiche de la criée d'Erquy, l’instabilité des prix pour le mois de septembre 2026 est beaucoup moins importante que celle observée en septembre de 2023 à 2025, ce qui signifie que le risque prix des producteurs a fortement diminué. Parallèlement, l’instabilité des volumes est beaucoup moins important, ce qui signifie que le risque d’approvisionnement des acheteurs a fortement diminué.</a:t>
            </a:r>
          </a:p>
        </p:txBody>
      </p:sp>
      <p:sp>
        <p:nvSpPr>
          <p:cNvPr id="13" name="TextBox 12"/>
          <p:cNvSpPr txBox="1"/>
          <p:nvPr/>
        </p:nvSpPr>
        <p:spPr>
          <a:xfrm>
            <a:off x="259200" y="7628400"/>
            <a:ext cx="6397200" cy="756000"/>
          </a:xfrm>
          <a:prstGeom prst="rect">
            <a:avLst/>
          </a:prstGeom>
          <a:noFill/>
        </p:spPr>
        <p:txBody>
          <a:bodyPr wrap="square">
            <a:spAutoFit/>
          </a:bodyPr>
          <a:lstStyle/>
          <a:p>
            <a:pPr>
              <a:defRPr sz="1275"/>
            </a:pPr>
            <a:r>
              <a:t>• Pour la seiche de la criée d'Erquy, en septembre 2026 comparé aux mois de septembre de 2023 à 2025, le nombre d’acheteurs est moins important, le nombre de transactions est un peu moins important. De plus, la concurrence a légèrement augmenté, ce qui signifie que le pouvoir de marché des gros acheteurs a légèrement diminué.</a:t>
            </a:r>
          </a:p>
        </p:txBody>
      </p:sp>
      <p:sp>
        <p:nvSpPr>
          <p:cNvPr id="14" name="TextBox 13"/>
          <p:cNvSpPr txBox="1"/>
          <p:nvPr/>
        </p:nvSpPr>
        <p:spPr>
          <a:xfrm>
            <a:off x="259200" y="4129200"/>
            <a:ext cx="6397200" cy="756000"/>
          </a:xfrm>
          <a:prstGeom prst="rect">
            <a:avLst/>
          </a:prstGeom>
          <a:noFill/>
        </p:spPr>
        <p:txBody>
          <a:bodyPr wrap="square">
            <a:spAutoFit/>
          </a:bodyPr>
          <a:lstStyle/>
          <a:p>
            <a:pPr>
              <a:defRPr sz="1275"/>
            </a:pPr>
            <a:r>
              <a:t>• Pour le calmars côtiers de la criée d'Erquy, l’instabilité des prix pour le mois de septembre 2026 est moins importante que celle observée en septembre de 2023 à 2025, ce qui signifie que le risque prix des producteurs a diminué. Parallèlement, l’instabilité des volumes est plus important, ce qui signifie que le risque d’approvisionnement des acheteurs a augmenté.</a:t>
            </a:r>
          </a:p>
        </p:txBody>
      </p:sp>
      <p:sp>
        <p:nvSpPr>
          <p:cNvPr id="15" name="TextBox 14"/>
          <p:cNvSpPr txBox="1"/>
          <p:nvPr/>
        </p:nvSpPr>
        <p:spPr>
          <a:xfrm>
            <a:off x="259200" y="8456400"/>
            <a:ext cx="6397200" cy="756000"/>
          </a:xfrm>
          <a:prstGeom prst="rect">
            <a:avLst/>
          </a:prstGeom>
          <a:noFill/>
        </p:spPr>
        <p:txBody>
          <a:bodyPr wrap="square">
            <a:spAutoFit/>
          </a:bodyPr>
          <a:lstStyle/>
          <a:p>
            <a:pPr>
              <a:defRPr sz="1275"/>
            </a:pPr>
            <a:r>
              <a:t>• Pour le calmars côtiers de la criée d'Erquy, en septembre 2026 comparé aux mois de septembre de 2023 à 2025, le nombre d’acheteurs est similaire, le nombre de transactions est plus important. De plus, la concurrence est inchangé, ce qui signifie que le pouvoir de marché des gros acheteurs est inchangée.</a:t>
            </a:r>
          </a:p>
        </p:txBody>
      </p:sp>
    </p:spTree>
    <p:extLst>
      <p:ext uri="{BB962C8B-B14F-4D97-AF65-F5344CB8AC3E}">
        <p14:creationId xmlns:p14="http://schemas.microsoft.com/office/powerpoint/2010/main" val="296193676"/>
      </p:ext>
    </p:extLst>
  </p:cSld>
  <p:clrMapOvr>
    <a:masterClrMapping/>
  </p:clrMapOvr>
</p:sld>
</file>

<file path=ppt/slides/slide7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ZoneTexte 2">
            <a:extLst>
              <a:ext uri="{FF2B5EF4-FFF2-40B4-BE49-F238E27FC236}">
                <a16:creationId xmlns:a16="http://schemas.microsoft.com/office/drawing/2014/main" id="{BC4710F0-EAEC-4213-96F5-9014FE8FF695}"/>
              </a:ext>
            </a:extLst>
          </p:cNvPr>
          <p:cNvSpPr txBox="1"/>
          <p:nvPr/>
        </p:nvSpPr>
        <p:spPr>
          <a:xfrm>
            <a:off x="0" y="0"/>
            <a:ext cx="6858000" cy="400110"/>
          </a:xfrm>
          <a:prstGeom prst="rect">
            <a:avLst/>
          </a:prstGeom>
          <a:solidFill>
            <a:schemeClr val="accent4">
              <a:lumMod val="20000"/>
              <a:lumOff val="80000"/>
            </a:schemeClr>
          </a:solidFill>
        </p:spPr>
        <p:txBody>
          <a:bodyPr wrap="square" rtlCol="0">
            <a:spAutoFit/>
          </a:bodyPr>
          <a:lstStyle/>
          <a:p>
            <a:pPr algn="ctr"/>
            <a:endParaRPr lang="fr-FR" sz="2000" b="1" dirty="0"/>
          </a:p>
        </p:txBody>
      </p:sp>
      <p:pic>
        <p:nvPicPr>
          <p:cNvPr id="5" name="Image 4">
            <a:extLst>
              <a:ext uri="{FF2B5EF4-FFF2-40B4-BE49-F238E27FC236}">
                <a16:creationId xmlns:a16="http://schemas.microsoft.com/office/drawing/2014/main" id="{409A0BB4-D7F5-4F14-BBB1-E4C737B09E4B}"/>
              </a:ext>
            </a:extLst>
          </p:cNvPr>
          <p:cNvPicPr>
            <a:picLocks noChangeAspect="1"/>
          </p:cNvPicPr>
          <p:nvPr/>
        </p:nvPicPr>
        <p:blipFill>
          <a:blip r:embed="rId2">
            <a:extLst>
              <a:ext uri="{96DAC541-7B7A-43D3-8B79-37D633B846F1}">
                <asvg:svgBlip xmlns:asvg="http://schemas.microsoft.com/office/drawing/2016/SVG/main" r:embed="rId3"/>
              </a:ext>
            </a:extLst>
          </a:blip>
          <a:srcRect/>
          <a:stretch/>
        </p:blipFill>
        <p:spPr>
          <a:xfrm>
            <a:off x="199533" y="8359337"/>
            <a:ext cx="2335636" cy="1170385"/>
          </a:xfrm>
          <a:prstGeom prst="rect">
            <a:avLst/>
          </a:prstGeom>
        </p:spPr>
      </p:pic>
      <p:sp>
        <p:nvSpPr>
          <p:cNvPr id="6" name="Rectangle 5">
            <a:extLst>
              <a:ext uri="{FF2B5EF4-FFF2-40B4-BE49-F238E27FC236}">
                <a16:creationId xmlns:a16="http://schemas.microsoft.com/office/drawing/2014/main" id="{1E640CA7-D2B9-47D7-84F7-8A3F29CDFB56}"/>
              </a:ext>
            </a:extLst>
          </p:cNvPr>
          <p:cNvSpPr/>
          <p:nvPr/>
        </p:nvSpPr>
        <p:spPr>
          <a:xfrm>
            <a:off x="194400" y="4118960"/>
            <a:ext cx="2342266" cy="3913283"/>
          </a:xfrm>
          <a:prstGeom prst="rect">
            <a:avLst/>
          </a:prstGeom>
          <a:solidFill>
            <a:schemeClr val="bg1">
              <a:lumMod val="95000"/>
            </a:schemeClr>
          </a:solidFill>
          <a:ln>
            <a:solidFill>
              <a:schemeClr val="bg2">
                <a:lumMod val="9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pic>
        <p:nvPicPr>
          <p:cNvPr id="7" name="Picture 6" descr="Resultat 2026_09_Fécamp.png"/>
          <p:cNvPicPr>
            <a:picLocks noChangeAspect="1"/>
          </p:cNvPicPr>
          <p:nvPr/>
        </p:nvPicPr>
        <p:blipFill>
          <a:blip r:embed="rId4"/>
          <a:srcRect t="12000" r="5000" b="5000"/>
          <a:stretch>
            <a:fillRect/>
          </a:stretch>
        </p:blipFill>
        <p:spPr>
          <a:xfrm>
            <a:off x="295200" y="410399"/>
            <a:ext cx="6271200" cy="3420000"/>
          </a:xfrm>
          <a:prstGeom prst="rect">
            <a:avLst/>
          </a:prstGeom>
        </p:spPr>
      </p:pic>
      <p:pic>
        <p:nvPicPr>
          <p:cNvPr id="8" name="Picture 7" descr="Resultat 2026_09_Fécamp_Indices de ventes en valeur.png"/>
          <p:cNvPicPr>
            <a:picLocks noChangeAspect="1"/>
          </p:cNvPicPr>
          <p:nvPr/>
        </p:nvPicPr>
        <p:blipFill>
          <a:blip r:embed="rId5"/>
          <a:srcRect t="12000" r="5000" b="5000"/>
          <a:stretch>
            <a:fillRect/>
          </a:stretch>
        </p:blipFill>
        <p:spPr>
          <a:xfrm>
            <a:off x="2937600" y="3848400"/>
            <a:ext cx="3873600" cy="1980000"/>
          </a:xfrm>
          <a:prstGeom prst="rect">
            <a:avLst/>
          </a:prstGeom>
        </p:spPr>
      </p:pic>
      <p:pic>
        <p:nvPicPr>
          <p:cNvPr id="9" name="Picture 8" descr="Resultat 2026_09_Fécamp_Indices de prix de vente.png"/>
          <p:cNvPicPr>
            <a:picLocks noChangeAspect="1"/>
          </p:cNvPicPr>
          <p:nvPr/>
        </p:nvPicPr>
        <p:blipFill>
          <a:blip r:embed="rId6"/>
          <a:srcRect t="12000" r="5000" b="5000"/>
          <a:stretch>
            <a:fillRect/>
          </a:stretch>
        </p:blipFill>
        <p:spPr>
          <a:xfrm>
            <a:off x="2937600" y="5846399"/>
            <a:ext cx="3873600" cy="1980000"/>
          </a:xfrm>
          <a:prstGeom prst="rect">
            <a:avLst/>
          </a:prstGeom>
        </p:spPr>
      </p:pic>
      <p:pic>
        <p:nvPicPr>
          <p:cNvPr id="10" name="Picture 9" descr="Resultat 2026_09_Fécamp_Indices de ventes en volume.png"/>
          <p:cNvPicPr>
            <a:picLocks noChangeAspect="1"/>
          </p:cNvPicPr>
          <p:nvPr/>
        </p:nvPicPr>
        <p:blipFill>
          <a:blip r:embed="rId7"/>
          <a:srcRect t="12000" r="5000" b="5000"/>
          <a:stretch>
            <a:fillRect/>
          </a:stretch>
        </p:blipFill>
        <p:spPr>
          <a:xfrm>
            <a:off x="2937600" y="7826399"/>
            <a:ext cx="3873600" cy="1980000"/>
          </a:xfrm>
          <a:prstGeom prst="rect">
            <a:avLst/>
          </a:prstGeom>
        </p:spPr>
      </p:pic>
      <p:sp>
        <p:nvSpPr>
          <p:cNvPr id="11" name="TextBox 10"/>
          <p:cNvSpPr txBox="1"/>
          <p:nvPr/>
        </p:nvSpPr>
        <p:spPr>
          <a:xfrm>
            <a:off x="0" y="-288000"/>
            <a:ext cx="6858000" cy="720000"/>
          </a:xfrm>
          <a:prstGeom prst="rect">
            <a:avLst/>
          </a:prstGeom>
          <a:noFill/>
        </p:spPr>
        <p:txBody>
          <a:bodyPr wrap="none">
            <a:spAutoFit/>
          </a:bodyPr>
          <a:lstStyle/>
          <a:p>
            <a:endParaRPr/>
          </a:p>
          <a:p>
            <a:pPr algn="ctr">
              <a:defRPr sz="2267"/>
            </a:pPr>
            <a:r>
              <a:t>Fécamp</a:t>
            </a:r>
          </a:p>
        </p:txBody>
      </p:sp>
      <p:sp>
        <p:nvSpPr>
          <p:cNvPr id="12" name="TextBox 11"/>
          <p:cNvSpPr txBox="1"/>
          <p:nvPr/>
        </p:nvSpPr>
        <p:spPr>
          <a:xfrm>
            <a:off x="687600" y="8445600"/>
            <a:ext cx="1803600" cy="288000"/>
          </a:xfrm>
          <a:prstGeom prst="rect">
            <a:avLst/>
          </a:prstGeom>
          <a:noFill/>
        </p:spPr>
        <p:txBody>
          <a:bodyPr wrap="none">
            <a:spAutoFit/>
          </a:bodyPr>
          <a:lstStyle/>
          <a:p>
            <a:pPr>
              <a:defRPr sz="850"/>
            </a:pPr>
            <a:r>
              <a:t>Indice de prix de vente</a:t>
            </a:r>
          </a:p>
        </p:txBody>
      </p:sp>
      <p:sp>
        <p:nvSpPr>
          <p:cNvPr id="13" name="TextBox 12"/>
          <p:cNvSpPr txBox="1"/>
          <p:nvPr/>
        </p:nvSpPr>
        <p:spPr>
          <a:xfrm>
            <a:off x="687600" y="8632800"/>
            <a:ext cx="1803600" cy="288000"/>
          </a:xfrm>
          <a:prstGeom prst="rect">
            <a:avLst/>
          </a:prstGeom>
          <a:noFill/>
        </p:spPr>
        <p:txBody>
          <a:bodyPr wrap="none">
            <a:spAutoFit/>
          </a:bodyPr>
          <a:lstStyle/>
          <a:p>
            <a:pPr>
              <a:defRPr sz="850"/>
            </a:pPr>
            <a:r>
              <a:t>Indice de ventes en volume</a:t>
            </a:r>
          </a:p>
        </p:txBody>
      </p:sp>
      <p:sp>
        <p:nvSpPr>
          <p:cNvPr id="14" name="TextBox 13"/>
          <p:cNvSpPr txBox="1"/>
          <p:nvPr/>
        </p:nvSpPr>
        <p:spPr>
          <a:xfrm>
            <a:off x="687600" y="8838000"/>
            <a:ext cx="1803600" cy="288000"/>
          </a:xfrm>
          <a:prstGeom prst="rect">
            <a:avLst/>
          </a:prstGeom>
          <a:noFill/>
        </p:spPr>
        <p:txBody>
          <a:bodyPr wrap="none">
            <a:spAutoFit/>
          </a:bodyPr>
          <a:lstStyle/>
          <a:p>
            <a:pPr>
              <a:defRPr sz="850"/>
            </a:pPr>
            <a:r>
              <a:t>Indice de ventes en valeur</a:t>
            </a:r>
          </a:p>
        </p:txBody>
      </p:sp>
      <p:sp>
        <p:nvSpPr>
          <p:cNvPr id="15" name="TextBox 14"/>
          <p:cNvSpPr txBox="1"/>
          <p:nvPr/>
        </p:nvSpPr>
        <p:spPr>
          <a:xfrm>
            <a:off x="687600" y="9021600"/>
            <a:ext cx="1803600" cy="288000"/>
          </a:xfrm>
          <a:prstGeom prst="rect">
            <a:avLst/>
          </a:prstGeom>
          <a:noFill/>
        </p:spPr>
        <p:txBody>
          <a:bodyPr wrap="none">
            <a:spAutoFit/>
          </a:bodyPr>
          <a:lstStyle/>
          <a:p>
            <a:pPr>
              <a:defRPr sz="850"/>
            </a:pPr>
            <a:r>
              <a:t>Indice national</a:t>
            </a:r>
          </a:p>
        </p:txBody>
      </p:sp>
      <p:sp>
        <p:nvSpPr>
          <p:cNvPr id="16" name="TextBox 15"/>
          <p:cNvSpPr txBox="1"/>
          <p:nvPr/>
        </p:nvSpPr>
        <p:spPr>
          <a:xfrm>
            <a:off x="687600" y="9223200"/>
            <a:ext cx="1803600" cy="288000"/>
          </a:xfrm>
          <a:prstGeom prst="rect">
            <a:avLst/>
          </a:prstGeom>
          <a:noFill/>
        </p:spPr>
        <p:txBody>
          <a:bodyPr wrap="none">
            <a:spAutoFit/>
          </a:bodyPr>
          <a:lstStyle/>
          <a:p>
            <a:pPr>
              <a:defRPr sz="850"/>
            </a:pPr>
            <a:r>
              <a:t>Septembre</a:t>
            </a:r>
          </a:p>
        </p:txBody>
      </p:sp>
      <p:sp>
        <p:nvSpPr>
          <p:cNvPr id="17" name="TextBox 16"/>
          <p:cNvSpPr txBox="1"/>
          <p:nvPr/>
        </p:nvSpPr>
        <p:spPr>
          <a:xfrm>
            <a:off x="194400" y="4179600"/>
            <a:ext cx="2343600" cy="1436400"/>
          </a:xfrm>
          <a:prstGeom prst="rect">
            <a:avLst/>
          </a:prstGeom>
          <a:noFill/>
        </p:spPr>
        <p:txBody>
          <a:bodyPr wrap="square">
            <a:spAutoFit/>
          </a:bodyPr>
          <a:lstStyle/>
          <a:p>
            <a:pPr>
              <a:defRPr sz="1275"/>
            </a:pPr>
            <a:r>
              <a:t>• À la fin du mois de septembre 2026, l'indice de ventes en valeur  de la criée de Fécamp est supérieur à celui de la période de référence (2023).</a:t>
            </a:r>
          </a:p>
        </p:txBody>
      </p:sp>
      <p:sp>
        <p:nvSpPr>
          <p:cNvPr id="18" name="TextBox 17"/>
          <p:cNvSpPr txBox="1"/>
          <p:nvPr/>
        </p:nvSpPr>
        <p:spPr>
          <a:xfrm>
            <a:off x="194400" y="5619600"/>
            <a:ext cx="2343600" cy="1436400"/>
          </a:xfrm>
          <a:prstGeom prst="rect">
            <a:avLst/>
          </a:prstGeom>
          <a:noFill/>
        </p:spPr>
        <p:txBody>
          <a:bodyPr wrap="square">
            <a:spAutoFit/>
          </a:bodyPr>
          <a:lstStyle/>
          <a:p>
            <a:pPr>
              <a:defRPr sz="1275"/>
            </a:pPr>
            <a:r>
              <a:t>• L'indice de prix de ventes est supérieur à celui de la période de référence mais inférieur à celui de la moyenne nationale.</a:t>
            </a:r>
          </a:p>
        </p:txBody>
      </p:sp>
      <p:sp>
        <p:nvSpPr>
          <p:cNvPr id="19" name="TextBox 18"/>
          <p:cNvSpPr txBox="1"/>
          <p:nvPr/>
        </p:nvSpPr>
        <p:spPr>
          <a:xfrm>
            <a:off x="194400" y="6840000"/>
            <a:ext cx="2343600" cy="1436400"/>
          </a:xfrm>
          <a:prstGeom prst="rect">
            <a:avLst/>
          </a:prstGeom>
          <a:noFill/>
        </p:spPr>
        <p:txBody>
          <a:bodyPr wrap="square">
            <a:spAutoFit/>
          </a:bodyPr>
          <a:lstStyle/>
          <a:p>
            <a:pPr>
              <a:defRPr sz="1275"/>
            </a:pPr>
            <a:r>
              <a:t>• Pour finir, l'indice de ventes en volume est supérieur à ceux de la période de référence et de la moyenne nationale.</a:t>
            </a:r>
          </a:p>
        </p:txBody>
      </p:sp>
    </p:spTree>
    <p:extLst>
      <p:ext uri="{BB962C8B-B14F-4D97-AF65-F5344CB8AC3E}">
        <p14:creationId xmlns:p14="http://schemas.microsoft.com/office/powerpoint/2010/main" val="2781814868"/>
      </p:ext>
    </p:extLst>
  </p:cSld>
  <p:clrMapOvr>
    <a:masterClrMapping/>
  </p:clrMapOvr>
</p:sld>
</file>

<file path=ppt/slides/slide7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ZoneTexte 1">
            <a:extLst>
              <a:ext uri="{FF2B5EF4-FFF2-40B4-BE49-F238E27FC236}">
                <a16:creationId xmlns:a16="http://schemas.microsoft.com/office/drawing/2014/main" id="{FABCE0F6-F05A-4345-B841-282AE4825EE9}"/>
              </a:ext>
            </a:extLst>
          </p:cNvPr>
          <p:cNvSpPr txBox="1"/>
          <p:nvPr/>
        </p:nvSpPr>
        <p:spPr>
          <a:xfrm>
            <a:off x="0" y="0"/>
            <a:ext cx="6858000" cy="400110"/>
          </a:xfrm>
          <a:prstGeom prst="rect">
            <a:avLst/>
          </a:prstGeom>
          <a:solidFill>
            <a:schemeClr val="accent4">
              <a:lumMod val="20000"/>
              <a:lumOff val="80000"/>
            </a:schemeClr>
          </a:solidFill>
        </p:spPr>
        <p:txBody>
          <a:bodyPr wrap="square" rtlCol="0">
            <a:spAutoFit/>
          </a:bodyPr>
          <a:lstStyle/>
          <a:p>
            <a:pPr algn="ctr"/>
            <a:endParaRPr lang="fr-FR" sz="2000" b="1" dirty="0"/>
          </a:p>
        </p:txBody>
      </p:sp>
      <p:sp>
        <p:nvSpPr>
          <p:cNvPr id="4" name="Rectangle 3">
            <a:extLst>
              <a:ext uri="{FF2B5EF4-FFF2-40B4-BE49-F238E27FC236}">
                <a16:creationId xmlns:a16="http://schemas.microsoft.com/office/drawing/2014/main" id="{C8D6CA0E-9D78-48EB-9495-FF40A69C5130}"/>
              </a:ext>
            </a:extLst>
          </p:cNvPr>
          <p:cNvSpPr/>
          <p:nvPr/>
        </p:nvSpPr>
        <p:spPr>
          <a:xfrm>
            <a:off x="201304" y="5944548"/>
            <a:ext cx="6455391" cy="2450152"/>
          </a:xfrm>
          <a:prstGeom prst="rect">
            <a:avLst/>
          </a:prstGeom>
          <a:solidFill>
            <a:schemeClr val="bg1">
              <a:lumMod val="95000"/>
            </a:schemeClr>
          </a:solidFill>
          <a:ln>
            <a:solidFill>
              <a:schemeClr val="bg2">
                <a:lumMod val="9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dirty="0"/>
          </a:p>
        </p:txBody>
      </p:sp>
      <p:sp>
        <p:nvSpPr>
          <p:cNvPr id="5" name="Rectangle 4">
            <a:extLst>
              <a:ext uri="{FF2B5EF4-FFF2-40B4-BE49-F238E27FC236}">
                <a16:creationId xmlns:a16="http://schemas.microsoft.com/office/drawing/2014/main" id="{52D85CA1-D411-4D47-AC08-5139E7C96054}"/>
              </a:ext>
            </a:extLst>
          </p:cNvPr>
          <p:cNvSpPr/>
          <p:nvPr/>
        </p:nvSpPr>
        <p:spPr>
          <a:xfrm>
            <a:off x="201304" y="2414014"/>
            <a:ext cx="6455391" cy="1445696"/>
          </a:xfrm>
          <a:prstGeom prst="rect">
            <a:avLst/>
          </a:prstGeom>
          <a:solidFill>
            <a:schemeClr val="bg1">
              <a:lumMod val="95000"/>
            </a:schemeClr>
          </a:solidFill>
          <a:ln>
            <a:solidFill>
              <a:schemeClr val="bg2">
                <a:lumMod val="9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pic>
        <p:nvPicPr>
          <p:cNvPr id="6" name="Picture 5" descr="Etat_du_marche_FP.png"/>
          <p:cNvPicPr>
            <a:picLocks noChangeAspect="1"/>
          </p:cNvPicPr>
          <p:nvPr/>
        </p:nvPicPr>
        <p:blipFill>
          <a:blip r:embed="rId2"/>
          <a:srcRect l="1000" t="20000" r="1000" b="25000"/>
          <a:stretch>
            <a:fillRect/>
          </a:stretch>
        </p:blipFill>
        <p:spPr>
          <a:xfrm>
            <a:off x="1058400" y="698400"/>
            <a:ext cx="4572000" cy="1620000"/>
          </a:xfrm>
          <a:prstGeom prst="rect">
            <a:avLst/>
          </a:prstGeom>
        </p:spPr>
      </p:pic>
      <p:pic>
        <p:nvPicPr>
          <p:cNvPr id="7" name="Picture 6" descr="Caractéristiques_intensité_FP.png"/>
          <p:cNvPicPr>
            <a:picLocks noChangeAspect="1"/>
          </p:cNvPicPr>
          <p:nvPr/>
        </p:nvPicPr>
        <p:blipFill>
          <a:blip r:embed="rId3"/>
          <a:srcRect l="1000" t="20000" r="1000" b="20000"/>
          <a:stretch>
            <a:fillRect/>
          </a:stretch>
        </p:blipFill>
        <p:spPr>
          <a:xfrm>
            <a:off x="86400" y="4323600"/>
            <a:ext cx="6688799" cy="1620000"/>
          </a:xfrm>
          <a:prstGeom prst="rect">
            <a:avLst/>
          </a:prstGeom>
        </p:spPr>
      </p:pic>
      <p:sp>
        <p:nvSpPr>
          <p:cNvPr id="8" name="TextBox 7"/>
          <p:cNvSpPr txBox="1"/>
          <p:nvPr/>
        </p:nvSpPr>
        <p:spPr>
          <a:xfrm>
            <a:off x="0" y="-288000"/>
            <a:ext cx="6858000" cy="720000"/>
          </a:xfrm>
          <a:prstGeom prst="rect">
            <a:avLst/>
          </a:prstGeom>
          <a:noFill/>
        </p:spPr>
        <p:txBody>
          <a:bodyPr wrap="none">
            <a:spAutoFit/>
          </a:bodyPr>
          <a:lstStyle/>
          <a:p>
            <a:endParaRPr/>
          </a:p>
          <a:p>
            <a:pPr algn="ctr">
              <a:defRPr sz="2267"/>
            </a:pPr>
            <a:r>
              <a:t>Fécamp</a:t>
            </a:r>
          </a:p>
        </p:txBody>
      </p:sp>
      <p:sp>
        <p:nvSpPr>
          <p:cNvPr id="9" name="TextBox 8"/>
          <p:cNvSpPr txBox="1"/>
          <p:nvPr/>
        </p:nvSpPr>
        <p:spPr>
          <a:xfrm>
            <a:off x="180000" y="9403200"/>
            <a:ext cx="4647600" cy="1368000"/>
          </a:xfrm>
          <a:prstGeom prst="rect">
            <a:avLst/>
          </a:prstGeom>
          <a:noFill/>
        </p:spPr>
        <p:txBody>
          <a:bodyPr wrap="square">
            <a:spAutoFit/>
          </a:bodyPr>
          <a:lstStyle/>
          <a:p>
            <a:pPr>
              <a:defRPr sz="850"/>
            </a:pPr>
            <a:r>
              <a:t>Note : « = » : variation entre ‒5 et +5% ; « ‒ » variation entre ‒5 et ‒15% ; « + » variation entre 5 et 15% ; « ‒ ‒ » variation entre ‒15 et ‒25%; « + + » variation entre 15 et 25% ; « ‒ ‒ ‒ » variation inférieure à 25% ;« + + + » variation supérieure à 25%.</a:t>
            </a:r>
          </a:p>
        </p:txBody>
      </p:sp>
      <p:sp>
        <p:nvSpPr>
          <p:cNvPr id="10" name="TextBox 9"/>
          <p:cNvSpPr txBox="1"/>
          <p:nvPr/>
        </p:nvSpPr>
        <p:spPr>
          <a:xfrm>
            <a:off x="259200" y="2476800"/>
            <a:ext cx="6397200" cy="756000"/>
          </a:xfrm>
          <a:prstGeom prst="rect">
            <a:avLst/>
          </a:prstGeom>
          <a:noFill/>
        </p:spPr>
        <p:txBody>
          <a:bodyPr wrap="square">
            <a:spAutoFit/>
          </a:bodyPr>
          <a:lstStyle/>
          <a:p>
            <a:pPr>
              <a:defRPr sz="1275"/>
            </a:pPr>
            <a:r>
              <a:t>• Pour la criée de Fécamp, l’instabilité des prix pour le mois de septembre 2026 est moins importante que celle observée en septembre de 2023 à 2025, ce qui signifie que le risque prix des producteurs a diminué. Parallèlement, l’instabilité des volumes est beaucoup moins important, ce qui signifie que le risque d’approvisionnement des acheteurs a fortement diminué.</a:t>
            </a:r>
          </a:p>
        </p:txBody>
      </p:sp>
      <p:sp>
        <p:nvSpPr>
          <p:cNvPr id="11" name="TextBox 10"/>
          <p:cNvSpPr txBox="1"/>
          <p:nvPr/>
        </p:nvSpPr>
        <p:spPr>
          <a:xfrm>
            <a:off x="259200" y="6840000"/>
            <a:ext cx="6397200" cy="756000"/>
          </a:xfrm>
          <a:prstGeom prst="rect">
            <a:avLst/>
          </a:prstGeom>
          <a:noFill/>
        </p:spPr>
        <p:txBody>
          <a:bodyPr wrap="square">
            <a:spAutoFit/>
          </a:bodyPr>
          <a:lstStyle/>
          <a:p>
            <a:pPr>
              <a:defRPr sz="1275"/>
            </a:pPr>
            <a:r>
              <a:t>• Pour la criée de Fécamp, en septembre 2026 comparé aux mois de septembre de 2023 à 2025, le nombre d’acheteurs est similaire, le nombre de transactions est un peu plus important. De plus, la concurrence a légèrement augmenté, ce qui signifie que le pouvoir de marché des gros acheteurs a légèrement diminué.</a:t>
            </a:r>
          </a:p>
        </p:txBody>
      </p:sp>
    </p:spTree>
    <p:extLst>
      <p:ext uri="{BB962C8B-B14F-4D97-AF65-F5344CB8AC3E}">
        <p14:creationId xmlns:p14="http://schemas.microsoft.com/office/powerpoint/2010/main" val="3057991657"/>
      </p:ext>
    </p:extLst>
  </p:cSld>
  <p:clrMapOvr>
    <a:masterClrMapping/>
  </p:clrMapOvr>
</p:sld>
</file>

<file path=ppt/slides/slide7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ZoneTexte 1">
            <a:extLst>
              <a:ext uri="{FF2B5EF4-FFF2-40B4-BE49-F238E27FC236}">
                <a16:creationId xmlns:a16="http://schemas.microsoft.com/office/drawing/2014/main" id="{FABCE0F6-F05A-4345-B841-282AE4825EE9}"/>
              </a:ext>
            </a:extLst>
          </p:cNvPr>
          <p:cNvSpPr txBox="1"/>
          <p:nvPr/>
        </p:nvSpPr>
        <p:spPr>
          <a:xfrm>
            <a:off x="0" y="0"/>
            <a:ext cx="6858000" cy="400110"/>
          </a:xfrm>
          <a:prstGeom prst="rect">
            <a:avLst/>
          </a:prstGeom>
          <a:solidFill>
            <a:schemeClr val="accent4">
              <a:lumMod val="20000"/>
              <a:lumOff val="80000"/>
            </a:schemeClr>
          </a:solidFill>
        </p:spPr>
        <p:txBody>
          <a:bodyPr wrap="square" rtlCol="0">
            <a:spAutoFit/>
          </a:bodyPr>
          <a:lstStyle/>
          <a:p>
            <a:pPr algn="ctr"/>
            <a:endParaRPr lang="fr-FR" sz="2000" b="1" dirty="0"/>
          </a:p>
        </p:txBody>
      </p:sp>
      <p:sp>
        <p:nvSpPr>
          <p:cNvPr id="4" name="Rectangle 3">
            <a:extLst>
              <a:ext uri="{FF2B5EF4-FFF2-40B4-BE49-F238E27FC236}">
                <a16:creationId xmlns:a16="http://schemas.microsoft.com/office/drawing/2014/main" id="{344F9459-6E53-44C8-8002-DB2D0BB1985C}"/>
              </a:ext>
            </a:extLst>
          </p:cNvPr>
          <p:cNvSpPr/>
          <p:nvPr/>
        </p:nvSpPr>
        <p:spPr>
          <a:xfrm>
            <a:off x="201302" y="2138600"/>
            <a:ext cx="6455391" cy="2959756"/>
          </a:xfrm>
          <a:prstGeom prst="rect">
            <a:avLst/>
          </a:prstGeom>
          <a:solidFill>
            <a:schemeClr val="bg1">
              <a:lumMod val="95000"/>
            </a:schemeClr>
          </a:solidFill>
          <a:ln>
            <a:solidFill>
              <a:schemeClr val="bg2">
                <a:lumMod val="9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5" name="Rectangle 4">
            <a:extLst>
              <a:ext uri="{FF2B5EF4-FFF2-40B4-BE49-F238E27FC236}">
                <a16:creationId xmlns:a16="http://schemas.microsoft.com/office/drawing/2014/main" id="{4DDEA63D-5194-46E5-B84B-10CA3609B387}"/>
              </a:ext>
            </a:extLst>
          </p:cNvPr>
          <p:cNvSpPr/>
          <p:nvPr/>
        </p:nvSpPr>
        <p:spPr>
          <a:xfrm>
            <a:off x="180000" y="6816932"/>
            <a:ext cx="6455391" cy="2514067"/>
          </a:xfrm>
          <a:prstGeom prst="rect">
            <a:avLst/>
          </a:prstGeom>
          <a:solidFill>
            <a:schemeClr val="bg1">
              <a:lumMod val="95000"/>
            </a:schemeClr>
          </a:solidFill>
          <a:ln>
            <a:solidFill>
              <a:schemeClr val="bg2">
                <a:lumMod val="9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pic>
        <p:nvPicPr>
          <p:cNvPr id="6" name="Picture 5" descr="Etat_du_marche_FP_Espèce.png"/>
          <p:cNvPicPr>
            <a:picLocks noChangeAspect="1"/>
          </p:cNvPicPr>
          <p:nvPr/>
        </p:nvPicPr>
        <p:blipFill>
          <a:blip r:embed="rId2"/>
          <a:stretch>
            <a:fillRect/>
          </a:stretch>
        </p:blipFill>
        <p:spPr>
          <a:xfrm>
            <a:off x="1144800" y="475200"/>
            <a:ext cx="4572000" cy="1620000"/>
          </a:xfrm>
          <a:prstGeom prst="rect">
            <a:avLst/>
          </a:prstGeom>
        </p:spPr>
      </p:pic>
      <p:pic>
        <p:nvPicPr>
          <p:cNvPr id="7" name="Picture 6" descr="Caractéristiques_intensité_FP_Espèce.png"/>
          <p:cNvPicPr>
            <a:picLocks noChangeAspect="1"/>
          </p:cNvPicPr>
          <p:nvPr/>
        </p:nvPicPr>
        <p:blipFill>
          <a:blip r:embed="rId3"/>
          <a:stretch>
            <a:fillRect/>
          </a:stretch>
        </p:blipFill>
        <p:spPr>
          <a:xfrm>
            <a:off x="86400" y="5162400"/>
            <a:ext cx="6688799" cy="1620000"/>
          </a:xfrm>
          <a:prstGeom prst="rect">
            <a:avLst/>
          </a:prstGeom>
        </p:spPr>
      </p:pic>
      <p:sp>
        <p:nvSpPr>
          <p:cNvPr id="8" name="TextBox 7"/>
          <p:cNvSpPr txBox="1"/>
          <p:nvPr/>
        </p:nvSpPr>
        <p:spPr>
          <a:xfrm>
            <a:off x="0" y="-288000"/>
            <a:ext cx="6858000" cy="720000"/>
          </a:xfrm>
          <a:prstGeom prst="rect">
            <a:avLst/>
          </a:prstGeom>
          <a:noFill/>
        </p:spPr>
        <p:txBody>
          <a:bodyPr wrap="none">
            <a:spAutoFit/>
          </a:bodyPr>
          <a:lstStyle/>
          <a:p>
            <a:endParaRPr/>
          </a:p>
          <a:p>
            <a:pPr algn="ctr">
              <a:defRPr sz="2267"/>
            </a:pPr>
            <a:r>
              <a:t>Fécamp</a:t>
            </a:r>
          </a:p>
        </p:txBody>
      </p:sp>
      <p:sp>
        <p:nvSpPr>
          <p:cNvPr id="9" name="TextBox 8"/>
          <p:cNvSpPr txBox="1"/>
          <p:nvPr/>
        </p:nvSpPr>
        <p:spPr>
          <a:xfrm>
            <a:off x="180000" y="9403200"/>
            <a:ext cx="4647600" cy="1368000"/>
          </a:xfrm>
          <a:prstGeom prst="rect">
            <a:avLst/>
          </a:prstGeom>
          <a:noFill/>
        </p:spPr>
        <p:txBody>
          <a:bodyPr wrap="square">
            <a:spAutoFit/>
          </a:bodyPr>
          <a:lstStyle/>
          <a:p>
            <a:pPr>
              <a:defRPr sz="850"/>
            </a:pPr>
            <a:r>
              <a:t>Note : « = » : variation entre ‒5 et +5% ; « ‒ » variation entre ‒5 et ‒15% ; « + » variation entre 5 et 15% ; « ‒ ‒ » variation entre ‒15 et ‒25%; « + + » variation entre 15 et 25% ; « ‒ ‒ ‒ » variation inférieure à 25% ;« + + + » variation supérieure à 25%.</a:t>
            </a:r>
          </a:p>
        </p:txBody>
      </p:sp>
      <p:sp>
        <p:nvSpPr>
          <p:cNvPr id="10" name="TextBox 9"/>
          <p:cNvSpPr txBox="1"/>
          <p:nvPr/>
        </p:nvSpPr>
        <p:spPr>
          <a:xfrm>
            <a:off x="259200" y="2214000"/>
            <a:ext cx="6397200" cy="756000"/>
          </a:xfrm>
          <a:prstGeom prst="rect">
            <a:avLst/>
          </a:prstGeom>
          <a:noFill/>
        </p:spPr>
        <p:txBody>
          <a:bodyPr wrap="square">
            <a:spAutoFit/>
          </a:bodyPr>
          <a:lstStyle/>
          <a:p>
            <a:pPr>
              <a:defRPr sz="1275"/>
            </a:pPr>
            <a:r>
              <a:t>• Pour la sole de la criée de Fécamp, l’instabilité des prix pour le mois de septembre 2026 est beaucoup plus importante que celle observée en septembre de 2023 à 2025, ce qui signifie que le risque prix des producteurs a fortement augmenté. Parallèlement, l’instabilité des volumes est beaucoup moins important, ce qui signifie que le risque d’approvisionnement des acheteurs a fortement diminué.</a:t>
            </a:r>
          </a:p>
        </p:txBody>
      </p:sp>
      <p:sp>
        <p:nvSpPr>
          <p:cNvPr id="11" name="TextBox 10"/>
          <p:cNvSpPr txBox="1"/>
          <p:nvPr/>
        </p:nvSpPr>
        <p:spPr>
          <a:xfrm>
            <a:off x="259200" y="6775200"/>
            <a:ext cx="6397200" cy="756000"/>
          </a:xfrm>
          <a:prstGeom prst="rect">
            <a:avLst/>
          </a:prstGeom>
          <a:noFill/>
        </p:spPr>
        <p:txBody>
          <a:bodyPr wrap="square">
            <a:spAutoFit/>
          </a:bodyPr>
          <a:lstStyle/>
          <a:p>
            <a:pPr>
              <a:defRPr sz="1275"/>
            </a:pPr>
            <a:r>
              <a:t>• Pour la sole de la criée de Fécamp, en septembre 2026 comparé aux mois de septembre de 2023 à 2025, le nombre d’acheteurs est similaire, le nombre de transactions est un peu moins important. De plus, la concurrence est inchangé, ce qui signifie que le pouvoir de marché des gros acheteurs est inchangée.</a:t>
            </a:r>
          </a:p>
        </p:txBody>
      </p:sp>
      <p:sp>
        <p:nvSpPr>
          <p:cNvPr id="12" name="TextBox 11"/>
          <p:cNvSpPr txBox="1"/>
          <p:nvPr/>
        </p:nvSpPr>
        <p:spPr>
          <a:xfrm>
            <a:off x="259200" y="3171600"/>
            <a:ext cx="6397200" cy="756000"/>
          </a:xfrm>
          <a:prstGeom prst="rect">
            <a:avLst/>
          </a:prstGeom>
          <a:noFill/>
        </p:spPr>
        <p:txBody>
          <a:bodyPr wrap="square">
            <a:spAutoFit/>
          </a:bodyPr>
          <a:lstStyle/>
          <a:p>
            <a:pPr>
              <a:defRPr sz="1275"/>
            </a:pPr>
            <a:r>
              <a:t>• Pour le buccin de la criée de Fécamp, l’instabilité des prix pour le mois de septembre 2026 est beaucoup moins importante que celle observée en septembre de 2023 à 2025, ce qui signifie que le risque prix des producteurs a fortement diminué. Parallèlement, l’instabilité des volumes est beaucoup moins important, ce qui signifie que le risque d’approvisionnement des acheteurs a fortement diminué.</a:t>
            </a:r>
          </a:p>
        </p:txBody>
      </p:sp>
      <p:sp>
        <p:nvSpPr>
          <p:cNvPr id="13" name="TextBox 12"/>
          <p:cNvSpPr txBox="1"/>
          <p:nvPr/>
        </p:nvSpPr>
        <p:spPr>
          <a:xfrm>
            <a:off x="259200" y="7628400"/>
            <a:ext cx="6397200" cy="756000"/>
          </a:xfrm>
          <a:prstGeom prst="rect">
            <a:avLst/>
          </a:prstGeom>
          <a:noFill/>
        </p:spPr>
        <p:txBody>
          <a:bodyPr wrap="square">
            <a:spAutoFit/>
          </a:bodyPr>
          <a:lstStyle/>
          <a:p>
            <a:pPr>
              <a:defRPr sz="1275"/>
            </a:pPr>
            <a:r>
              <a:t>• Pour le buccin de la criée de Fécamp, en septembre 2026 comparé aux mois de septembre de 2023 à 2025, le nombre d’acheteurs est un peu moins important, le nombre de transactions est similaire. De plus, la concurrence a fortement augmenté, ce qui signifie que le pouvoir de marché des gros acheteurs a fortement diminué.</a:t>
            </a:r>
          </a:p>
        </p:txBody>
      </p:sp>
      <p:sp>
        <p:nvSpPr>
          <p:cNvPr id="14" name="TextBox 13"/>
          <p:cNvSpPr txBox="1"/>
          <p:nvPr/>
        </p:nvSpPr>
        <p:spPr>
          <a:xfrm>
            <a:off x="259200" y="4129200"/>
            <a:ext cx="6397200" cy="756000"/>
          </a:xfrm>
          <a:prstGeom prst="rect">
            <a:avLst/>
          </a:prstGeom>
          <a:noFill/>
        </p:spPr>
        <p:txBody>
          <a:bodyPr wrap="square">
            <a:spAutoFit/>
          </a:bodyPr>
          <a:lstStyle/>
          <a:p>
            <a:pPr>
              <a:defRPr sz="1275"/>
            </a:pPr>
            <a:r>
              <a:t>• Pour le bar de la criée de Fécamp, l’instabilité des prix pour le mois de septembre 2026 est moins importante que celle observée en septembre de 2023 à 2025, ce qui signifie que le risque prix des producteurs a diminué. Parallèlement, l’instabilité des volumes est moins important, ce qui signifie que le risque d’approvisionnement des acheteurs a diminué.</a:t>
            </a:r>
          </a:p>
        </p:txBody>
      </p:sp>
      <p:sp>
        <p:nvSpPr>
          <p:cNvPr id="15" name="TextBox 14"/>
          <p:cNvSpPr txBox="1"/>
          <p:nvPr/>
        </p:nvSpPr>
        <p:spPr>
          <a:xfrm>
            <a:off x="259200" y="8456400"/>
            <a:ext cx="6397200" cy="756000"/>
          </a:xfrm>
          <a:prstGeom prst="rect">
            <a:avLst/>
          </a:prstGeom>
          <a:noFill/>
        </p:spPr>
        <p:txBody>
          <a:bodyPr wrap="square">
            <a:spAutoFit/>
          </a:bodyPr>
          <a:lstStyle/>
          <a:p>
            <a:pPr>
              <a:defRPr sz="1275"/>
            </a:pPr>
            <a:r>
              <a:t>• Pour le bar de la criée de Fécamp, en septembre 2026 comparé aux mois de septembre de 2023 à 2025, le nombre d’acheteurs est plus important, le nombre de transactions est un peu plus important. De plus, la concurrence a fortement augmenté, ce qui signifie que le pouvoir de marché des gros acheteurs a fortement diminué.</a:t>
            </a:r>
          </a:p>
        </p:txBody>
      </p:sp>
    </p:spTree>
    <p:extLst>
      <p:ext uri="{BB962C8B-B14F-4D97-AF65-F5344CB8AC3E}">
        <p14:creationId xmlns:p14="http://schemas.microsoft.com/office/powerpoint/2010/main" val="286354325"/>
      </p:ext>
    </p:extLst>
  </p:cSld>
  <p:clrMapOvr>
    <a:masterClrMapping/>
  </p:clrMapOvr>
</p:sld>
</file>

<file path=ppt/slides/slide7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ZoneTexte 2">
            <a:extLst>
              <a:ext uri="{FF2B5EF4-FFF2-40B4-BE49-F238E27FC236}">
                <a16:creationId xmlns:a16="http://schemas.microsoft.com/office/drawing/2014/main" id="{BC4710F0-EAEC-4213-96F5-9014FE8FF695}"/>
              </a:ext>
            </a:extLst>
          </p:cNvPr>
          <p:cNvSpPr txBox="1"/>
          <p:nvPr/>
        </p:nvSpPr>
        <p:spPr>
          <a:xfrm>
            <a:off x="0" y="0"/>
            <a:ext cx="6858000" cy="400110"/>
          </a:xfrm>
          <a:prstGeom prst="rect">
            <a:avLst/>
          </a:prstGeom>
          <a:solidFill>
            <a:schemeClr val="accent4">
              <a:lumMod val="20000"/>
              <a:lumOff val="80000"/>
            </a:schemeClr>
          </a:solidFill>
        </p:spPr>
        <p:txBody>
          <a:bodyPr wrap="square" rtlCol="0">
            <a:spAutoFit/>
          </a:bodyPr>
          <a:lstStyle/>
          <a:p>
            <a:pPr algn="ctr"/>
            <a:endParaRPr lang="fr-FR" sz="2000" b="1" dirty="0"/>
          </a:p>
        </p:txBody>
      </p:sp>
      <p:pic>
        <p:nvPicPr>
          <p:cNvPr id="5" name="Image 4">
            <a:extLst>
              <a:ext uri="{FF2B5EF4-FFF2-40B4-BE49-F238E27FC236}">
                <a16:creationId xmlns:a16="http://schemas.microsoft.com/office/drawing/2014/main" id="{409A0BB4-D7F5-4F14-BBB1-E4C737B09E4B}"/>
              </a:ext>
            </a:extLst>
          </p:cNvPr>
          <p:cNvPicPr>
            <a:picLocks noChangeAspect="1"/>
          </p:cNvPicPr>
          <p:nvPr/>
        </p:nvPicPr>
        <p:blipFill>
          <a:blip r:embed="rId2">
            <a:extLst>
              <a:ext uri="{96DAC541-7B7A-43D3-8B79-37D633B846F1}">
                <asvg:svgBlip xmlns:asvg="http://schemas.microsoft.com/office/drawing/2016/SVG/main" r:embed="rId3"/>
              </a:ext>
            </a:extLst>
          </a:blip>
          <a:srcRect/>
          <a:stretch/>
        </p:blipFill>
        <p:spPr>
          <a:xfrm>
            <a:off x="199533" y="8359337"/>
            <a:ext cx="2335636" cy="1170385"/>
          </a:xfrm>
          <a:prstGeom prst="rect">
            <a:avLst/>
          </a:prstGeom>
        </p:spPr>
      </p:pic>
      <p:sp>
        <p:nvSpPr>
          <p:cNvPr id="6" name="Rectangle 5">
            <a:extLst>
              <a:ext uri="{FF2B5EF4-FFF2-40B4-BE49-F238E27FC236}">
                <a16:creationId xmlns:a16="http://schemas.microsoft.com/office/drawing/2014/main" id="{1E640CA7-D2B9-47D7-84F7-8A3F29CDFB56}"/>
              </a:ext>
            </a:extLst>
          </p:cNvPr>
          <p:cNvSpPr/>
          <p:nvPr/>
        </p:nvSpPr>
        <p:spPr>
          <a:xfrm>
            <a:off x="194400" y="4118960"/>
            <a:ext cx="2342266" cy="3913283"/>
          </a:xfrm>
          <a:prstGeom prst="rect">
            <a:avLst/>
          </a:prstGeom>
          <a:solidFill>
            <a:schemeClr val="bg1">
              <a:lumMod val="95000"/>
            </a:schemeClr>
          </a:solidFill>
          <a:ln>
            <a:solidFill>
              <a:schemeClr val="bg2">
                <a:lumMod val="9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pic>
        <p:nvPicPr>
          <p:cNvPr id="7" name="Picture 6" descr="Resultat 2026_09_Granville.png"/>
          <p:cNvPicPr>
            <a:picLocks noChangeAspect="1"/>
          </p:cNvPicPr>
          <p:nvPr/>
        </p:nvPicPr>
        <p:blipFill>
          <a:blip r:embed="rId4"/>
          <a:srcRect t="12000" r="5000" b="5000"/>
          <a:stretch>
            <a:fillRect/>
          </a:stretch>
        </p:blipFill>
        <p:spPr>
          <a:xfrm>
            <a:off x="295200" y="410399"/>
            <a:ext cx="6271200" cy="3420000"/>
          </a:xfrm>
          <a:prstGeom prst="rect">
            <a:avLst/>
          </a:prstGeom>
        </p:spPr>
      </p:pic>
      <p:pic>
        <p:nvPicPr>
          <p:cNvPr id="8" name="Picture 7" descr="Resultat 2026_09_Granville_Indices de ventes en valeur.png"/>
          <p:cNvPicPr>
            <a:picLocks noChangeAspect="1"/>
          </p:cNvPicPr>
          <p:nvPr/>
        </p:nvPicPr>
        <p:blipFill>
          <a:blip r:embed="rId5"/>
          <a:srcRect t="12000" r="5000" b="5000"/>
          <a:stretch>
            <a:fillRect/>
          </a:stretch>
        </p:blipFill>
        <p:spPr>
          <a:xfrm>
            <a:off x="2937600" y="3848400"/>
            <a:ext cx="3873600" cy="1980000"/>
          </a:xfrm>
          <a:prstGeom prst="rect">
            <a:avLst/>
          </a:prstGeom>
        </p:spPr>
      </p:pic>
      <p:pic>
        <p:nvPicPr>
          <p:cNvPr id="9" name="Picture 8" descr="Resultat 2026_09_Granville_Indices de prix de vente.png"/>
          <p:cNvPicPr>
            <a:picLocks noChangeAspect="1"/>
          </p:cNvPicPr>
          <p:nvPr/>
        </p:nvPicPr>
        <p:blipFill>
          <a:blip r:embed="rId6"/>
          <a:srcRect t="12000" r="5000" b="5000"/>
          <a:stretch>
            <a:fillRect/>
          </a:stretch>
        </p:blipFill>
        <p:spPr>
          <a:xfrm>
            <a:off x="2937600" y="5846399"/>
            <a:ext cx="3873600" cy="1980000"/>
          </a:xfrm>
          <a:prstGeom prst="rect">
            <a:avLst/>
          </a:prstGeom>
        </p:spPr>
      </p:pic>
      <p:pic>
        <p:nvPicPr>
          <p:cNvPr id="10" name="Picture 9" descr="Resultat 2026_09_Granville_Indices de ventes en volume.png"/>
          <p:cNvPicPr>
            <a:picLocks noChangeAspect="1"/>
          </p:cNvPicPr>
          <p:nvPr/>
        </p:nvPicPr>
        <p:blipFill>
          <a:blip r:embed="rId7"/>
          <a:srcRect t="12000" r="5000" b="5000"/>
          <a:stretch>
            <a:fillRect/>
          </a:stretch>
        </p:blipFill>
        <p:spPr>
          <a:xfrm>
            <a:off x="2937600" y="7826399"/>
            <a:ext cx="3873600" cy="1980000"/>
          </a:xfrm>
          <a:prstGeom prst="rect">
            <a:avLst/>
          </a:prstGeom>
        </p:spPr>
      </p:pic>
      <p:sp>
        <p:nvSpPr>
          <p:cNvPr id="11" name="TextBox 10"/>
          <p:cNvSpPr txBox="1"/>
          <p:nvPr/>
        </p:nvSpPr>
        <p:spPr>
          <a:xfrm>
            <a:off x="0" y="-288000"/>
            <a:ext cx="6858000" cy="720000"/>
          </a:xfrm>
          <a:prstGeom prst="rect">
            <a:avLst/>
          </a:prstGeom>
          <a:noFill/>
        </p:spPr>
        <p:txBody>
          <a:bodyPr wrap="none">
            <a:spAutoFit/>
          </a:bodyPr>
          <a:lstStyle/>
          <a:p>
            <a:endParaRPr/>
          </a:p>
          <a:p>
            <a:pPr algn="ctr">
              <a:defRPr sz="2267"/>
            </a:pPr>
            <a:r>
              <a:t>Granville</a:t>
            </a:r>
          </a:p>
        </p:txBody>
      </p:sp>
      <p:sp>
        <p:nvSpPr>
          <p:cNvPr id="12" name="TextBox 11"/>
          <p:cNvSpPr txBox="1"/>
          <p:nvPr/>
        </p:nvSpPr>
        <p:spPr>
          <a:xfrm>
            <a:off x="687600" y="8445600"/>
            <a:ext cx="1803600" cy="288000"/>
          </a:xfrm>
          <a:prstGeom prst="rect">
            <a:avLst/>
          </a:prstGeom>
          <a:noFill/>
        </p:spPr>
        <p:txBody>
          <a:bodyPr wrap="none">
            <a:spAutoFit/>
          </a:bodyPr>
          <a:lstStyle/>
          <a:p>
            <a:pPr>
              <a:defRPr sz="850"/>
            </a:pPr>
            <a:r>
              <a:t>Indice de prix de vente</a:t>
            </a:r>
          </a:p>
        </p:txBody>
      </p:sp>
      <p:sp>
        <p:nvSpPr>
          <p:cNvPr id="13" name="TextBox 12"/>
          <p:cNvSpPr txBox="1"/>
          <p:nvPr/>
        </p:nvSpPr>
        <p:spPr>
          <a:xfrm>
            <a:off x="687600" y="8632800"/>
            <a:ext cx="1803600" cy="288000"/>
          </a:xfrm>
          <a:prstGeom prst="rect">
            <a:avLst/>
          </a:prstGeom>
          <a:noFill/>
        </p:spPr>
        <p:txBody>
          <a:bodyPr wrap="none">
            <a:spAutoFit/>
          </a:bodyPr>
          <a:lstStyle/>
          <a:p>
            <a:pPr>
              <a:defRPr sz="850"/>
            </a:pPr>
            <a:r>
              <a:t>Indice de ventes en volume</a:t>
            </a:r>
          </a:p>
        </p:txBody>
      </p:sp>
      <p:sp>
        <p:nvSpPr>
          <p:cNvPr id="14" name="TextBox 13"/>
          <p:cNvSpPr txBox="1"/>
          <p:nvPr/>
        </p:nvSpPr>
        <p:spPr>
          <a:xfrm>
            <a:off x="687600" y="8838000"/>
            <a:ext cx="1803600" cy="288000"/>
          </a:xfrm>
          <a:prstGeom prst="rect">
            <a:avLst/>
          </a:prstGeom>
          <a:noFill/>
        </p:spPr>
        <p:txBody>
          <a:bodyPr wrap="none">
            <a:spAutoFit/>
          </a:bodyPr>
          <a:lstStyle/>
          <a:p>
            <a:pPr>
              <a:defRPr sz="850"/>
            </a:pPr>
            <a:r>
              <a:t>Indice de ventes en valeur</a:t>
            </a:r>
          </a:p>
        </p:txBody>
      </p:sp>
      <p:sp>
        <p:nvSpPr>
          <p:cNvPr id="15" name="TextBox 14"/>
          <p:cNvSpPr txBox="1"/>
          <p:nvPr/>
        </p:nvSpPr>
        <p:spPr>
          <a:xfrm>
            <a:off x="687600" y="9021600"/>
            <a:ext cx="1803600" cy="288000"/>
          </a:xfrm>
          <a:prstGeom prst="rect">
            <a:avLst/>
          </a:prstGeom>
          <a:noFill/>
        </p:spPr>
        <p:txBody>
          <a:bodyPr wrap="none">
            <a:spAutoFit/>
          </a:bodyPr>
          <a:lstStyle/>
          <a:p>
            <a:pPr>
              <a:defRPr sz="850"/>
            </a:pPr>
            <a:r>
              <a:t>Indice national</a:t>
            </a:r>
          </a:p>
        </p:txBody>
      </p:sp>
      <p:sp>
        <p:nvSpPr>
          <p:cNvPr id="16" name="TextBox 15"/>
          <p:cNvSpPr txBox="1"/>
          <p:nvPr/>
        </p:nvSpPr>
        <p:spPr>
          <a:xfrm>
            <a:off x="687600" y="9223200"/>
            <a:ext cx="1803600" cy="288000"/>
          </a:xfrm>
          <a:prstGeom prst="rect">
            <a:avLst/>
          </a:prstGeom>
          <a:noFill/>
        </p:spPr>
        <p:txBody>
          <a:bodyPr wrap="none">
            <a:spAutoFit/>
          </a:bodyPr>
          <a:lstStyle/>
          <a:p>
            <a:pPr>
              <a:defRPr sz="850"/>
            </a:pPr>
            <a:r>
              <a:t>Septembre</a:t>
            </a:r>
          </a:p>
        </p:txBody>
      </p:sp>
      <p:sp>
        <p:nvSpPr>
          <p:cNvPr id="17" name="TextBox 16"/>
          <p:cNvSpPr txBox="1"/>
          <p:nvPr/>
        </p:nvSpPr>
        <p:spPr>
          <a:xfrm>
            <a:off x="194400" y="4179600"/>
            <a:ext cx="2343600" cy="1436400"/>
          </a:xfrm>
          <a:prstGeom prst="rect">
            <a:avLst/>
          </a:prstGeom>
          <a:noFill/>
        </p:spPr>
        <p:txBody>
          <a:bodyPr wrap="square">
            <a:spAutoFit/>
          </a:bodyPr>
          <a:lstStyle/>
          <a:p>
            <a:pPr>
              <a:defRPr sz="1275"/>
            </a:pPr>
            <a:r>
              <a:t>• À la fin du mois de septembre 2026, l'indice de ventes en valeur  de la criée de Granville est supérieur à celui de la période de référence (2023).</a:t>
            </a:r>
          </a:p>
        </p:txBody>
      </p:sp>
      <p:sp>
        <p:nvSpPr>
          <p:cNvPr id="18" name="TextBox 17"/>
          <p:cNvSpPr txBox="1"/>
          <p:nvPr/>
        </p:nvSpPr>
        <p:spPr>
          <a:xfrm>
            <a:off x="194400" y="5619600"/>
            <a:ext cx="2343600" cy="1436400"/>
          </a:xfrm>
          <a:prstGeom prst="rect">
            <a:avLst/>
          </a:prstGeom>
          <a:noFill/>
        </p:spPr>
        <p:txBody>
          <a:bodyPr wrap="square">
            <a:spAutoFit/>
          </a:bodyPr>
          <a:lstStyle/>
          <a:p>
            <a:pPr>
              <a:defRPr sz="1275"/>
            </a:pPr>
            <a:r>
              <a:t>• L'indice de prix de ventes est inférieur à ceux de la période de référence et de la moyenne nationale.</a:t>
            </a:r>
          </a:p>
        </p:txBody>
      </p:sp>
      <p:sp>
        <p:nvSpPr>
          <p:cNvPr id="19" name="TextBox 18"/>
          <p:cNvSpPr txBox="1"/>
          <p:nvPr/>
        </p:nvSpPr>
        <p:spPr>
          <a:xfrm>
            <a:off x="194400" y="6840000"/>
            <a:ext cx="2343600" cy="1436400"/>
          </a:xfrm>
          <a:prstGeom prst="rect">
            <a:avLst/>
          </a:prstGeom>
          <a:noFill/>
        </p:spPr>
        <p:txBody>
          <a:bodyPr wrap="square">
            <a:spAutoFit/>
          </a:bodyPr>
          <a:lstStyle/>
          <a:p>
            <a:pPr>
              <a:defRPr sz="1275"/>
            </a:pPr>
            <a:r>
              <a:t>• Pour finir, l'indice de ventes en volume est supérieur à ceux de la période de référence et de la moyenne nationale.</a:t>
            </a:r>
          </a:p>
        </p:txBody>
      </p:sp>
    </p:spTree>
    <p:extLst>
      <p:ext uri="{BB962C8B-B14F-4D97-AF65-F5344CB8AC3E}">
        <p14:creationId xmlns:p14="http://schemas.microsoft.com/office/powerpoint/2010/main" val="1114194483"/>
      </p:ext>
    </p:extLst>
  </p:cSld>
  <p:clrMapOvr>
    <a:masterClrMapping/>
  </p:clrMapOvr>
</p:sld>
</file>

<file path=ppt/slides/slide8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ZoneTexte 1">
            <a:extLst>
              <a:ext uri="{FF2B5EF4-FFF2-40B4-BE49-F238E27FC236}">
                <a16:creationId xmlns:a16="http://schemas.microsoft.com/office/drawing/2014/main" id="{FABCE0F6-F05A-4345-B841-282AE4825EE9}"/>
              </a:ext>
            </a:extLst>
          </p:cNvPr>
          <p:cNvSpPr txBox="1"/>
          <p:nvPr/>
        </p:nvSpPr>
        <p:spPr>
          <a:xfrm>
            <a:off x="0" y="0"/>
            <a:ext cx="6858000" cy="400110"/>
          </a:xfrm>
          <a:prstGeom prst="rect">
            <a:avLst/>
          </a:prstGeom>
          <a:solidFill>
            <a:schemeClr val="accent4">
              <a:lumMod val="20000"/>
              <a:lumOff val="80000"/>
            </a:schemeClr>
          </a:solidFill>
        </p:spPr>
        <p:txBody>
          <a:bodyPr wrap="square" rtlCol="0">
            <a:spAutoFit/>
          </a:bodyPr>
          <a:lstStyle/>
          <a:p>
            <a:pPr algn="ctr"/>
            <a:endParaRPr lang="fr-FR" sz="2000" b="1" dirty="0"/>
          </a:p>
        </p:txBody>
      </p:sp>
      <p:sp>
        <p:nvSpPr>
          <p:cNvPr id="4" name="Rectangle 3">
            <a:extLst>
              <a:ext uri="{FF2B5EF4-FFF2-40B4-BE49-F238E27FC236}">
                <a16:creationId xmlns:a16="http://schemas.microsoft.com/office/drawing/2014/main" id="{C8D6CA0E-9D78-48EB-9495-FF40A69C5130}"/>
              </a:ext>
            </a:extLst>
          </p:cNvPr>
          <p:cNvSpPr/>
          <p:nvPr/>
        </p:nvSpPr>
        <p:spPr>
          <a:xfrm>
            <a:off x="201304" y="5944548"/>
            <a:ext cx="6455391" cy="2450152"/>
          </a:xfrm>
          <a:prstGeom prst="rect">
            <a:avLst/>
          </a:prstGeom>
          <a:solidFill>
            <a:schemeClr val="bg1">
              <a:lumMod val="95000"/>
            </a:schemeClr>
          </a:solidFill>
          <a:ln>
            <a:solidFill>
              <a:schemeClr val="bg2">
                <a:lumMod val="9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dirty="0"/>
          </a:p>
        </p:txBody>
      </p:sp>
      <p:sp>
        <p:nvSpPr>
          <p:cNvPr id="5" name="Rectangle 4">
            <a:extLst>
              <a:ext uri="{FF2B5EF4-FFF2-40B4-BE49-F238E27FC236}">
                <a16:creationId xmlns:a16="http://schemas.microsoft.com/office/drawing/2014/main" id="{52D85CA1-D411-4D47-AC08-5139E7C96054}"/>
              </a:ext>
            </a:extLst>
          </p:cNvPr>
          <p:cNvSpPr/>
          <p:nvPr/>
        </p:nvSpPr>
        <p:spPr>
          <a:xfrm>
            <a:off x="201304" y="2414014"/>
            <a:ext cx="6455391" cy="1445696"/>
          </a:xfrm>
          <a:prstGeom prst="rect">
            <a:avLst/>
          </a:prstGeom>
          <a:solidFill>
            <a:schemeClr val="bg1">
              <a:lumMod val="95000"/>
            </a:schemeClr>
          </a:solidFill>
          <a:ln>
            <a:solidFill>
              <a:schemeClr val="bg2">
                <a:lumMod val="9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pic>
        <p:nvPicPr>
          <p:cNvPr id="6" name="Picture 5" descr="Etat_du_marche_GR.png"/>
          <p:cNvPicPr>
            <a:picLocks noChangeAspect="1"/>
          </p:cNvPicPr>
          <p:nvPr/>
        </p:nvPicPr>
        <p:blipFill>
          <a:blip r:embed="rId2"/>
          <a:srcRect l="1000" t="20000" r="1000" b="25000"/>
          <a:stretch>
            <a:fillRect/>
          </a:stretch>
        </p:blipFill>
        <p:spPr>
          <a:xfrm>
            <a:off x="1058400" y="698400"/>
            <a:ext cx="4572000" cy="1620000"/>
          </a:xfrm>
          <a:prstGeom prst="rect">
            <a:avLst/>
          </a:prstGeom>
        </p:spPr>
      </p:pic>
      <p:pic>
        <p:nvPicPr>
          <p:cNvPr id="7" name="Picture 6" descr="Caractéristiques_intensité_GR.png"/>
          <p:cNvPicPr>
            <a:picLocks noChangeAspect="1"/>
          </p:cNvPicPr>
          <p:nvPr/>
        </p:nvPicPr>
        <p:blipFill>
          <a:blip r:embed="rId3"/>
          <a:srcRect l="1000" t="20000" r="1000" b="20000"/>
          <a:stretch>
            <a:fillRect/>
          </a:stretch>
        </p:blipFill>
        <p:spPr>
          <a:xfrm>
            <a:off x="86400" y="4323600"/>
            <a:ext cx="6688799" cy="1620000"/>
          </a:xfrm>
          <a:prstGeom prst="rect">
            <a:avLst/>
          </a:prstGeom>
        </p:spPr>
      </p:pic>
      <p:sp>
        <p:nvSpPr>
          <p:cNvPr id="8" name="TextBox 7"/>
          <p:cNvSpPr txBox="1"/>
          <p:nvPr/>
        </p:nvSpPr>
        <p:spPr>
          <a:xfrm>
            <a:off x="0" y="-288000"/>
            <a:ext cx="6858000" cy="720000"/>
          </a:xfrm>
          <a:prstGeom prst="rect">
            <a:avLst/>
          </a:prstGeom>
          <a:noFill/>
        </p:spPr>
        <p:txBody>
          <a:bodyPr wrap="none">
            <a:spAutoFit/>
          </a:bodyPr>
          <a:lstStyle/>
          <a:p>
            <a:endParaRPr/>
          </a:p>
          <a:p>
            <a:pPr algn="ctr">
              <a:defRPr sz="2267"/>
            </a:pPr>
            <a:r>
              <a:t>Granville</a:t>
            </a:r>
          </a:p>
        </p:txBody>
      </p:sp>
      <p:sp>
        <p:nvSpPr>
          <p:cNvPr id="9" name="TextBox 8"/>
          <p:cNvSpPr txBox="1"/>
          <p:nvPr/>
        </p:nvSpPr>
        <p:spPr>
          <a:xfrm>
            <a:off x="180000" y="9403200"/>
            <a:ext cx="4647600" cy="1368000"/>
          </a:xfrm>
          <a:prstGeom prst="rect">
            <a:avLst/>
          </a:prstGeom>
          <a:noFill/>
        </p:spPr>
        <p:txBody>
          <a:bodyPr wrap="square">
            <a:spAutoFit/>
          </a:bodyPr>
          <a:lstStyle/>
          <a:p>
            <a:pPr>
              <a:defRPr sz="850"/>
            </a:pPr>
            <a:r>
              <a:t>Note : « = » : variation entre ‒5 et +5% ; « ‒ » variation entre ‒5 et ‒15% ; « + » variation entre 5 et 15% ; « ‒ ‒ » variation entre ‒15 et ‒25%; « + + » variation entre 15 et 25% ; « ‒ ‒ ‒ » variation inférieure à 25% ;« + + + » variation supérieure à 25%.</a:t>
            </a:r>
          </a:p>
        </p:txBody>
      </p:sp>
      <p:sp>
        <p:nvSpPr>
          <p:cNvPr id="10" name="TextBox 9"/>
          <p:cNvSpPr txBox="1"/>
          <p:nvPr/>
        </p:nvSpPr>
        <p:spPr>
          <a:xfrm>
            <a:off x="259200" y="2476800"/>
            <a:ext cx="6397200" cy="756000"/>
          </a:xfrm>
          <a:prstGeom prst="rect">
            <a:avLst/>
          </a:prstGeom>
          <a:noFill/>
        </p:spPr>
        <p:txBody>
          <a:bodyPr wrap="square">
            <a:spAutoFit/>
          </a:bodyPr>
          <a:lstStyle/>
          <a:p>
            <a:pPr>
              <a:defRPr sz="1275"/>
            </a:pPr>
            <a:r>
              <a:t>• Pour la criée de Granville, l’instabilité des prix pour le mois de septembre 2026 est un peu plus importante que celle observée en septembre de 2023 à 2025, ce qui signifie que le risque prix des producteurs a légèrement augmenté. Parallèlement, l’instabilité des volumes est un peu plus important, ce qui signifie que le risque d’approvisionnement des acheteurs a légèrement augmenté.</a:t>
            </a:r>
          </a:p>
        </p:txBody>
      </p:sp>
      <p:sp>
        <p:nvSpPr>
          <p:cNvPr id="11" name="TextBox 10"/>
          <p:cNvSpPr txBox="1"/>
          <p:nvPr/>
        </p:nvSpPr>
        <p:spPr>
          <a:xfrm>
            <a:off x="259200" y="6840000"/>
            <a:ext cx="6397200" cy="756000"/>
          </a:xfrm>
          <a:prstGeom prst="rect">
            <a:avLst/>
          </a:prstGeom>
          <a:noFill/>
        </p:spPr>
        <p:txBody>
          <a:bodyPr wrap="square">
            <a:spAutoFit/>
          </a:bodyPr>
          <a:lstStyle/>
          <a:p>
            <a:pPr>
              <a:defRPr sz="1275"/>
            </a:pPr>
            <a:r>
              <a:t>• Pour la criée de Granville, en septembre 2026 comparé aux mois de septembre de 2023 à 2025, le nombre d’acheteurs est un peu moins important, le nombre de transactions est un peu plus important. De plus, la concurrence a fortement diminué, ce qui signifie que le pouvoir de marché des gros acheteurs a fortement augmenté.</a:t>
            </a:r>
          </a:p>
        </p:txBody>
      </p:sp>
    </p:spTree>
    <p:extLst>
      <p:ext uri="{BB962C8B-B14F-4D97-AF65-F5344CB8AC3E}">
        <p14:creationId xmlns:p14="http://schemas.microsoft.com/office/powerpoint/2010/main" val="1829121314"/>
      </p:ext>
    </p:extLst>
  </p:cSld>
  <p:clrMapOvr>
    <a:masterClrMapping/>
  </p:clrMapOvr>
</p:sld>
</file>

<file path=ppt/slides/slide8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ZoneTexte 1">
            <a:extLst>
              <a:ext uri="{FF2B5EF4-FFF2-40B4-BE49-F238E27FC236}">
                <a16:creationId xmlns:a16="http://schemas.microsoft.com/office/drawing/2014/main" id="{FABCE0F6-F05A-4345-B841-282AE4825EE9}"/>
              </a:ext>
            </a:extLst>
          </p:cNvPr>
          <p:cNvSpPr txBox="1"/>
          <p:nvPr/>
        </p:nvSpPr>
        <p:spPr>
          <a:xfrm>
            <a:off x="0" y="0"/>
            <a:ext cx="6858000" cy="400110"/>
          </a:xfrm>
          <a:prstGeom prst="rect">
            <a:avLst/>
          </a:prstGeom>
          <a:solidFill>
            <a:schemeClr val="accent4">
              <a:lumMod val="20000"/>
              <a:lumOff val="80000"/>
            </a:schemeClr>
          </a:solidFill>
        </p:spPr>
        <p:txBody>
          <a:bodyPr wrap="square" rtlCol="0">
            <a:spAutoFit/>
          </a:bodyPr>
          <a:lstStyle/>
          <a:p>
            <a:pPr algn="ctr"/>
            <a:endParaRPr lang="fr-FR" sz="2000" b="1" dirty="0"/>
          </a:p>
        </p:txBody>
      </p:sp>
      <p:sp>
        <p:nvSpPr>
          <p:cNvPr id="4" name="Rectangle 3">
            <a:extLst>
              <a:ext uri="{FF2B5EF4-FFF2-40B4-BE49-F238E27FC236}">
                <a16:creationId xmlns:a16="http://schemas.microsoft.com/office/drawing/2014/main" id="{344F9459-6E53-44C8-8002-DB2D0BB1985C}"/>
              </a:ext>
            </a:extLst>
          </p:cNvPr>
          <p:cNvSpPr/>
          <p:nvPr/>
        </p:nvSpPr>
        <p:spPr>
          <a:xfrm>
            <a:off x="201302" y="2138600"/>
            <a:ext cx="6455391" cy="2959756"/>
          </a:xfrm>
          <a:prstGeom prst="rect">
            <a:avLst/>
          </a:prstGeom>
          <a:solidFill>
            <a:schemeClr val="bg1">
              <a:lumMod val="95000"/>
            </a:schemeClr>
          </a:solidFill>
          <a:ln>
            <a:solidFill>
              <a:schemeClr val="bg2">
                <a:lumMod val="9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5" name="Rectangle 4">
            <a:extLst>
              <a:ext uri="{FF2B5EF4-FFF2-40B4-BE49-F238E27FC236}">
                <a16:creationId xmlns:a16="http://schemas.microsoft.com/office/drawing/2014/main" id="{4DDEA63D-5194-46E5-B84B-10CA3609B387}"/>
              </a:ext>
            </a:extLst>
          </p:cNvPr>
          <p:cNvSpPr/>
          <p:nvPr/>
        </p:nvSpPr>
        <p:spPr>
          <a:xfrm>
            <a:off x="180000" y="6816932"/>
            <a:ext cx="6455391" cy="2514067"/>
          </a:xfrm>
          <a:prstGeom prst="rect">
            <a:avLst/>
          </a:prstGeom>
          <a:solidFill>
            <a:schemeClr val="bg1">
              <a:lumMod val="95000"/>
            </a:schemeClr>
          </a:solidFill>
          <a:ln>
            <a:solidFill>
              <a:schemeClr val="bg2">
                <a:lumMod val="9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pic>
        <p:nvPicPr>
          <p:cNvPr id="6" name="Picture 5" descr="Etat_du_marche_GR_Espèce.png"/>
          <p:cNvPicPr>
            <a:picLocks noChangeAspect="1"/>
          </p:cNvPicPr>
          <p:nvPr/>
        </p:nvPicPr>
        <p:blipFill>
          <a:blip r:embed="rId2"/>
          <a:stretch>
            <a:fillRect/>
          </a:stretch>
        </p:blipFill>
        <p:spPr>
          <a:xfrm>
            <a:off x="1144800" y="475200"/>
            <a:ext cx="4572000" cy="1620000"/>
          </a:xfrm>
          <a:prstGeom prst="rect">
            <a:avLst/>
          </a:prstGeom>
        </p:spPr>
      </p:pic>
      <p:pic>
        <p:nvPicPr>
          <p:cNvPr id="7" name="Picture 6" descr="Caractéristiques_intensité_GR_Espèce.png"/>
          <p:cNvPicPr>
            <a:picLocks noChangeAspect="1"/>
          </p:cNvPicPr>
          <p:nvPr/>
        </p:nvPicPr>
        <p:blipFill>
          <a:blip r:embed="rId3"/>
          <a:stretch>
            <a:fillRect/>
          </a:stretch>
        </p:blipFill>
        <p:spPr>
          <a:xfrm>
            <a:off x="86400" y="5162400"/>
            <a:ext cx="6688799" cy="1620000"/>
          </a:xfrm>
          <a:prstGeom prst="rect">
            <a:avLst/>
          </a:prstGeom>
        </p:spPr>
      </p:pic>
      <p:sp>
        <p:nvSpPr>
          <p:cNvPr id="8" name="TextBox 7"/>
          <p:cNvSpPr txBox="1"/>
          <p:nvPr/>
        </p:nvSpPr>
        <p:spPr>
          <a:xfrm>
            <a:off x="0" y="-288000"/>
            <a:ext cx="6858000" cy="720000"/>
          </a:xfrm>
          <a:prstGeom prst="rect">
            <a:avLst/>
          </a:prstGeom>
          <a:noFill/>
        </p:spPr>
        <p:txBody>
          <a:bodyPr wrap="none">
            <a:spAutoFit/>
          </a:bodyPr>
          <a:lstStyle/>
          <a:p>
            <a:endParaRPr/>
          </a:p>
          <a:p>
            <a:pPr algn="ctr">
              <a:defRPr sz="2267"/>
            </a:pPr>
            <a:r>
              <a:t>Granville</a:t>
            </a:r>
          </a:p>
        </p:txBody>
      </p:sp>
      <p:sp>
        <p:nvSpPr>
          <p:cNvPr id="9" name="TextBox 8"/>
          <p:cNvSpPr txBox="1"/>
          <p:nvPr/>
        </p:nvSpPr>
        <p:spPr>
          <a:xfrm>
            <a:off x="180000" y="9403200"/>
            <a:ext cx="4647600" cy="1368000"/>
          </a:xfrm>
          <a:prstGeom prst="rect">
            <a:avLst/>
          </a:prstGeom>
          <a:noFill/>
        </p:spPr>
        <p:txBody>
          <a:bodyPr wrap="square">
            <a:spAutoFit/>
          </a:bodyPr>
          <a:lstStyle/>
          <a:p>
            <a:pPr>
              <a:defRPr sz="850"/>
            </a:pPr>
            <a:r>
              <a:t>Note : « = » : variation entre ‒5 et +5% ; « ‒ » variation entre ‒5 et ‒15% ; « + » variation entre 5 et 15% ; « ‒ ‒ » variation entre ‒15 et ‒25%; « + + » variation entre 15 et 25% ; « ‒ ‒ ‒ » variation inférieure à 25% ;« + + + » variation supérieure à 25%.</a:t>
            </a:r>
          </a:p>
        </p:txBody>
      </p:sp>
      <p:sp>
        <p:nvSpPr>
          <p:cNvPr id="10" name="TextBox 9"/>
          <p:cNvSpPr txBox="1"/>
          <p:nvPr/>
        </p:nvSpPr>
        <p:spPr>
          <a:xfrm>
            <a:off x="259200" y="2214000"/>
            <a:ext cx="6397200" cy="756000"/>
          </a:xfrm>
          <a:prstGeom prst="rect">
            <a:avLst/>
          </a:prstGeom>
          <a:noFill/>
        </p:spPr>
        <p:txBody>
          <a:bodyPr wrap="square">
            <a:spAutoFit/>
          </a:bodyPr>
          <a:lstStyle/>
          <a:p>
            <a:pPr>
              <a:defRPr sz="1275"/>
            </a:pPr>
            <a:r>
              <a:t>• Pour la seiche de la criée de Granville, l’instabilité des prix pour le mois de septembre 2026 est beaucoup moins importante que celle observée en septembre de 2023 à 2025, ce qui signifie que le risque prix des producteurs a fortement diminué. Parallèlement, l’instabilité des volumes est beaucoup moins important, ce qui signifie que le risque d’approvisionnement des acheteurs a fortement diminué.</a:t>
            </a:r>
          </a:p>
        </p:txBody>
      </p:sp>
      <p:sp>
        <p:nvSpPr>
          <p:cNvPr id="11" name="TextBox 10"/>
          <p:cNvSpPr txBox="1"/>
          <p:nvPr/>
        </p:nvSpPr>
        <p:spPr>
          <a:xfrm>
            <a:off x="259200" y="6775200"/>
            <a:ext cx="6397200" cy="756000"/>
          </a:xfrm>
          <a:prstGeom prst="rect">
            <a:avLst/>
          </a:prstGeom>
          <a:noFill/>
        </p:spPr>
        <p:txBody>
          <a:bodyPr wrap="square">
            <a:spAutoFit/>
          </a:bodyPr>
          <a:lstStyle/>
          <a:p>
            <a:pPr>
              <a:defRPr sz="1275"/>
            </a:pPr>
            <a:r>
              <a:t>• Pour la seiche de la criée de Granville, en septembre 2026 comparé aux mois de septembre de 2023 à 2025, le nombre d’acheteurs est moins important, le nombre de transactions est beaucoup plus important. De plus, la concurrence a augmenté, ce qui signifie que le pouvoir de marché des gros acheteurs a diminué.</a:t>
            </a:r>
          </a:p>
        </p:txBody>
      </p:sp>
      <p:sp>
        <p:nvSpPr>
          <p:cNvPr id="12" name="TextBox 11"/>
          <p:cNvSpPr txBox="1"/>
          <p:nvPr/>
        </p:nvSpPr>
        <p:spPr>
          <a:xfrm>
            <a:off x="259200" y="3171600"/>
            <a:ext cx="6397200" cy="756000"/>
          </a:xfrm>
          <a:prstGeom prst="rect">
            <a:avLst/>
          </a:prstGeom>
          <a:noFill/>
        </p:spPr>
        <p:txBody>
          <a:bodyPr wrap="square">
            <a:spAutoFit/>
          </a:bodyPr>
          <a:lstStyle/>
          <a:p>
            <a:pPr>
              <a:defRPr sz="1275"/>
            </a:pPr>
            <a:r>
              <a:t>• Pour la pieuvre de la criée de Granville, l’instabilité des prix pour le mois de septembre 2026 est beaucoup moins importante que celle observée en septembre de 2023 à 2025, ce qui signifie que le risque prix des producteurs a fortement diminué. Parallèlement, l’instabilité des volumes est beaucoup moins important, ce qui signifie que le risque d’approvisionnement des acheteurs a fortement diminué.</a:t>
            </a:r>
          </a:p>
        </p:txBody>
      </p:sp>
      <p:sp>
        <p:nvSpPr>
          <p:cNvPr id="13" name="TextBox 12"/>
          <p:cNvSpPr txBox="1"/>
          <p:nvPr/>
        </p:nvSpPr>
        <p:spPr>
          <a:xfrm>
            <a:off x="259200" y="7628400"/>
            <a:ext cx="6397200" cy="756000"/>
          </a:xfrm>
          <a:prstGeom prst="rect">
            <a:avLst/>
          </a:prstGeom>
          <a:noFill/>
        </p:spPr>
        <p:txBody>
          <a:bodyPr wrap="square">
            <a:spAutoFit/>
          </a:bodyPr>
          <a:lstStyle/>
          <a:p>
            <a:pPr>
              <a:defRPr sz="1275"/>
            </a:pPr>
            <a:r>
              <a:t>• Pour la pieuvre de la criée de Granville, en septembre 2026 comparé aux mois de septembre de 2023 à 2025, le nombre d’acheteurs est beaucoup plus important, le nombre de transactions est beaucoup plus important. De plus, la concurrence a légèrement diminué, ce qui signifie que le pouvoir de marché des gros acheteurs a légèrement augmenté.</a:t>
            </a:r>
          </a:p>
        </p:txBody>
      </p:sp>
      <p:sp>
        <p:nvSpPr>
          <p:cNvPr id="14" name="TextBox 13"/>
          <p:cNvSpPr txBox="1"/>
          <p:nvPr/>
        </p:nvSpPr>
        <p:spPr>
          <a:xfrm>
            <a:off x="259200" y="4129200"/>
            <a:ext cx="6397200" cy="756000"/>
          </a:xfrm>
          <a:prstGeom prst="rect">
            <a:avLst/>
          </a:prstGeom>
          <a:noFill/>
        </p:spPr>
        <p:txBody>
          <a:bodyPr wrap="square">
            <a:spAutoFit/>
          </a:bodyPr>
          <a:lstStyle/>
          <a:p>
            <a:pPr>
              <a:defRPr sz="1275"/>
            </a:pPr>
            <a:r>
              <a:t>• Pour le calmars côtiers de la criée de Granville, l’instabilité des prix pour le mois de septembre 2026 est un peu moins importante que celle observée en septembre de 2023 à 2025, ce qui signifie que le risque prix des producteurs a légèrement diminué. Parallèlement, l’instabilité des volumes est moins important, ce qui signifie que le risque d’approvisionnement des acheteurs a diminué.</a:t>
            </a:r>
          </a:p>
        </p:txBody>
      </p:sp>
      <p:sp>
        <p:nvSpPr>
          <p:cNvPr id="15" name="TextBox 14"/>
          <p:cNvSpPr txBox="1"/>
          <p:nvPr/>
        </p:nvSpPr>
        <p:spPr>
          <a:xfrm>
            <a:off x="259200" y="8456400"/>
            <a:ext cx="6397200" cy="756000"/>
          </a:xfrm>
          <a:prstGeom prst="rect">
            <a:avLst/>
          </a:prstGeom>
          <a:noFill/>
        </p:spPr>
        <p:txBody>
          <a:bodyPr wrap="square">
            <a:spAutoFit/>
          </a:bodyPr>
          <a:lstStyle/>
          <a:p>
            <a:pPr>
              <a:defRPr sz="1275"/>
            </a:pPr>
            <a:r>
              <a:t>• Pour le calmars côtiers de la criée de Granville, en septembre 2026 comparé aux mois de septembre de 2023 à 2025, le nombre d’acheteurs est similaire, le nombre de transactions est plus important. De plus, la concurrence a fortement diminué, ce qui signifie que le pouvoir de marché des gros acheteurs a fortement augmenté.</a:t>
            </a:r>
          </a:p>
        </p:txBody>
      </p:sp>
    </p:spTree>
    <p:extLst>
      <p:ext uri="{BB962C8B-B14F-4D97-AF65-F5344CB8AC3E}">
        <p14:creationId xmlns:p14="http://schemas.microsoft.com/office/powerpoint/2010/main" val="2760563712"/>
      </p:ext>
    </p:extLst>
  </p:cSld>
  <p:clrMapOvr>
    <a:masterClrMapping/>
  </p:clrMapOvr>
</p:sld>
</file>

<file path=ppt/slides/slide8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ZoneTexte 2">
            <a:extLst>
              <a:ext uri="{FF2B5EF4-FFF2-40B4-BE49-F238E27FC236}">
                <a16:creationId xmlns:a16="http://schemas.microsoft.com/office/drawing/2014/main" id="{BC4710F0-EAEC-4213-96F5-9014FE8FF695}"/>
              </a:ext>
            </a:extLst>
          </p:cNvPr>
          <p:cNvSpPr txBox="1"/>
          <p:nvPr/>
        </p:nvSpPr>
        <p:spPr>
          <a:xfrm>
            <a:off x="0" y="0"/>
            <a:ext cx="6858000" cy="400110"/>
          </a:xfrm>
          <a:prstGeom prst="rect">
            <a:avLst/>
          </a:prstGeom>
          <a:solidFill>
            <a:schemeClr val="accent4">
              <a:lumMod val="20000"/>
              <a:lumOff val="80000"/>
            </a:schemeClr>
          </a:solidFill>
        </p:spPr>
        <p:txBody>
          <a:bodyPr wrap="square" rtlCol="0">
            <a:spAutoFit/>
          </a:bodyPr>
          <a:lstStyle/>
          <a:p>
            <a:pPr algn="ctr"/>
            <a:endParaRPr lang="fr-FR" sz="2000" b="1" dirty="0"/>
          </a:p>
        </p:txBody>
      </p:sp>
      <p:pic>
        <p:nvPicPr>
          <p:cNvPr id="5" name="Image 4">
            <a:extLst>
              <a:ext uri="{FF2B5EF4-FFF2-40B4-BE49-F238E27FC236}">
                <a16:creationId xmlns:a16="http://schemas.microsoft.com/office/drawing/2014/main" id="{409A0BB4-D7F5-4F14-BBB1-E4C737B09E4B}"/>
              </a:ext>
            </a:extLst>
          </p:cNvPr>
          <p:cNvPicPr>
            <a:picLocks noChangeAspect="1"/>
          </p:cNvPicPr>
          <p:nvPr/>
        </p:nvPicPr>
        <p:blipFill>
          <a:blip r:embed="rId2">
            <a:extLst>
              <a:ext uri="{96DAC541-7B7A-43D3-8B79-37D633B846F1}">
                <asvg:svgBlip xmlns:asvg="http://schemas.microsoft.com/office/drawing/2016/SVG/main" r:embed="rId3"/>
              </a:ext>
            </a:extLst>
          </a:blip>
          <a:srcRect/>
          <a:stretch/>
        </p:blipFill>
        <p:spPr>
          <a:xfrm>
            <a:off x="199533" y="8359337"/>
            <a:ext cx="2335636" cy="1170385"/>
          </a:xfrm>
          <a:prstGeom prst="rect">
            <a:avLst/>
          </a:prstGeom>
        </p:spPr>
      </p:pic>
      <p:sp>
        <p:nvSpPr>
          <p:cNvPr id="6" name="Rectangle 5">
            <a:extLst>
              <a:ext uri="{FF2B5EF4-FFF2-40B4-BE49-F238E27FC236}">
                <a16:creationId xmlns:a16="http://schemas.microsoft.com/office/drawing/2014/main" id="{1E640CA7-D2B9-47D7-84F7-8A3F29CDFB56}"/>
              </a:ext>
            </a:extLst>
          </p:cNvPr>
          <p:cNvSpPr/>
          <p:nvPr/>
        </p:nvSpPr>
        <p:spPr>
          <a:xfrm>
            <a:off x="194400" y="4118960"/>
            <a:ext cx="2342266" cy="3913283"/>
          </a:xfrm>
          <a:prstGeom prst="rect">
            <a:avLst/>
          </a:prstGeom>
          <a:solidFill>
            <a:schemeClr val="bg1">
              <a:lumMod val="95000"/>
            </a:schemeClr>
          </a:solidFill>
          <a:ln>
            <a:solidFill>
              <a:schemeClr val="bg2">
                <a:lumMod val="9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pic>
        <p:nvPicPr>
          <p:cNvPr id="7" name="Picture 6" descr="Resultat 2026_09_Roscoff.png"/>
          <p:cNvPicPr>
            <a:picLocks noChangeAspect="1"/>
          </p:cNvPicPr>
          <p:nvPr/>
        </p:nvPicPr>
        <p:blipFill>
          <a:blip r:embed="rId4"/>
          <a:srcRect t="12000" r="5000" b="5000"/>
          <a:stretch>
            <a:fillRect/>
          </a:stretch>
        </p:blipFill>
        <p:spPr>
          <a:xfrm>
            <a:off x="295200" y="410399"/>
            <a:ext cx="6271200" cy="3420000"/>
          </a:xfrm>
          <a:prstGeom prst="rect">
            <a:avLst/>
          </a:prstGeom>
        </p:spPr>
      </p:pic>
      <p:pic>
        <p:nvPicPr>
          <p:cNvPr id="8" name="Picture 7" descr="Resultat 2026_09_Roscoff_Indices de ventes en valeur.png"/>
          <p:cNvPicPr>
            <a:picLocks noChangeAspect="1"/>
          </p:cNvPicPr>
          <p:nvPr/>
        </p:nvPicPr>
        <p:blipFill>
          <a:blip r:embed="rId5"/>
          <a:srcRect t="12000" r="5000" b="5000"/>
          <a:stretch>
            <a:fillRect/>
          </a:stretch>
        </p:blipFill>
        <p:spPr>
          <a:xfrm>
            <a:off x="2937600" y="3848400"/>
            <a:ext cx="3873600" cy="1980000"/>
          </a:xfrm>
          <a:prstGeom prst="rect">
            <a:avLst/>
          </a:prstGeom>
        </p:spPr>
      </p:pic>
      <p:pic>
        <p:nvPicPr>
          <p:cNvPr id="9" name="Picture 8" descr="Resultat 2026_09_Roscoff_Indices de prix de vente.png"/>
          <p:cNvPicPr>
            <a:picLocks noChangeAspect="1"/>
          </p:cNvPicPr>
          <p:nvPr/>
        </p:nvPicPr>
        <p:blipFill>
          <a:blip r:embed="rId6"/>
          <a:srcRect t="12000" r="5000" b="5000"/>
          <a:stretch>
            <a:fillRect/>
          </a:stretch>
        </p:blipFill>
        <p:spPr>
          <a:xfrm>
            <a:off x="2937600" y="5846399"/>
            <a:ext cx="3873600" cy="1980000"/>
          </a:xfrm>
          <a:prstGeom prst="rect">
            <a:avLst/>
          </a:prstGeom>
        </p:spPr>
      </p:pic>
      <p:pic>
        <p:nvPicPr>
          <p:cNvPr id="10" name="Picture 9" descr="Resultat 2026_09_Roscoff_Indices de ventes en volume.png"/>
          <p:cNvPicPr>
            <a:picLocks noChangeAspect="1"/>
          </p:cNvPicPr>
          <p:nvPr/>
        </p:nvPicPr>
        <p:blipFill>
          <a:blip r:embed="rId7"/>
          <a:srcRect t="12000" r="5000" b="5000"/>
          <a:stretch>
            <a:fillRect/>
          </a:stretch>
        </p:blipFill>
        <p:spPr>
          <a:xfrm>
            <a:off x="2937600" y="7826399"/>
            <a:ext cx="3873600" cy="1980000"/>
          </a:xfrm>
          <a:prstGeom prst="rect">
            <a:avLst/>
          </a:prstGeom>
        </p:spPr>
      </p:pic>
      <p:sp>
        <p:nvSpPr>
          <p:cNvPr id="11" name="TextBox 10"/>
          <p:cNvSpPr txBox="1"/>
          <p:nvPr/>
        </p:nvSpPr>
        <p:spPr>
          <a:xfrm>
            <a:off x="0" y="-288000"/>
            <a:ext cx="6858000" cy="720000"/>
          </a:xfrm>
          <a:prstGeom prst="rect">
            <a:avLst/>
          </a:prstGeom>
          <a:noFill/>
        </p:spPr>
        <p:txBody>
          <a:bodyPr wrap="none">
            <a:spAutoFit/>
          </a:bodyPr>
          <a:lstStyle/>
          <a:p>
            <a:endParaRPr/>
          </a:p>
          <a:p>
            <a:pPr algn="ctr">
              <a:defRPr sz="2267"/>
            </a:pPr>
            <a:r>
              <a:t>Roscoff</a:t>
            </a:r>
          </a:p>
        </p:txBody>
      </p:sp>
      <p:sp>
        <p:nvSpPr>
          <p:cNvPr id="12" name="TextBox 11"/>
          <p:cNvSpPr txBox="1"/>
          <p:nvPr/>
        </p:nvSpPr>
        <p:spPr>
          <a:xfrm>
            <a:off x="687600" y="8445600"/>
            <a:ext cx="1803600" cy="288000"/>
          </a:xfrm>
          <a:prstGeom prst="rect">
            <a:avLst/>
          </a:prstGeom>
          <a:noFill/>
        </p:spPr>
        <p:txBody>
          <a:bodyPr wrap="none">
            <a:spAutoFit/>
          </a:bodyPr>
          <a:lstStyle/>
          <a:p>
            <a:pPr>
              <a:defRPr sz="850"/>
            </a:pPr>
            <a:r>
              <a:t>Indice de prix de vente</a:t>
            </a:r>
          </a:p>
        </p:txBody>
      </p:sp>
      <p:sp>
        <p:nvSpPr>
          <p:cNvPr id="13" name="TextBox 12"/>
          <p:cNvSpPr txBox="1"/>
          <p:nvPr/>
        </p:nvSpPr>
        <p:spPr>
          <a:xfrm>
            <a:off x="687600" y="8632800"/>
            <a:ext cx="1803600" cy="288000"/>
          </a:xfrm>
          <a:prstGeom prst="rect">
            <a:avLst/>
          </a:prstGeom>
          <a:noFill/>
        </p:spPr>
        <p:txBody>
          <a:bodyPr wrap="none">
            <a:spAutoFit/>
          </a:bodyPr>
          <a:lstStyle/>
          <a:p>
            <a:pPr>
              <a:defRPr sz="850"/>
            </a:pPr>
            <a:r>
              <a:t>Indice de ventes en volume</a:t>
            </a:r>
          </a:p>
        </p:txBody>
      </p:sp>
      <p:sp>
        <p:nvSpPr>
          <p:cNvPr id="14" name="TextBox 13"/>
          <p:cNvSpPr txBox="1"/>
          <p:nvPr/>
        </p:nvSpPr>
        <p:spPr>
          <a:xfrm>
            <a:off x="687600" y="8838000"/>
            <a:ext cx="1803600" cy="288000"/>
          </a:xfrm>
          <a:prstGeom prst="rect">
            <a:avLst/>
          </a:prstGeom>
          <a:noFill/>
        </p:spPr>
        <p:txBody>
          <a:bodyPr wrap="none">
            <a:spAutoFit/>
          </a:bodyPr>
          <a:lstStyle/>
          <a:p>
            <a:pPr>
              <a:defRPr sz="850"/>
            </a:pPr>
            <a:r>
              <a:t>Indice de ventes en valeur</a:t>
            </a:r>
          </a:p>
        </p:txBody>
      </p:sp>
      <p:sp>
        <p:nvSpPr>
          <p:cNvPr id="15" name="TextBox 14"/>
          <p:cNvSpPr txBox="1"/>
          <p:nvPr/>
        </p:nvSpPr>
        <p:spPr>
          <a:xfrm>
            <a:off x="687600" y="9021600"/>
            <a:ext cx="1803600" cy="288000"/>
          </a:xfrm>
          <a:prstGeom prst="rect">
            <a:avLst/>
          </a:prstGeom>
          <a:noFill/>
        </p:spPr>
        <p:txBody>
          <a:bodyPr wrap="none">
            <a:spAutoFit/>
          </a:bodyPr>
          <a:lstStyle/>
          <a:p>
            <a:pPr>
              <a:defRPr sz="850"/>
            </a:pPr>
            <a:r>
              <a:t>Indice national</a:t>
            </a:r>
          </a:p>
        </p:txBody>
      </p:sp>
      <p:sp>
        <p:nvSpPr>
          <p:cNvPr id="16" name="TextBox 15"/>
          <p:cNvSpPr txBox="1"/>
          <p:nvPr/>
        </p:nvSpPr>
        <p:spPr>
          <a:xfrm>
            <a:off x="687600" y="9223200"/>
            <a:ext cx="1803600" cy="288000"/>
          </a:xfrm>
          <a:prstGeom prst="rect">
            <a:avLst/>
          </a:prstGeom>
          <a:noFill/>
        </p:spPr>
        <p:txBody>
          <a:bodyPr wrap="none">
            <a:spAutoFit/>
          </a:bodyPr>
          <a:lstStyle/>
          <a:p>
            <a:pPr>
              <a:defRPr sz="850"/>
            </a:pPr>
            <a:r>
              <a:t>Septembre</a:t>
            </a:r>
          </a:p>
        </p:txBody>
      </p:sp>
      <p:sp>
        <p:nvSpPr>
          <p:cNvPr id="17" name="TextBox 16"/>
          <p:cNvSpPr txBox="1"/>
          <p:nvPr/>
        </p:nvSpPr>
        <p:spPr>
          <a:xfrm>
            <a:off x="194400" y="4179600"/>
            <a:ext cx="2343600" cy="1436400"/>
          </a:xfrm>
          <a:prstGeom prst="rect">
            <a:avLst/>
          </a:prstGeom>
          <a:noFill/>
        </p:spPr>
        <p:txBody>
          <a:bodyPr wrap="square">
            <a:spAutoFit/>
          </a:bodyPr>
          <a:lstStyle/>
          <a:p>
            <a:pPr>
              <a:defRPr sz="1275"/>
            </a:pPr>
            <a:r>
              <a:t>• À la fin du mois de septembre 2026, l'indice de ventes en valeur  de la criée de Roscoff est supérieur à celui de la période de référence (2023).</a:t>
            </a:r>
          </a:p>
        </p:txBody>
      </p:sp>
      <p:sp>
        <p:nvSpPr>
          <p:cNvPr id="18" name="TextBox 17"/>
          <p:cNvSpPr txBox="1"/>
          <p:nvPr/>
        </p:nvSpPr>
        <p:spPr>
          <a:xfrm>
            <a:off x="194400" y="5619600"/>
            <a:ext cx="2343600" cy="1436400"/>
          </a:xfrm>
          <a:prstGeom prst="rect">
            <a:avLst/>
          </a:prstGeom>
          <a:noFill/>
        </p:spPr>
        <p:txBody>
          <a:bodyPr wrap="square">
            <a:spAutoFit/>
          </a:bodyPr>
          <a:lstStyle/>
          <a:p>
            <a:pPr>
              <a:defRPr sz="1275"/>
            </a:pPr>
            <a:r>
              <a:t>• L'indice de prix de ventes est supérieur à ceux de la période de référence et de la moyenne nationale.</a:t>
            </a:r>
          </a:p>
        </p:txBody>
      </p:sp>
      <p:sp>
        <p:nvSpPr>
          <p:cNvPr id="19" name="TextBox 18"/>
          <p:cNvSpPr txBox="1"/>
          <p:nvPr/>
        </p:nvSpPr>
        <p:spPr>
          <a:xfrm>
            <a:off x="194400" y="6840000"/>
            <a:ext cx="2343600" cy="1436400"/>
          </a:xfrm>
          <a:prstGeom prst="rect">
            <a:avLst/>
          </a:prstGeom>
          <a:noFill/>
        </p:spPr>
        <p:txBody>
          <a:bodyPr wrap="square">
            <a:spAutoFit/>
          </a:bodyPr>
          <a:lstStyle/>
          <a:p>
            <a:pPr>
              <a:defRPr sz="1275"/>
            </a:pPr>
            <a:r>
              <a:t>• Pour finir, l'indice de ventes en volume est supérieur à ceux de la période de référence et de la moyenne nationale.</a:t>
            </a:r>
          </a:p>
        </p:txBody>
      </p:sp>
    </p:spTree>
    <p:extLst>
      <p:ext uri="{BB962C8B-B14F-4D97-AF65-F5344CB8AC3E}">
        <p14:creationId xmlns:p14="http://schemas.microsoft.com/office/powerpoint/2010/main" val="2819181930"/>
      </p:ext>
    </p:extLst>
  </p:cSld>
  <p:clrMapOvr>
    <a:masterClrMapping/>
  </p:clrMapOvr>
</p:sld>
</file>

<file path=ppt/slides/slide8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ZoneTexte 1">
            <a:extLst>
              <a:ext uri="{FF2B5EF4-FFF2-40B4-BE49-F238E27FC236}">
                <a16:creationId xmlns:a16="http://schemas.microsoft.com/office/drawing/2014/main" id="{FABCE0F6-F05A-4345-B841-282AE4825EE9}"/>
              </a:ext>
            </a:extLst>
          </p:cNvPr>
          <p:cNvSpPr txBox="1"/>
          <p:nvPr/>
        </p:nvSpPr>
        <p:spPr>
          <a:xfrm>
            <a:off x="0" y="0"/>
            <a:ext cx="6858000" cy="400110"/>
          </a:xfrm>
          <a:prstGeom prst="rect">
            <a:avLst/>
          </a:prstGeom>
          <a:solidFill>
            <a:schemeClr val="accent4">
              <a:lumMod val="20000"/>
              <a:lumOff val="80000"/>
            </a:schemeClr>
          </a:solidFill>
        </p:spPr>
        <p:txBody>
          <a:bodyPr wrap="square" rtlCol="0">
            <a:spAutoFit/>
          </a:bodyPr>
          <a:lstStyle/>
          <a:p>
            <a:pPr algn="ctr"/>
            <a:endParaRPr lang="fr-FR" sz="2000" b="1" dirty="0"/>
          </a:p>
        </p:txBody>
      </p:sp>
      <p:sp>
        <p:nvSpPr>
          <p:cNvPr id="4" name="Rectangle 3">
            <a:extLst>
              <a:ext uri="{FF2B5EF4-FFF2-40B4-BE49-F238E27FC236}">
                <a16:creationId xmlns:a16="http://schemas.microsoft.com/office/drawing/2014/main" id="{C8D6CA0E-9D78-48EB-9495-FF40A69C5130}"/>
              </a:ext>
            </a:extLst>
          </p:cNvPr>
          <p:cNvSpPr/>
          <p:nvPr/>
        </p:nvSpPr>
        <p:spPr>
          <a:xfrm>
            <a:off x="201304" y="5944548"/>
            <a:ext cx="6455391" cy="2450152"/>
          </a:xfrm>
          <a:prstGeom prst="rect">
            <a:avLst/>
          </a:prstGeom>
          <a:solidFill>
            <a:schemeClr val="bg1">
              <a:lumMod val="95000"/>
            </a:schemeClr>
          </a:solidFill>
          <a:ln>
            <a:solidFill>
              <a:schemeClr val="bg2">
                <a:lumMod val="9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dirty="0"/>
          </a:p>
        </p:txBody>
      </p:sp>
      <p:sp>
        <p:nvSpPr>
          <p:cNvPr id="5" name="Rectangle 4">
            <a:extLst>
              <a:ext uri="{FF2B5EF4-FFF2-40B4-BE49-F238E27FC236}">
                <a16:creationId xmlns:a16="http://schemas.microsoft.com/office/drawing/2014/main" id="{52D85CA1-D411-4D47-AC08-5139E7C96054}"/>
              </a:ext>
            </a:extLst>
          </p:cNvPr>
          <p:cNvSpPr/>
          <p:nvPr/>
        </p:nvSpPr>
        <p:spPr>
          <a:xfrm>
            <a:off x="201304" y="2414014"/>
            <a:ext cx="6455391" cy="1445696"/>
          </a:xfrm>
          <a:prstGeom prst="rect">
            <a:avLst/>
          </a:prstGeom>
          <a:solidFill>
            <a:schemeClr val="bg1">
              <a:lumMod val="95000"/>
            </a:schemeClr>
          </a:solidFill>
          <a:ln>
            <a:solidFill>
              <a:schemeClr val="bg2">
                <a:lumMod val="9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pic>
        <p:nvPicPr>
          <p:cNvPr id="6" name="Picture 5" descr="Etat_du_marche_RO.png"/>
          <p:cNvPicPr>
            <a:picLocks noChangeAspect="1"/>
          </p:cNvPicPr>
          <p:nvPr/>
        </p:nvPicPr>
        <p:blipFill>
          <a:blip r:embed="rId2"/>
          <a:srcRect l="1000" t="20000" r="1000" b="25000"/>
          <a:stretch>
            <a:fillRect/>
          </a:stretch>
        </p:blipFill>
        <p:spPr>
          <a:xfrm>
            <a:off x="1058400" y="698400"/>
            <a:ext cx="4572000" cy="1620000"/>
          </a:xfrm>
          <a:prstGeom prst="rect">
            <a:avLst/>
          </a:prstGeom>
        </p:spPr>
      </p:pic>
      <p:pic>
        <p:nvPicPr>
          <p:cNvPr id="7" name="Picture 6" descr="Caractéristiques_intensité_RO.png"/>
          <p:cNvPicPr>
            <a:picLocks noChangeAspect="1"/>
          </p:cNvPicPr>
          <p:nvPr/>
        </p:nvPicPr>
        <p:blipFill>
          <a:blip r:embed="rId3"/>
          <a:srcRect l="1000" t="20000" r="1000" b="20000"/>
          <a:stretch>
            <a:fillRect/>
          </a:stretch>
        </p:blipFill>
        <p:spPr>
          <a:xfrm>
            <a:off x="86400" y="4323600"/>
            <a:ext cx="6688799" cy="1620000"/>
          </a:xfrm>
          <a:prstGeom prst="rect">
            <a:avLst/>
          </a:prstGeom>
        </p:spPr>
      </p:pic>
      <p:sp>
        <p:nvSpPr>
          <p:cNvPr id="8" name="TextBox 7"/>
          <p:cNvSpPr txBox="1"/>
          <p:nvPr/>
        </p:nvSpPr>
        <p:spPr>
          <a:xfrm>
            <a:off x="0" y="-288000"/>
            <a:ext cx="6858000" cy="720000"/>
          </a:xfrm>
          <a:prstGeom prst="rect">
            <a:avLst/>
          </a:prstGeom>
          <a:noFill/>
        </p:spPr>
        <p:txBody>
          <a:bodyPr wrap="none">
            <a:spAutoFit/>
          </a:bodyPr>
          <a:lstStyle/>
          <a:p>
            <a:endParaRPr/>
          </a:p>
          <a:p>
            <a:pPr algn="ctr">
              <a:defRPr sz="2267"/>
            </a:pPr>
            <a:r>
              <a:t>Roscoff</a:t>
            </a:r>
          </a:p>
        </p:txBody>
      </p:sp>
      <p:sp>
        <p:nvSpPr>
          <p:cNvPr id="9" name="TextBox 8"/>
          <p:cNvSpPr txBox="1"/>
          <p:nvPr/>
        </p:nvSpPr>
        <p:spPr>
          <a:xfrm>
            <a:off x="180000" y="9403200"/>
            <a:ext cx="4647600" cy="1368000"/>
          </a:xfrm>
          <a:prstGeom prst="rect">
            <a:avLst/>
          </a:prstGeom>
          <a:noFill/>
        </p:spPr>
        <p:txBody>
          <a:bodyPr wrap="square">
            <a:spAutoFit/>
          </a:bodyPr>
          <a:lstStyle/>
          <a:p>
            <a:pPr>
              <a:defRPr sz="850"/>
            </a:pPr>
            <a:r>
              <a:t>Note : « = » : variation entre ‒5 et +5% ; « ‒ » variation entre ‒5 et ‒15% ; « + » variation entre 5 et 15% ; « ‒ ‒ » variation entre ‒15 et ‒25%; « + + » variation entre 15 et 25% ; « ‒ ‒ ‒ » variation inférieure à 25% ;« + + + » variation supérieure à 25%.</a:t>
            </a:r>
          </a:p>
        </p:txBody>
      </p:sp>
      <p:sp>
        <p:nvSpPr>
          <p:cNvPr id="10" name="TextBox 9"/>
          <p:cNvSpPr txBox="1"/>
          <p:nvPr/>
        </p:nvSpPr>
        <p:spPr>
          <a:xfrm>
            <a:off x="259200" y="2476800"/>
            <a:ext cx="6397200" cy="756000"/>
          </a:xfrm>
          <a:prstGeom prst="rect">
            <a:avLst/>
          </a:prstGeom>
          <a:noFill/>
        </p:spPr>
        <p:txBody>
          <a:bodyPr wrap="square">
            <a:spAutoFit/>
          </a:bodyPr>
          <a:lstStyle/>
          <a:p>
            <a:pPr>
              <a:defRPr sz="1275"/>
            </a:pPr>
            <a:r>
              <a:t>• Pour la criée de Roscoff, l’instabilité des prix pour le mois de septembre 2026 est un peu moins importante que celle observée en septembre de 2023 à 2025, ce qui signifie que le risque prix des producteurs a légèrement diminué. Parallèlement, l’instabilité des volumes est un peu moins important, ce qui signifie que le risque d’approvisionnement des acheteurs a légèrement diminué.</a:t>
            </a:r>
          </a:p>
        </p:txBody>
      </p:sp>
      <p:sp>
        <p:nvSpPr>
          <p:cNvPr id="11" name="TextBox 10"/>
          <p:cNvSpPr txBox="1"/>
          <p:nvPr/>
        </p:nvSpPr>
        <p:spPr>
          <a:xfrm>
            <a:off x="259200" y="6840000"/>
            <a:ext cx="6397200" cy="756000"/>
          </a:xfrm>
          <a:prstGeom prst="rect">
            <a:avLst/>
          </a:prstGeom>
          <a:noFill/>
        </p:spPr>
        <p:txBody>
          <a:bodyPr wrap="square">
            <a:spAutoFit/>
          </a:bodyPr>
          <a:lstStyle/>
          <a:p>
            <a:pPr>
              <a:defRPr sz="1275"/>
            </a:pPr>
            <a:r>
              <a:t>• Pour la criée de Roscoff, en septembre 2026 comparé aux mois de septembre de 2023 à 2025, le nombre d’acheteurs est similaire, le nombre de transactions est beaucoup plus important. De plus, la concurrence a légèrement diminué, ce qui signifie que le pouvoir de marché des gros acheteurs a légèrement augmenté.</a:t>
            </a:r>
          </a:p>
        </p:txBody>
      </p:sp>
    </p:spTree>
    <p:extLst>
      <p:ext uri="{BB962C8B-B14F-4D97-AF65-F5344CB8AC3E}">
        <p14:creationId xmlns:p14="http://schemas.microsoft.com/office/powerpoint/2010/main" val="691025860"/>
      </p:ext>
    </p:extLst>
  </p:cSld>
  <p:clrMapOvr>
    <a:masterClrMapping/>
  </p:clrMapOvr>
</p:sld>
</file>

<file path=ppt/slides/slide8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ZoneTexte 1">
            <a:extLst>
              <a:ext uri="{FF2B5EF4-FFF2-40B4-BE49-F238E27FC236}">
                <a16:creationId xmlns:a16="http://schemas.microsoft.com/office/drawing/2014/main" id="{FABCE0F6-F05A-4345-B841-282AE4825EE9}"/>
              </a:ext>
            </a:extLst>
          </p:cNvPr>
          <p:cNvSpPr txBox="1"/>
          <p:nvPr/>
        </p:nvSpPr>
        <p:spPr>
          <a:xfrm>
            <a:off x="0" y="0"/>
            <a:ext cx="6858000" cy="400110"/>
          </a:xfrm>
          <a:prstGeom prst="rect">
            <a:avLst/>
          </a:prstGeom>
          <a:solidFill>
            <a:schemeClr val="accent4">
              <a:lumMod val="20000"/>
              <a:lumOff val="80000"/>
            </a:schemeClr>
          </a:solidFill>
        </p:spPr>
        <p:txBody>
          <a:bodyPr wrap="square" rtlCol="0">
            <a:spAutoFit/>
          </a:bodyPr>
          <a:lstStyle/>
          <a:p>
            <a:pPr algn="ctr"/>
            <a:endParaRPr lang="fr-FR" sz="2000" b="1" dirty="0"/>
          </a:p>
        </p:txBody>
      </p:sp>
      <p:sp>
        <p:nvSpPr>
          <p:cNvPr id="4" name="Rectangle 3">
            <a:extLst>
              <a:ext uri="{FF2B5EF4-FFF2-40B4-BE49-F238E27FC236}">
                <a16:creationId xmlns:a16="http://schemas.microsoft.com/office/drawing/2014/main" id="{344F9459-6E53-44C8-8002-DB2D0BB1985C}"/>
              </a:ext>
            </a:extLst>
          </p:cNvPr>
          <p:cNvSpPr/>
          <p:nvPr/>
        </p:nvSpPr>
        <p:spPr>
          <a:xfrm>
            <a:off x="201302" y="2138600"/>
            <a:ext cx="6455391" cy="2959756"/>
          </a:xfrm>
          <a:prstGeom prst="rect">
            <a:avLst/>
          </a:prstGeom>
          <a:solidFill>
            <a:schemeClr val="bg1">
              <a:lumMod val="95000"/>
            </a:schemeClr>
          </a:solidFill>
          <a:ln>
            <a:solidFill>
              <a:schemeClr val="bg2">
                <a:lumMod val="9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5" name="Rectangle 4">
            <a:extLst>
              <a:ext uri="{FF2B5EF4-FFF2-40B4-BE49-F238E27FC236}">
                <a16:creationId xmlns:a16="http://schemas.microsoft.com/office/drawing/2014/main" id="{4DDEA63D-5194-46E5-B84B-10CA3609B387}"/>
              </a:ext>
            </a:extLst>
          </p:cNvPr>
          <p:cNvSpPr/>
          <p:nvPr/>
        </p:nvSpPr>
        <p:spPr>
          <a:xfrm>
            <a:off x="180000" y="6816932"/>
            <a:ext cx="6455391" cy="2514067"/>
          </a:xfrm>
          <a:prstGeom prst="rect">
            <a:avLst/>
          </a:prstGeom>
          <a:solidFill>
            <a:schemeClr val="bg1">
              <a:lumMod val="95000"/>
            </a:schemeClr>
          </a:solidFill>
          <a:ln>
            <a:solidFill>
              <a:schemeClr val="bg2">
                <a:lumMod val="9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pic>
        <p:nvPicPr>
          <p:cNvPr id="6" name="Picture 5" descr="Etat_du_marche_RO_Espèce.png"/>
          <p:cNvPicPr>
            <a:picLocks noChangeAspect="1"/>
          </p:cNvPicPr>
          <p:nvPr/>
        </p:nvPicPr>
        <p:blipFill>
          <a:blip r:embed="rId2"/>
          <a:stretch>
            <a:fillRect/>
          </a:stretch>
        </p:blipFill>
        <p:spPr>
          <a:xfrm>
            <a:off x="1144800" y="475200"/>
            <a:ext cx="4572000" cy="1620000"/>
          </a:xfrm>
          <a:prstGeom prst="rect">
            <a:avLst/>
          </a:prstGeom>
        </p:spPr>
      </p:pic>
      <p:pic>
        <p:nvPicPr>
          <p:cNvPr id="7" name="Picture 6" descr="Caractéristiques_intensité_RO_Espèce.png"/>
          <p:cNvPicPr>
            <a:picLocks noChangeAspect="1"/>
          </p:cNvPicPr>
          <p:nvPr/>
        </p:nvPicPr>
        <p:blipFill>
          <a:blip r:embed="rId3"/>
          <a:stretch>
            <a:fillRect/>
          </a:stretch>
        </p:blipFill>
        <p:spPr>
          <a:xfrm>
            <a:off x="86400" y="5162400"/>
            <a:ext cx="6688799" cy="1620000"/>
          </a:xfrm>
          <a:prstGeom prst="rect">
            <a:avLst/>
          </a:prstGeom>
        </p:spPr>
      </p:pic>
      <p:sp>
        <p:nvSpPr>
          <p:cNvPr id="8" name="TextBox 7"/>
          <p:cNvSpPr txBox="1"/>
          <p:nvPr/>
        </p:nvSpPr>
        <p:spPr>
          <a:xfrm>
            <a:off x="0" y="-288000"/>
            <a:ext cx="6858000" cy="720000"/>
          </a:xfrm>
          <a:prstGeom prst="rect">
            <a:avLst/>
          </a:prstGeom>
          <a:noFill/>
        </p:spPr>
        <p:txBody>
          <a:bodyPr wrap="none">
            <a:spAutoFit/>
          </a:bodyPr>
          <a:lstStyle/>
          <a:p>
            <a:endParaRPr/>
          </a:p>
          <a:p>
            <a:pPr algn="ctr">
              <a:defRPr sz="2267"/>
            </a:pPr>
            <a:r>
              <a:t>Roscoff</a:t>
            </a:r>
          </a:p>
        </p:txBody>
      </p:sp>
      <p:sp>
        <p:nvSpPr>
          <p:cNvPr id="9" name="TextBox 8"/>
          <p:cNvSpPr txBox="1"/>
          <p:nvPr/>
        </p:nvSpPr>
        <p:spPr>
          <a:xfrm>
            <a:off x="180000" y="9403200"/>
            <a:ext cx="4647600" cy="1368000"/>
          </a:xfrm>
          <a:prstGeom prst="rect">
            <a:avLst/>
          </a:prstGeom>
          <a:noFill/>
        </p:spPr>
        <p:txBody>
          <a:bodyPr wrap="square">
            <a:spAutoFit/>
          </a:bodyPr>
          <a:lstStyle/>
          <a:p>
            <a:pPr>
              <a:defRPr sz="850"/>
            </a:pPr>
            <a:r>
              <a:t>Note : « = » : variation entre ‒5 et +5% ; « ‒ » variation entre ‒5 et ‒15% ; « + » variation entre 5 et 15% ; « ‒ ‒ » variation entre ‒15 et ‒25%; « + + » variation entre 15 et 25% ; « ‒ ‒ ‒ » variation inférieure à 25% ;« + + + » variation supérieure à 25%.</a:t>
            </a:r>
          </a:p>
        </p:txBody>
      </p:sp>
      <p:sp>
        <p:nvSpPr>
          <p:cNvPr id="10" name="TextBox 9"/>
          <p:cNvSpPr txBox="1"/>
          <p:nvPr/>
        </p:nvSpPr>
        <p:spPr>
          <a:xfrm>
            <a:off x="259200" y="2214000"/>
            <a:ext cx="6397200" cy="756000"/>
          </a:xfrm>
          <a:prstGeom prst="rect">
            <a:avLst/>
          </a:prstGeom>
          <a:noFill/>
        </p:spPr>
        <p:txBody>
          <a:bodyPr wrap="square">
            <a:spAutoFit/>
          </a:bodyPr>
          <a:lstStyle/>
          <a:p>
            <a:pPr>
              <a:defRPr sz="1275"/>
            </a:pPr>
            <a:r>
              <a:t>• Pour la baudroie de la criée de Roscoff, l’instabilité des prix pour le mois de septembre 2026 est moins importante que celle observée en septembre de 2023 à 2025, ce qui signifie que le risque prix des producteurs a diminué. Parallèlement, l’instabilité des volumes est moins important, ce qui signifie que le risque d’approvisionnement des acheteurs a diminué.</a:t>
            </a:r>
          </a:p>
        </p:txBody>
      </p:sp>
      <p:sp>
        <p:nvSpPr>
          <p:cNvPr id="11" name="TextBox 10"/>
          <p:cNvSpPr txBox="1"/>
          <p:nvPr/>
        </p:nvSpPr>
        <p:spPr>
          <a:xfrm>
            <a:off x="259200" y="6775200"/>
            <a:ext cx="6397200" cy="756000"/>
          </a:xfrm>
          <a:prstGeom prst="rect">
            <a:avLst/>
          </a:prstGeom>
          <a:noFill/>
        </p:spPr>
        <p:txBody>
          <a:bodyPr wrap="square">
            <a:spAutoFit/>
          </a:bodyPr>
          <a:lstStyle/>
          <a:p>
            <a:pPr>
              <a:defRPr sz="1275"/>
            </a:pPr>
            <a:r>
              <a:t>• Pour la baudroie de la criée de Roscoff, en septembre 2026 comparé aux mois de septembre de 2023 à 2025, le nombre d’acheteurs est un peu moins important, le nombre de transactions est plus important. De plus, la concurrence a légèrement augmenté, ce qui signifie que le pouvoir de marché des gros acheteurs a légèrement diminué.</a:t>
            </a:r>
          </a:p>
        </p:txBody>
      </p:sp>
      <p:sp>
        <p:nvSpPr>
          <p:cNvPr id="12" name="TextBox 11"/>
          <p:cNvSpPr txBox="1"/>
          <p:nvPr/>
        </p:nvSpPr>
        <p:spPr>
          <a:xfrm>
            <a:off x="259200" y="3171600"/>
            <a:ext cx="6397200" cy="756000"/>
          </a:xfrm>
          <a:prstGeom prst="rect">
            <a:avLst/>
          </a:prstGeom>
          <a:noFill/>
        </p:spPr>
        <p:txBody>
          <a:bodyPr wrap="square">
            <a:spAutoFit/>
          </a:bodyPr>
          <a:lstStyle/>
          <a:p>
            <a:pPr>
              <a:defRPr sz="1275"/>
            </a:pPr>
            <a:r>
              <a:t>• Pour le saint-pierre de la criée de Roscoff, l’instabilité des prix pour le mois de septembre 2026 est beaucoup plus importante que celle observée en septembre de 2023 à 2025, ce qui signifie que le risque prix des producteurs a fortement augmenté. Parallèlement, l’instabilité des volumes est moins important, ce qui signifie que le risque d’approvisionnement des acheteurs a diminué.</a:t>
            </a:r>
          </a:p>
        </p:txBody>
      </p:sp>
      <p:sp>
        <p:nvSpPr>
          <p:cNvPr id="13" name="TextBox 12"/>
          <p:cNvSpPr txBox="1"/>
          <p:nvPr/>
        </p:nvSpPr>
        <p:spPr>
          <a:xfrm>
            <a:off x="259200" y="7628400"/>
            <a:ext cx="6397200" cy="756000"/>
          </a:xfrm>
          <a:prstGeom prst="rect">
            <a:avLst/>
          </a:prstGeom>
          <a:noFill/>
        </p:spPr>
        <p:txBody>
          <a:bodyPr wrap="square">
            <a:spAutoFit/>
          </a:bodyPr>
          <a:lstStyle/>
          <a:p>
            <a:pPr>
              <a:defRPr sz="1275"/>
            </a:pPr>
            <a:r>
              <a:t>• Pour le saint-pierre de la criée de Roscoff, en septembre 2026 comparé aux mois de septembre de 2023 à 2025, le nombre d’acheteurs est un peu plus important, le nombre de transactions est beaucoup plus important. De plus, la concurrence a légèrement diminué, ce qui signifie que le pouvoir de marché des gros acheteurs a légèrement augmenté.</a:t>
            </a:r>
          </a:p>
        </p:txBody>
      </p:sp>
      <p:sp>
        <p:nvSpPr>
          <p:cNvPr id="14" name="TextBox 13"/>
          <p:cNvSpPr txBox="1"/>
          <p:nvPr/>
        </p:nvSpPr>
        <p:spPr>
          <a:xfrm>
            <a:off x="259200" y="4129200"/>
            <a:ext cx="6397200" cy="756000"/>
          </a:xfrm>
          <a:prstGeom prst="rect">
            <a:avLst/>
          </a:prstGeom>
          <a:noFill/>
        </p:spPr>
        <p:txBody>
          <a:bodyPr wrap="square">
            <a:spAutoFit/>
          </a:bodyPr>
          <a:lstStyle/>
          <a:p>
            <a:pPr>
              <a:defRPr sz="1275"/>
            </a:pPr>
            <a:r>
              <a:t>• Pour la pieuvre de la criée de Roscoff, l’instabilité des prix pour le mois de septembre 2026 est moins importante que celle observée en septembre de 2023 à 2025, ce qui signifie que le risque prix des producteurs a diminué. Parallèlement, l’instabilité des volumes est moins important, ce qui signifie que le risque d’approvisionnement des acheteurs a diminué.</a:t>
            </a:r>
          </a:p>
        </p:txBody>
      </p:sp>
      <p:sp>
        <p:nvSpPr>
          <p:cNvPr id="15" name="TextBox 14"/>
          <p:cNvSpPr txBox="1"/>
          <p:nvPr/>
        </p:nvSpPr>
        <p:spPr>
          <a:xfrm>
            <a:off x="259200" y="8456400"/>
            <a:ext cx="6397200" cy="756000"/>
          </a:xfrm>
          <a:prstGeom prst="rect">
            <a:avLst/>
          </a:prstGeom>
          <a:noFill/>
        </p:spPr>
        <p:txBody>
          <a:bodyPr wrap="square">
            <a:spAutoFit/>
          </a:bodyPr>
          <a:lstStyle/>
          <a:p>
            <a:pPr>
              <a:defRPr sz="1275"/>
            </a:pPr>
            <a:r>
              <a:t>• Pour la pieuvre de la criée de Roscoff, en septembre 2026 comparé aux mois de septembre de 2023 à 2025, le nombre d’acheteurs est beaucoup plus important, le nombre de transactions est beaucoup plus important. De plus, la concurrence a diminué, ce qui signifie que le pouvoir de marché des gros acheteurs a augmenté.</a:t>
            </a:r>
          </a:p>
        </p:txBody>
      </p:sp>
    </p:spTree>
    <p:extLst>
      <p:ext uri="{BB962C8B-B14F-4D97-AF65-F5344CB8AC3E}">
        <p14:creationId xmlns:p14="http://schemas.microsoft.com/office/powerpoint/2010/main" val="3479069575"/>
      </p:ext>
    </p:extLst>
  </p:cSld>
  <p:clrMapOvr>
    <a:masterClrMapping/>
  </p:clrMapOvr>
</p:sld>
</file>

<file path=ppt/slides/slide8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ZoneTexte 2">
            <a:extLst>
              <a:ext uri="{FF2B5EF4-FFF2-40B4-BE49-F238E27FC236}">
                <a16:creationId xmlns:a16="http://schemas.microsoft.com/office/drawing/2014/main" id="{BC4710F0-EAEC-4213-96F5-9014FE8FF695}"/>
              </a:ext>
            </a:extLst>
          </p:cNvPr>
          <p:cNvSpPr txBox="1"/>
          <p:nvPr/>
        </p:nvSpPr>
        <p:spPr>
          <a:xfrm>
            <a:off x="0" y="0"/>
            <a:ext cx="6858000" cy="400110"/>
          </a:xfrm>
          <a:prstGeom prst="rect">
            <a:avLst/>
          </a:prstGeom>
          <a:solidFill>
            <a:schemeClr val="accent4">
              <a:lumMod val="20000"/>
              <a:lumOff val="80000"/>
            </a:schemeClr>
          </a:solidFill>
        </p:spPr>
        <p:txBody>
          <a:bodyPr wrap="square" rtlCol="0">
            <a:spAutoFit/>
          </a:bodyPr>
          <a:lstStyle/>
          <a:p>
            <a:pPr algn="ctr"/>
            <a:endParaRPr lang="fr-FR" sz="2000" b="1" dirty="0"/>
          </a:p>
        </p:txBody>
      </p:sp>
      <p:pic>
        <p:nvPicPr>
          <p:cNvPr id="5" name="Image 4">
            <a:extLst>
              <a:ext uri="{FF2B5EF4-FFF2-40B4-BE49-F238E27FC236}">
                <a16:creationId xmlns:a16="http://schemas.microsoft.com/office/drawing/2014/main" id="{409A0BB4-D7F5-4F14-BBB1-E4C737B09E4B}"/>
              </a:ext>
            </a:extLst>
          </p:cNvPr>
          <p:cNvPicPr>
            <a:picLocks noChangeAspect="1"/>
          </p:cNvPicPr>
          <p:nvPr/>
        </p:nvPicPr>
        <p:blipFill>
          <a:blip r:embed="rId2">
            <a:extLst>
              <a:ext uri="{96DAC541-7B7A-43D3-8B79-37D633B846F1}">
                <asvg:svgBlip xmlns:asvg="http://schemas.microsoft.com/office/drawing/2016/SVG/main" r:embed="rId3"/>
              </a:ext>
            </a:extLst>
          </a:blip>
          <a:srcRect/>
          <a:stretch/>
        </p:blipFill>
        <p:spPr>
          <a:xfrm>
            <a:off x="199533" y="8359337"/>
            <a:ext cx="2335636" cy="1170385"/>
          </a:xfrm>
          <a:prstGeom prst="rect">
            <a:avLst/>
          </a:prstGeom>
        </p:spPr>
      </p:pic>
      <p:sp>
        <p:nvSpPr>
          <p:cNvPr id="6" name="Rectangle 5">
            <a:extLst>
              <a:ext uri="{FF2B5EF4-FFF2-40B4-BE49-F238E27FC236}">
                <a16:creationId xmlns:a16="http://schemas.microsoft.com/office/drawing/2014/main" id="{1E640CA7-D2B9-47D7-84F7-8A3F29CDFB56}"/>
              </a:ext>
            </a:extLst>
          </p:cNvPr>
          <p:cNvSpPr/>
          <p:nvPr/>
        </p:nvSpPr>
        <p:spPr>
          <a:xfrm>
            <a:off x="194400" y="4118960"/>
            <a:ext cx="2342266" cy="3913283"/>
          </a:xfrm>
          <a:prstGeom prst="rect">
            <a:avLst/>
          </a:prstGeom>
          <a:solidFill>
            <a:schemeClr val="bg1">
              <a:lumMod val="95000"/>
            </a:schemeClr>
          </a:solidFill>
          <a:ln>
            <a:solidFill>
              <a:schemeClr val="bg2">
                <a:lumMod val="9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pic>
        <p:nvPicPr>
          <p:cNvPr id="7" name="Picture 6" descr="Resultat 2026_09_Saint-quay-portrieux.png"/>
          <p:cNvPicPr>
            <a:picLocks noChangeAspect="1"/>
          </p:cNvPicPr>
          <p:nvPr/>
        </p:nvPicPr>
        <p:blipFill>
          <a:blip r:embed="rId4"/>
          <a:srcRect t="12000" r="5000" b="5000"/>
          <a:stretch>
            <a:fillRect/>
          </a:stretch>
        </p:blipFill>
        <p:spPr>
          <a:xfrm>
            <a:off x="295200" y="410399"/>
            <a:ext cx="6271200" cy="3420000"/>
          </a:xfrm>
          <a:prstGeom prst="rect">
            <a:avLst/>
          </a:prstGeom>
        </p:spPr>
      </p:pic>
      <p:pic>
        <p:nvPicPr>
          <p:cNvPr id="8" name="Picture 7" descr="Resultat 2026_09_Saint-quay-portrieux_Indices de ventes en valeur.png"/>
          <p:cNvPicPr>
            <a:picLocks noChangeAspect="1"/>
          </p:cNvPicPr>
          <p:nvPr/>
        </p:nvPicPr>
        <p:blipFill>
          <a:blip r:embed="rId5"/>
          <a:srcRect t="12000" r="5000" b="5000"/>
          <a:stretch>
            <a:fillRect/>
          </a:stretch>
        </p:blipFill>
        <p:spPr>
          <a:xfrm>
            <a:off x="2937600" y="3848400"/>
            <a:ext cx="3873600" cy="1980000"/>
          </a:xfrm>
          <a:prstGeom prst="rect">
            <a:avLst/>
          </a:prstGeom>
        </p:spPr>
      </p:pic>
      <p:pic>
        <p:nvPicPr>
          <p:cNvPr id="9" name="Picture 8" descr="Resultat 2026_09_Saint-quay-portrieux_Indices de prix de vente.png"/>
          <p:cNvPicPr>
            <a:picLocks noChangeAspect="1"/>
          </p:cNvPicPr>
          <p:nvPr/>
        </p:nvPicPr>
        <p:blipFill>
          <a:blip r:embed="rId6"/>
          <a:srcRect t="12000" r="5000" b="5000"/>
          <a:stretch>
            <a:fillRect/>
          </a:stretch>
        </p:blipFill>
        <p:spPr>
          <a:xfrm>
            <a:off x="2937600" y="5846399"/>
            <a:ext cx="3873600" cy="1980000"/>
          </a:xfrm>
          <a:prstGeom prst="rect">
            <a:avLst/>
          </a:prstGeom>
        </p:spPr>
      </p:pic>
      <p:pic>
        <p:nvPicPr>
          <p:cNvPr id="10" name="Picture 9" descr="Resultat 2026_09_Saint-quay-portrieux_Indices de ventes en volume.png"/>
          <p:cNvPicPr>
            <a:picLocks noChangeAspect="1"/>
          </p:cNvPicPr>
          <p:nvPr/>
        </p:nvPicPr>
        <p:blipFill>
          <a:blip r:embed="rId7"/>
          <a:srcRect t="12000" r="5000" b="5000"/>
          <a:stretch>
            <a:fillRect/>
          </a:stretch>
        </p:blipFill>
        <p:spPr>
          <a:xfrm>
            <a:off x="2937600" y="7826399"/>
            <a:ext cx="3873600" cy="1980000"/>
          </a:xfrm>
          <a:prstGeom prst="rect">
            <a:avLst/>
          </a:prstGeom>
        </p:spPr>
      </p:pic>
      <p:sp>
        <p:nvSpPr>
          <p:cNvPr id="11" name="TextBox 10"/>
          <p:cNvSpPr txBox="1"/>
          <p:nvPr/>
        </p:nvSpPr>
        <p:spPr>
          <a:xfrm>
            <a:off x="0" y="-288000"/>
            <a:ext cx="6858000" cy="720000"/>
          </a:xfrm>
          <a:prstGeom prst="rect">
            <a:avLst/>
          </a:prstGeom>
          <a:noFill/>
        </p:spPr>
        <p:txBody>
          <a:bodyPr wrap="none">
            <a:spAutoFit/>
          </a:bodyPr>
          <a:lstStyle/>
          <a:p>
            <a:endParaRPr/>
          </a:p>
          <a:p>
            <a:pPr algn="ctr">
              <a:defRPr sz="2267"/>
            </a:pPr>
            <a:r>
              <a:t>Saint-quay-portrieux</a:t>
            </a:r>
          </a:p>
        </p:txBody>
      </p:sp>
      <p:sp>
        <p:nvSpPr>
          <p:cNvPr id="12" name="TextBox 11"/>
          <p:cNvSpPr txBox="1"/>
          <p:nvPr/>
        </p:nvSpPr>
        <p:spPr>
          <a:xfrm>
            <a:off x="687600" y="8445600"/>
            <a:ext cx="1803600" cy="288000"/>
          </a:xfrm>
          <a:prstGeom prst="rect">
            <a:avLst/>
          </a:prstGeom>
          <a:noFill/>
        </p:spPr>
        <p:txBody>
          <a:bodyPr wrap="none">
            <a:spAutoFit/>
          </a:bodyPr>
          <a:lstStyle/>
          <a:p>
            <a:pPr>
              <a:defRPr sz="850"/>
            </a:pPr>
            <a:r>
              <a:t>Indice de prix de vente</a:t>
            </a:r>
          </a:p>
        </p:txBody>
      </p:sp>
      <p:sp>
        <p:nvSpPr>
          <p:cNvPr id="13" name="TextBox 12"/>
          <p:cNvSpPr txBox="1"/>
          <p:nvPr/>
        </p:nvSpPr>
        <p:spPr>
          <a:xfrm>
            <a:off x="687600" y="8632800"/>
            <a:ext cx="1803600" cy="288000"/>
          </a:xfrm>
          <a:prstGeom prst="rect">
            <a:avLst/>
          </a:prstGeom>
          <a:noFill/>
        </p:spPr>
        <p:txBody>
          <a:bodyPr wrap="none">
            <a:spAutoFit/>
          </a:bodyPr>
          <a:lstStyle/>
          <a:p>
            <a:pPr>
              <a:defRPr sz="850"/>
            </a:pPr>
            <a:r>
              <a:t>Indice de ventes en volume</a:t>
            </a:r>
          </a:p>
        </p:txBody>
      </p:sp>
      <p:sp>
        <p:nvSpPr>
          <p:cNvPr id="14" name="TextBox 13"/>
          <p:cNvSpPr txBox="1"/>
          <p:nvPr/>
        </p:nvSpPr>
        <p:spPr>
          <a:xfrm>
            <a:off x="687600" y="8838000"/>
            <a:ext cx="1803600" cy="288000"/>
          </a:xfrm>
          <a:prstGeom prst="rect">
            <a:avLst/>
          </a:prstGeom>
          <a:noFill/>
        </p:spPr>
        <p:txBody>
          <a:bodyPr wrap="none">
            <a:spAutoFit/>
          </a:bodyPr>
          <a:lstStyle/>
          <a:p>
            <a:pPr>
              <a:defRPr sz="850"/>
            </a:pPr>
            <a:r>
              <a:t>Indice de ventes en valeur</a:t>
            </a:r>
          </a:p>
        </p:txBody>
      </p:sp>
      <p:sp>
        <p:nvSpPr>
          <p:cNvPr id="15" name="TextBox 14"/>
          <p:cNvSpPr txBox="1"/>
          <p:nvPr/>
        </p:nvSpPr>
        <p:spPr>
          <a:xfrm>
            <a:off x="687600" y="9021600"/>
            <a:ext cx="1803600" cy="288000"/>
          </a:xfrm>
          <a:prstGeom prst="rect">
            <a:avLst/>
          </a:prstGeom>
          <a:noFill/>
        </p:spPr>
        <p:txBody>
          <a:bodyPr wrap="none">
            <a:spAutoFit/>
          </a:bodyPr>
          <a:lstStyle/>
          <a:p>
            <a:pPr>
              <a:defRPr sz="850"/>
            </a:pPr>
            <a:r>
              <a:t>Indice national</a:t>
            </a:r>
          </a:p>
        </p:txBody>
      </p:sp>
      <p:sp>
        <p:nvSpPr>
          <p:cNvPr id="16" name="TextBox 15"/>
          <p:cNvSpPr txBox="1"/>
          <p:nvPr/>
        </p:nvSpPr>
        <p:spPr>
          <a:xfrm>
            <a:off x="687600" y="9223200"/>
            <a:ext cx="1803600" cy="288000"/>
          </a:xfrm>
          <a:prstGeom prst="rect">
            <a:avLst/>
          </a:prstGeom>
          <a:noFill/>
        </p:spPr>
        <p:txBody>
          <a:bodyPr wrap="none">
            <a:spAutoFit/>
          </a:bodyPr>
          <a:lstStyle/>
          <a:p>
            <a:pPr>
              <a:defRPr sz="850"/>
            </a:pPr>
            <a:r>
              <a:t>Septembre</a:t>
            </a:r>
          </a:p>
        </p:txBody>
      </p:sp>
      <p:sp>
        <p:nvSpPr>
          <p:cNvPr id="17" name="TextBox 16"/>
          <p:cNvSpPr txBox="1"/>
          <p:nvPr/>
        </p:nvSpPr>
        <p:spPr>
          <a:xfrm>
            <a:off x="194400" y="4179600"/>
            <a:ext cx="2343600" cy="1436400"/>
          </a:xfrm>
          <a:prstGeom prst="rect">
            <a:avLst/>
          </a:prstGeom>
          <a:noFill/>
        </p:spPr>
        <p:txBody>
          <a:bodyPr wrap="square">
            <a:spAutoFit/>
          </a:bodyPr>
          <a:lstStyle/>
          <a:p>
            <a:pPr>
              <a:defRPr sz="1275"/>
            </a:pPr>
            <a:r>
              <a:t>• À la fin du mois de septembre 2026, l'indice de ventes en valeur  de la criée de Saint-quay-portrieux est supérieur à celui de la période de référence (2023).</a:t>
            </a:r>
          </a:p>
        </p:txBody>
      </p:sp>
      <p:sp>
        <p:nvSpPr>
          <p:cNvPr id="18" name="TextBox 17"/>
          <p:cNvSpPr txBox="1"/>
          <p:nvPr/>
        </p:nvSpPr>
        <p:spPr>
          <a:xfrm>
            <a:off x="194400" y="5619600"/>
            <a:ext cx="2343600" cy="1436400"/>
          </a:xfrm>
          <a:prstGeom prst="rect">
            <a:avLst/>
          </a:prstGeom>
          <a:noFill/>
        </p:spPr>
        <p:txBody>
          <a:bodyPr wrap="square">
            <a:spAutoFit/>
          </a:bodyPr>
          <a:lstStyle/>
          <a:p>
            <a:pPr>
              <a:defRPr sz="1275"/>
            </a:pPr>
            <a:r>
              <a:t>• L'indice de prix de ventes est supérieur à celui de la période de référence mais proche de celui de la moyenne nationale.</a:t>
            </a:r>
          </a:p>
        </p:txBody>
      </p:sp>
      <p:sp>
        <p:nvSpPr>
          <p:cNvPr id="19" name="TextBox 18"/>
          <p:cNvSpPr txBox="1"/>
          <p:nvPr/>
        </p:nvSpPr>
        <p:spPr>
          <a:xfrm>
            <a:off x="194400" y="6840000"/>
            <a:ext cx="2343600" cy="1436400"/>
          </a:xfrm>
          <a:prstGeom prst="rect">
            <a:avLst/>
          </a:prstGeom>
          <a:noFill/>
        </p:spPr>
        <p:txBody>
          <a:bodyPr wrap="square">
            <a:spAutoFit/>
          </a:bodyPr>
          <a:lstStyle/>
          <a:p>
            <a:pPr>
              <a:defRPr sz="1275"/>
            </a:pPr>
            <a:r>
              <a:t>• Pour finir, l'indice de ventes en volume est supérieur à ceux de la période de référence et de la moyenne nationale.</a:t>
            </a:r>
          </a:p>
        </p:txBody>
      </p:sp>
    </p:spTree>
    <p:extLst>
      <p:ext uri="{BB962C8B-B14F-4D97-AF65-F5344CB8AC3E}">
        <p14:creationId xmlns:p14="http://schemas.microsoft.com/office/powerpoint/2010/main" val="3571043606"/>
      </p:ext>
    </p:extLst>
  </p:cSld>
  <p:clrMapOvr>
    <a:masterClrMapping/>
  </p:clrMapOvr>
</p:sld>
</file>

<file path=ppt/slides/slide8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ZoneTexte 1">
            <a:extLst>
              <a:ext uri="{FF2B5EF4-FFF2-40B4-BE49-F238E27FC236}">
                <a16:creationId xmlns:a16="http://schemas.microsoft.com/office/drawing/2014/main" id="{FABCE0F6-F05A-4345-B841-282AE4825EE9}"/>
              </a:ext>
            </a:extLst>
          </p:cNvPr>
          <p:cNvSpPr txBox="1"/>
          <p:nvPr/>
        </p:nvSpPr>
        <p:spPr>
          <a:xfrm>
            <a:off x="0" y="0"/>
            <a:ext cx="6858000" cy="400110"/>
          </a:xfrm>
          <a:prstGeom prst="rect">
            <a:avLst/>
          </a:prstGeom>
          <a:solidFill>
            <a:schemeClr val="accent4">
              <a:lumMod val="20000"/>
              <a:lumOff val="80000"/>
            </a:schemeClr>
          </a:solidFill>
        </p:spPr>
        <p:txBody>
          <a:bodyPr wrap="square" rtlCol="0">
            <a:spAutoFit/>
          </a:bodyPr>
          <a:lstStyle/>
          <a:p>
            <a:pPr algn="ctr"/>
            <a:endParaRPr lang="fr-FR" sz="2000" b="1" dirty="0"/>
          </a:p>
        </p:txBody>
      </p:sp>
      <p:sp>
        <p:nvSpPr>
          <p:cNvPr id="4" name="Rectangle 3">
            <a:extLst>
              <a:ext uri="{FF2B5EF4-FFF2-40B4-BE49-F238E27FC236}">
                <a16:creationId xmlns:a16="http://schemas.microsoft.com/office/drawing/2014/main" id="{C8D6CA0E-9D78-48EB-9495-FF40A69C5130}"/>
              </a:ext>
            </a:extLst>
          </p:cNvPr>
          <p:cNvSpPr/>
          <p:nvPr/>
        </p:nvSpPr>
        <p:spPr>
          <a:xfrm>
            <a:off x="201304" y="5944548"/>
            <a:ext cx="6455391" cy="2450152"/>
          </a:xfrm>
          <a:prstGeom prst="rect">
            <a:avLst/>
          </a:prstGeom>
          <a:solidFill>
            <a:schemeClr val="bg1">
              <a:lumMod val="95000"/>
            </a:schemeClr>
          </a:solidFill>
          <a:ln>
            <a:solidFill>
              <a:schemeClr val="bg2">
                <a:lumMod val="9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dirty="0"/>
          </a:p>
        </p:txBody>
      </p:sp>
      <p:sp>
        <p:nvSpPr>
          <p:cNvPr id="5" name="Rectangle 4">
            <a:extLst>
              <a:ext uri="{FF2B5EF4-FFF2-40B4-BE49-F238E27FC236}">
                <a16:creationId xmlns:a16="http://schemas.microsoft.com/office/drawing/2014/main" id="{52D85CA1-D411-4D47-AC08-5139E7C96054}"/>
              </a:ext>
            </a:extLst>
          </p:cNvPr>
          <p:cNvSpPr/>
          <p:nvPr/>
        </p:nvSpPr>
        <p:spPr>
          <a:xfrm>
            <a:off x="201304" y="2414014"/>
            <a:ext cx="6455391" cy="1445696"/>
          </a:xfrm>
          <a:prstGeom prst="rect">
            <a:avLst/>
          </a:prstGeom>
          <a:solidFill>
            <a:schemeClr val="bg1">
              <a:lumMod val="95000"/>
            </a:schemeClr>
          </a:solidFill>
          <a:ln>
            <a:solidFill>
              <a:schemeClr val="bg2">
                <a:lumMod val="9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pic>
        <p:nvPicPr>
          <p:cNvPr id="6" name="Picture 5" descr="Etat_du_marche_SQ.png"/>
          <p:cNvPicPr>
            <a:picLocks noChangeAspect="1"/>
          </p:cNvPicPr>
          <p:nvPr/>
        </p:nvPicPr>
        <p:blipFill>
          <a:blip r:embed="rId2"/>
          <a:srcRect l="1000" t="20000" r="1000" b="25000"/>
          <a:stretch>
            <a:fillRect/>
          </a:stretch>
        </p:blipFill>
        <p:spPr>
          <a:xfrm>
            <a:off x="1058400" y="698400"/>
            <a:ext cx="4572000" cy="1620000"/>
          </a:xfrm>
          <a:prstGeom prst="rect">
            <a:avLst/>
          </a:prstGeom>
        </p:spPr>
      </p:pic>
      <p:pic>
        <p:nvPicPr>
          <p:cNvPr id="7" name="Picture 6" descr="Caractéristiques_intensité_SQ.png"/>
          <p:cNvPicPr>
            <a:picLocks noChangeAspect="1"/>
          </p:cNvPicPr>
          <p:nvPr/>
        </p:nvPicPr>
        <p:blipFill>
          <a:blip r:embed="rId3"/>
          <a:srcRect l="1000" t="20000" r="1000" b="20000"/>
          <a:stretch>
            <a:fillRect/>
          </a:stretch>
        </p:blipFill>
        <p:spPr>
          <a:xfrm>
            <a:off x="86400" y="4323600"/>
            <a:ext cx="6688799" cy="1620000"/>
          </a:xfrm>
          <a:prstGeom prst="rect">
            <a:avLst/>
          </a:prstGeom>
        </p:spPr>
      </p:pic>
      <p:sp>
        <p:nvSpPr>
          <p:cNvPr id="8" name="TextBox 7"/>
          <p:cNvSpPr txBox="1"/>
          <p:nvPr/>
        </p:nvSpPr>
        <p:spPr>
          <a:xfrm>
            <a:off x="0" y="-288000"/>
            <a:ext cx="6858000" cy="720000"/>
          </a:xfrm>
          <a:prstGeom prst="rect">
            <a:avLst/>
          </a:prstGeom>
          <a:noFill/>
        </p:spPr>
        <p:txBody>
          <a:bodyPr wrap="none">
            <a:spAutoFit/>
          </a:bodyPr>
          <a:lstStyle/>
          <a:p>
            <a:endParaRPr/>
          </a:p>
          <a:p>
            <a:pPr algn="ctr">
              <a:defRPr sz="2267"/>
            </a:pPr>
            <a:r>
              <a:t>Saint-quay-portrieux</a:t>
            </a:r>
          </a:p>
        </p:txBody>
      </p:sp>
      <p:sp>
        <p:nvSpPr>
          <p:cNvPr id="9" name="TextBox 8"/>
          <p:cNvSpPr txBox="1"/>
          <p:nvPr/>
        </p:nvSpPr>
        <p:spPr>
          <a:xfrm>
            <a:off x="180000" y="9403200"/>
            <a:ext cx="4647600" cy="1368000"/>
          </a:xfrm>
          <a:prstGeom prst="rect">
            <a:avLst/>
          </a:prstGeom>
          <a:noFill/>
        </p:spPr>
        <p:txBody>
          <a:bodyPr wrap="square">
            <a:spAutoFit/>
          </a:bodyPr>
          <a:lstStyle/>
          <a:p>
            <a:pPr>
              <a:defRPr sz="850"/>
            </a:pPr>
            <a:r>
              <a:t>Note : « = » : variation entre ‒5 et +5% ; « ‒ » variation entre ‒5 et ‒15% ; « + » variation entre 5 et 15% ; « ‒ ‒ » variation entre ‒15 et ‒25%; « + + » variation entre 15 et 25% ; « ‒ ‒ ‒ » variation inférieure à 25% ;« + + + » variation supérieure à 25%.</a:t>
            </a:r>
          </a:p>
        </p:txBody>
      </p:sp>
      <p:sp>
        <p:nvSpPr>
          <p:cNvPr id="10" name="TextBox 9"/>
          <p:cNvSpPr txBox="1"/>
          <p:nvPr/>
        </p:nvSpPr>
        <p:spPr>
          <a:xfrm>
            <a:off x="259200" y="2476800"/>
            <a:ext cx="6397200" cy="756000"/>
          </a:xfrm>
          <a:prstGeom prst="rect">
            <a:avLst/>
          </a:prstGeom>
          <a:noFill/>
        </p:spPr>
        <p:txBody>
          <a:bodyPr wrap="square">
            <a:spAutoFit/>
          </a:bodyPr>
          <a:lstStyle/>
          <a:p>
            <a:pPr>
              <a:defRPr sz="1275"/>
            </a:pPr>
            <a:r>
              <a:t>• Pour la criée de Saint-quay-portrieux, l’instabilité des prix pour le mois de septembre 2026 est un peu moins importante que celle observée en septembre de 2023 à 2025, ce qui signifie que le risque prix des producteurs a légèrement diminué. Parallèlement, l’instabilité des volumes est un peu moins important, ce qui signifie que le risque d’approvisionnement des acheteurs a légèrement diminué.</a:t>
            </a:r>
          </a:p>
        </p:txBody>
      </p:sp>
      <p:sp>
        <p:nvSpPr>
          <p:cNvPr id="11" name="TextBox 10"/>
          <p:cNvSpPr txBox="1"/>
          <p:nvPr/>
        </p:nvSpPr>
        <p:spPr>
          <a:xfrm>
            <a:off x="259200" y="6840000"/>
            <a:ext cx="6397200" cy="756000"/>
          </a:xfrm>
          <a:prstGeom prst="rect">
            <a:avLst/>
          </a:prstGeom>
          <a:noFill/>
        </p:spPr>
        <p:txBody>
          <a:bodyPr wrap="square">
            <a:spAutoFit/>
          </a:bodyPr>
          <a:lstStyle/>
          <a:p>
            <a:pPr>
              <a:defRPr sz="1275"/>
            </a:pPr>
            <a:r>
              <a:t>• Pour la criée de Saint-quay-portrieux, en septembre 2026 comparé aux mois de septembre de 2023 à 2025, le nombre d’acheteurs est similaire, le nombre de transactions est un peu plus important. De plus, la concurrence est inchangé, ce qui signifie que le pouvoir de marché des gros acheteurs est inchangée.</a:t>
            </a:r>
          </a:p>
        </p:txBody>
      </p:sp>
    </p:spTree>
    <p:extLst>
      <p:ext uri="{BB962C8B-B14F-4D97-AF65-F5344CB8AC3E}">
        <p14:creationId xmlns:p14="http://schemas.microsoft.com/office/powerpoint/2010/main" val="1863511307"/>
      </p:ext>
    </p:extLst>
  </p:cSld>
  <p:clrMapOvr>
    <a:masterClrMapping/>
  </p:clrMapOvr>
</p:sld>
</file>

<file path=ppt/slides/slide8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ZoneTexte 1">
            <a:extLst>
              <a:ext uri="{FF2B5EF4-FFF2-40B4-BE49-F238E27FC236}">
                <a16:creationId xmlns:a16="http://schemas.microsoft.com/office/drawing/2014/main" id="{FABCE0F6-F05A-4345-B841-282AE4825EE9}"/>
              </a:ext>
            </a:extLst>
          </p:cNvPr>
          <p:cNvSpPr txBox="1"/>
          <p:nvPr/>
        </p:nvSpPr>
        <p:spPr>
          <a:xfrm>
            <a:off x="0" y="0"/>
            <a:ext cx="6858000" cy="400110"/>
          </a:xfrm>
          <a:prstGeom prst="rect">
            <a:avLst/>
          </a:prstGeom>
          <a:solidFill>
            <a:schemeClr val="accent4">
              <a:lumMod val="20000"/>
              <a:lumOff val="80000"/>
            </a:schemeClr>
          </a:solidFill>
        </p:spPr>
        <p:txBody>
          <a:bodyPr wrap="square" rtlCol="0">
            <a:spAutoFit/>
          </a:bodyPr>
          <a:lstStyle/>
          <a:p>
            <a:pPr algn="ctr"/>
            <a:endParaRPr lang="fr-FR" sz="2000" b="1" dirty="0"/>
          </a:p>
        </p:txBody>
      </p:sp>
      <p:sp>
        <p:nvSpPr>
          <p:cNvPr id="4" name="Rectangle 3">
            <a:extLst>
              <a:ext uri="{FF2B5EF4-FFF2-40B4-BE49-F238E27FC236}">
                <a16:creationId xmlns:a16="http://schemas.microsoft.com/office/drawing/2014/main" id="{344F9459-6E53-44C8-8002-DB2D0BB1985C}"/>
              </a:ext>
            </a:extLst>
          </p:cNvPr>
          <p:cNvSpPr/>
          <p:nvPr/>
        </p:nvSpPr>
        <p:spPr>
          <a:xfrm>
            <a:off x="201302" y="2138600"/>
            <a:ext cx="6455391" cy="2959756"/>
          </a:xfrm>
          <a:prstGeom prst="rect">
            <a:avLst/>
          </a:prstGeom>
          <a:solidFill>
            <a:schemeClr val="bg1">
              <a:lumMod val="95000"/>
            </a:schemeClr>
          </a:solidFill>
          <a:ln>
            <a:solidFill>
              <a:schemeClr val="bg2">
                <a:lumMod val="9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5" name="Rectangle 4">
            <a:extLst>
              <a:ext uri="{FF2B5EF4-FFF2-40B4-BE49-F238E27FC236}">
                <a16:creationId xmlns:a16="http://schemas.microsoft.com/office/drawing/2014/main" id="{4DDEA63D-5194-46E5-B84B-10CA3609B387}"/>
              </a:ext>
            </a:extLst>
          </p:cNvPr>
          <p:cNvSpPr/>
          <p:nvPr/>
        </p:nvSpPr>
        <p:spPr>
          <a:xfrm>
            <a:off x="180000" y="6816932"/>
            <a:ext cx="6455391" cy="2514067"/>
          </a:xfrm>
          <a:prstGeom prst="rect">
            <a:avLst/>
          </a:prstGeom>
          <a:solidFill>
            <a:schemeClr val="bg1">
              <a:lumMod val="95000"/>
            </a:schemeClr>
          </a:solidFill>
          <a:ln>
            <a:solidFill>
              <a:schemeClr val="bg2">
                <a:lumMod val="9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pic>
        <p:nvPicPr>
          <p:cNvPr id="6" name="Picture 5" descr="Etat_du_marche_SQ_Espèce.png"/>
          <p:cNvPicPr>
            <a:picLocks noChangeAspect="1"/>
          </p:cNvPicPr>
          <p:nvPr/>
        </p:nvPicPr>
        <p:blipFill>
          <a:blip r:embed="rId2"/>
          <a:stretch>
            <a:fillRect/>
          </a:stretch>
        </p:blipFill>
        <p:spPr>
          <a:xfrm>
            <a:off x="1144800" y="475200"/>
            <a:ext cx="4572000" cy="1620000"/>
          </a:xfrm>
          <a:prstGeom prst="rect">
            <a:avLst/>
          </a:prstGeom>
        </p:spPr>
      </p:pic>
      <p:pic>
        <p:nvPicPr>
          <p:cNvPr id="7" name="Picture 6" descr="Caractéristiques_intensité_SQ_Espèce.png"/>
          <p:cNvPicPr>
            <a:picLocks noChangeAspect="1"/>
          </p:cNvPicPr>
          <p:nvPr/>
        </p:nvPicPr>
        <p:blipFill>
          <a:blip r:embed="rId3"/>
          <a:stretch>
            <a:fillRect/>
          </a:stretch>
        </p:blipFill>
        <p:spPr>
          <a:xfrm>
            <a:off x="86400" y="5162400"/>
            <a:ext cx="6688799" cy="1620000"/>
          </a:xfrm>
          <a:prstGeom prst="rect">
            <a:avLst/>
          </a:prstGeom>
        </p:spPr>
      </p:pic>
      <p:sp>
        <p:nvSpPr>
          <p:cNvPr id="8" name="TextBox 7"/>
          <p:cNvSpPr txBox="1"/>
          <p:nvPr/>
        </p:nvSpPr>
        <p:spPr>
          <a:xfrm>
            <a:off x="0" y="-288000"/>
            <a:ext cx="6858000" cy="720000"/>
          </a:xfrm>
          <a:prstGeom prst="rect">
            <a:avLst/>
          </a:prstGeom>
          <a:noFill/>
        </p:spPr>
        <p:txBody>
          <a:bodyPr wrap="none">
            <a:spAutoFit/>
          </a:bodyPr>
          <a:lstStyle/>
          <a:p>
            <a:endParaRPr/>
          </a:p>
          <a:p>
            <a:pPr algn="ctr">
              <a:defRPr sz="2267"/>
            </a:pPr>
            <a:r>
              <a:t>Saint-quay-portrieux</a:t>
            </a:r>
          </a:p>
        </p:txBody>
      </p:sp>
      <p:sp>
        <p:nvSpPr>
          <p:cNvPr id="9" name="TextBox 8"/>
          <p:cNvSpPr txBox="1"/>
          <p:nvPr/>
        </p:nvSpPr>
        <p:spPr>
          <a:xfrm>
            <a:off x="180000" y="9403200"/>
            <a:ext cx="4647600" cy="1368000"/>
          </a:xfrm>
          <a:prstGeom prst="rect">
            <a:avLst/>
          </a:prstGeom>
          <a:noFill/>
        </p:spPr>
        <p:txBody>
          <a:bodyPr wrap="square">
            <a:spAutoFit/>
          </a:bodyPr>
          <a:lstStyle/>
          <a:p>
            <a:pPr>
              <a:defRPr sz="850"/>
            </a:pPr>
            <a:r>
              <a:t>Note : « = » : variation entre ‒5 et +5% ; « ‒ » variation entre ‒5 et ‒15% ; « + » variation entre 5 et 15% ; « ‒ ‒ » variation entre ‒15 et ‒25%; « + + » variation entre 15 et 25% ; « ‒ ‒ ‒ » variation inférieure à 25% ;« + + + » variation supérieure à 25%.</a:t>
            </a:r>
          </a:p>
        </p:txBody>
      </p:sp>
      <p:sp>
        <p:nvSpPr>
          <p:cNvPr id="10" name="TextBox 9"/>
          <p:cNvSpPr txBox="1"/>
          <p:nvPr/>
        </p:nvSpPr>
        <p:spPr>
          <a:xfrm>
            <a:off x="259200" y="2214000"/>
            <a:ext cx="6397200" cy="756000"/>
          </a:xfrm>
          <a:prstGeom prst="rect">
            <a:avLst/>
          </a:prstGeom>
          <a:noFill/>
        </p:spPr>
        <p:txBody>
          <a:bodyPr wrap="square">
            <a:spAutoFit/>
          </a:bodyPr>
          <a:lstStyle/>
          <a:p>
            <a:pPr>
              <a:defRPr sz="1275"/>
            </a:pPr>
            <a:r>
              <a:t>• Pour la pieuvre de la criée de Saint-quay-portrieux, l’instabilité des prix pour le mois de septembre 2026 est beaucoup moins importante que celle observée en septembre de 2023 à 2025, ce qui signifie que le risque prix des producteurs a fortement diminué. Parallèlement, l’instabilité des volumes est beaucoup moins important, ce qui signifie que le risque d’approvisionnement des acheteurs a fortement diminué.</a:t>
            </a:r>
          </a:p>
        </p:txBody>
      </p:sp>
      <p:sp>
        <p:nvSpPr>
          <p:cNvPr id="11" name="TextBox 10"/>
          <p:cNvSpPr txBox="1"/>
          <p:nvPr/>
        </p:nvSpPr>
        <p:spPr>
          <a:xfrm>
            <a:off x="259200" y="6775200"/>
            <a:ext cx="6397200" cy="756000"/>
          </a:xfrm>
          <a:prstGeom prst="rect">
            <a:avLst/>
          </a:prstGeom>
          <a:noFill/>
        </p:spPr>
        <p:txBody>
          <a:bodyPr wrap="square">
            <a:spAutoFit/>
          </a:bodyPr>
          <a:lstStyle/>
          <a:p>
            <a:pPr>
              <a:defRPr sz="1275"/>
            </a:pPr>
            <a:r>
              <a:t>• Pour la pieuvre de la criée de Saint-quay-portrieux, en septembre 2026 comparé aux mois de septembre de 2023 à 2025, le nombre d’acheteurs est beaucoup plus important, le nombre de transactions est beaucoup plus important. De plus, la concurrence a fortement augmenté, ce qui signifie que le pouvoir de marché des gros acheteurs a fortement diminué.</a:t>
            </a:r>
          </a:p>
        </p:txBody>
      </p:sp>
      <p:sp>
        <p:nvSpPr>
          <p:cNvPr id="12" name="TextBox 11"/>
          <p:cNvSpPr txBox="1"/>
          <p:nvPr/>
        </p:nvSpPr>
        <p:spPr>
          <a:xfrm>
            <a:off x="259200" y="3171600"/>
            <a:ext cx="6397200" cy="756000"/>
          </a:xfrm>
          <a:prstGeom prst="rect">
            <a:avLst/>
          </a:prstGeom>
          <a:noFill/>
        </p:spPr>
        <p:txBody>
          <a:bodyPr wrap="square">
            <a:spAutoFit/>
          </a:bodyPr>
          <a:lstStyle/>
          <a:p>
            <a:pPr>
              <a:defRPr sz="1275"/>
            </a:pPr>
            <a:r>
              <a:t>• Pour le saint-pierre de la criée de Saint-quay-portrieux, l’instabilité des prix pour le mois de septembre 2026 est plus importante que celle observée en septembre de 2023 à 2025, ce qui signifie que le risque prix des producteurs a augmenté. Parallèlement, l’instabilité des volumes est similaire, ce qui signifie que le risque d’approvisionnement des acheteurs est inchangé.</a:t>
            </a:r>
          </a:p>
        </p:txBody>
      </p:sp>
      <p:sp>
        <p:nvSpPr>
          <p:cNvPr id="13" name="TextBox 12"/>
          <p:cNvSpPr txBox="1"/>
          <p:nvPr/>
        </p:nvSpPr>
        <p:spPr>
          <a:xfrm>
            <a:off x="259200" y="7628400"/>
            <a:ext cx="6397200" cy="756000"/>
          </a:xfrm>
          <a:prstGeom prst="rect">
            <a:avLst/>
          </a:prstGeom>
          <a:noFill/>
        </p:spPr>
        <p:txBody>
          <a:bodyPr wrap="square">
            <a:spAutoFit/>
          </a:bodyPr>
          <a:lstStyle/>
          <a:p>
            <a:pPr>
              <a:defRPr sz="1275"/>
            </a:pPr>
            <a:r>
              <a:t>• Pour le saint-pierre de la criée de Saint-quay-portrieux, en septembre 2026 comparé aux mois de septembre de 2023 à 2025, le nombre d’acheteurs est plus important, le nombre de transactions est plus important. De plus, la concurrence a augmenté, ce qui signifie que le pouvoir de marché des gros acheteurs a diminué.</a:t>
            </a:r>
          </a:p>
        </p:txBody>
      </p:sp>
      <p:sp>
        <p:nvSpPr>
          <p:cNvPr id="14" name="TextBox 13"/>
          <p:cNvSpPr txBox="1"/>
          <p:nvPr/>
        </p:nvSpPr>
        <p:spPr>
          <a:xfrm>
            <a:off x="259200" y="4129200"/>
            <a:ext cx="6397200" cy="756000"/>
          </a:xfrm>
          <a:prstGeom prst="rect">
            <a:avLst/>
          </a:prstGeom>
          <a:noFill/>
        </p:spPr>
        <p:txBody>
          <a:bodyPr wrap="square">
            <a:spAutoFit/>
          </a:bodyPr>
          <a:lstStyle/>
          <a:p>
            <a:pPr>
              <a:defRPr sz="1275"/>
            </a:pPr>
            <a:r>
              <a:t>• Pour la seiche de la criée de Saint-quay-portrieux, l’instabilité des prix pour le mois de septembre 2026 est beaucoup moins importante que celle observée en septembre de 2023 à 2025, ce qui signifie que le risque prix des producteurs a fortement diminué. Parallèlement, l’instabilité des volumes est moins important, ce qui signifie que le risque d’approvisionnement des acheteurs a diminué.</a:t>
            </a:r>
          </a:p>
        </p:txBody>
      </p:sp>
      <p:sp>
        <p:nvSpPr>
          <p:cNvPr id="15" name="TextBox 14"/>
          <p:cNvSpPr txBox="1"/>
          <p:nvPr/>
        </p:nvSpPr>
        <p:spPr>
          <a:xfrm>
            <a:off x="259200" y="8456400"/>
            <a:ext cx="6397200" cy="756000"/>
          </a:xfrm>
          <a:prstGeom prst="rect">
            <a:avLst/>
          </a:prstGeom>
          <a:noFill/>
        </p:spPr>
        <p:txBody>
          <a:bodyPr wrap="square">
            <a:spAutoFit/>
          </a:bodyPr>
          <a:lstStyle/>
          <a:p>
            <a:pPr>
              <a:defRPr sz="1275"/>
            </a:pPr>
            <a:r>
              <a:t>• Pour la seiche de la criée de Saint-quay-portrieux, en septembre 2026 comparé aux mois de septembre de 2023 à 2025, le nombre d’acheteurs est beaucoup plus important, le nombre de transactions est beaucoup plus important. De plus, la concurrence est inchangé, ce qui signifie que le pouvoir de marché des gros acheteurs est inchangée.</a:t>
            </a:r>
          </a:p>
        </p:txBody>
      </p:sp>
    </p:spTree>
    <p:extLst>
      <p:ext uri="{BB962C8B-B14F-4D97-AF65-F5344CB8AC3E}">
        <p14:creationId xmlns:p14="http://schemas.microsoft.com/office/powerpoint/2010/main" val="34886743"/>
      </p:ext>
    </p:extLst>
  </p:cSld>
  <p:clrMapOvr>
    <a:masterClrMapping/>
  </p:clrMapOvr>
</p:sld>
</file>

<file path=ppt/slides/slide8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ZoneTexte 2">
            <a:extLst>
              <a:ext uri="{FF2B5EF4-FFF2-40B4-BE49-F238E27FC236}">
                <a16:creationId xmlns:a16="http://schemas.microsoft.com/office/drawing/2014/main" id="{BC4710F0-EAEC-4213-96F5-9014FE8FF695}"/>
              </a:ext>
            </a:extLst>
          </p:cNvPr>
          <p:cNvSpPr txBox="1"/>
          <p:nvPr/>
        </p:nvSpPr>
        <p:spPr>
          <a:xfrm>
            <a:off x="0" y="0"/>
            <a:ext cx="6858000" cy="400110"/>
          </a:xfrm>
          <a:prstGeom prst="rect">
            <a:avLst/>
          </a:prstGeom>
          <a:solidFill>
            <a:schemeClr val="accent4">
              <a:lumMod val="20000"/>
              <a:lumOff val="80000"/>
            </a:schemeClr>
          </a:solidFill>
        </p:spPr>
        <p:txBody>
          <a:bodyPr wrap="square" rtlCol="0">
            <a:spAutoFit/>
          </a:bodyPr>
          <a:lstStyle/>
          <a:p>
            <a:pPr algn="ctr"/>
            <a:endParaRPr lang="fr-FR" sz="2000" b="1" dirty="0"/>
          </a:p>
        </p:txBody>
      </p:sp>
      <p:pic>
        <p:nvPicPr>
          <p:cNvPr id="5" name="Image 4">
            <a:extLst>
              <a:ext uri="{FF2B5EF4-FFF2-40B4-BE49-F238E27FC236}">
                <a16:creationId xmlns:a16="http://schemas.microsoft.com/office/drawing/2014/main" id="{409A0BB4-D7F5-4F14-BBB1-E4C737B09E4B}"/>
              </a:ext>
            </a:extLst>
          </p:cNvPr>
          <p:cNvPicPr>
            <a:picLocks noChangeAspect="1"/>
          </p:cNvPicPr>
          <p:nvPr/>
        </p:nvPicPr>
        <p:blipFill>
          <a:blip r:embed="rId2">
            <a:extLst>
              <a:ext uri="{96DAC541-7B7A-43D3-8B79-37D633B846F1}">
                <asvg:svgBlip xmlns:asvg="http://schemas.microsoft.com/office/drawing/2016/SVG/main" r:embed="rId3"/>
              </a:ext>
            </a:extLst>
          </a:blip>
          <a:srcRect/>
          <a:stretch/>
        </p:blipFill>
        <p:spPr>
          <a:xfrm>
            <a:off x="199533" y="8359337"/>
            <a:ext cx="2335636" cy="1170385"/>
          </a:xfrm>
          <a:prstGeom prst="rect">
            <a:avLst/>
          </a:prstGeom>
        </p:spPr>
      </p:pic>
      <p:sp>
        <p:nvSpPr>
          <p:cNvPr id="6" name="Rectangle 5">
            <a:extLst>
              <a:ext uri="{FF2B5EF4-FFF2-40B4-BE49-F238E27FC236}">
                <a16:creationId xmlns:a16="http://schemas.microsoft.com/office/drawing/2014/main" id="{1E640CA7-D2B9-47D7-84F7-8A3F29CDFB56}"/>
              </a:ext>
            </a:extLst>
          </p:cNvPr>
          <p:cNvSpPr/>
          <p:nvPr/>
        </p:nvSpPr>
        <p:spPr>
          <a:xfrm>
            <a:off x="194400" y="4118960"/>
            <a:ext cx="2342266" cy="3913283"/>
          </a:xfrm>
          <a:prstGeom prst="rect">
            <a:avLst/>
          </a:prstGeom>
          <a:solidFill>
            <a:schemeClr val="bg1">
              <a:lumMod val="95000"/>
            </a:schemeClr>
          </a:solidFill>
          <a:ln>
            <a:solidFill>
              <a:schemeClr val="bg2">
                <a:lumMod val="9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pic>
        <p:nvPicPr>
          <p:cNvPr id="7" name="Picture 6" descr="Resultat 2026_09_Port en Bessin.png"/>
          <p:cNvPicPr>
            <a:picLocks noChangeAspect="1"/>
          </p:cNvPicPr>
          <p:nvPr/>
        </p:nvPicPr>
        <p:blipFill>
          <a:blip r:embed="rId4"/>
          <a:srcRect t="12000" r="5000" b="5000"/>
          <a:stretch>
            <a:fillRect/>
          </a:stretch>
        </p:blipFill>
        <p:spPr>
          <a:xfrm>
            <a:off x="295200" y="410399"/>
            <a:ext cx="6271200" cy="3420000"/>
          </a:xfrm>
          <a:prstGeom prst="rect">
            <a:avLst/>
          </a:prstGeom>
        </p:spPr>
      </p:pic>
      <p:pic>
        <p:nvPicPr>
          <p:cNvPr id="8" name="Picture 7" descr="Resultat 2026_09_Port en Bessin_Indices de ventes en valeur.png"/>
          <p:cNvPicPr>
            <a:picLocks noChangeAspect="1"/>
          </p:cNvPicPr>
          <p:nvPr/>
        </p:nvPicPr>
        <p:blipFill>
          <a:blip r:embed="rId5"/>
          <a:srcRect t="12000" r="5000" b="5000"/>
          <a:stretch>
            <a:fillRect/>
          </a:stretch>
        </p:blipFill>
        <p:spPr>
          <a:xfrm>
            <a:off x="2937600" y="3848400"/>
            <a:ext cx="3873600" cy="1980000"/>
          </a:xfrm>
          <a:prstGeom prst="rect">
            <a:avLst/>
          </a:prstGeom>
        </p:spPr>
      </p:pic>
      <p:pic>
        <p:nvPicPr>
          <p:cNvPr id="9" name="Picture 8" descr="Resultat 2026_09_Port en Bessin_Indices de prix de vente.png"/>
          <p:cNvPicPr>
            <a:picLocks noChangeAspect="1"/>
          </p:cNvPicPr>
          <p:nvPr/>
        </p:nvPicPr>
        <p:blipFill>
          <a:blip r:embed="rId6"/>
          <a:srcRect t="12000" r="5000" b="5000"/>
          <a:stretch>
            <a:fillRect/>
          </a:stretch>
        </p:blipFill>
        <p:spPr>
          <a:xfrm>
            <a:off x="2937600" y="5846399"/>
            <a:ext cx="3873600" cy="1980000"/>
          </a:xfrm>
          <a:prstGeom prst="rect">
            <a:avLst/>
          </a:prstGeom>
        </p:spPr>
      </p:pic>
      <p:pic>
        <p:nvPicPr>
          <p:cNvPr id="10" name="Picture 9" descr="Resultat 2026_09_Port en Bessin_Indices de ventes en volume.png"/>
          <p:cNvPicPr>
            <a:picLocks noChangeAspect="1"/>
          </p:cNvPicPr>
          <p:nvPr/>
        </p:nvPicPr>
        <p:blipFill>
          <a:blip r:embed="rId7"/>
          <a:srcRect t="12000" r="5000" b="5000"/>
          <a:stretch>
            <a:fillRect/>
          </a:stretch>
        </p:blipFill>
        <p:spPr>
          <a:xfrm>
            <a:off x="2937600" y="7826399"/>
            <a:ext cx="3873600" cy="1980000"/>
          </a:xfrm>
          <a:prstGeom prst="rect">
            <a:avLst/>
          </a:prstGeom>
        </p:spPr>
      </p:pic>
      <p:sp>
        <p:nvSpPr>
          <p:cNvPr id="11" name="TextBox 10"/>
          <p:cNvSpPr txBox="1"/>
          <p:nvPr/>
        </p:nvSpPr>
        <p:spPr>
          <a:xfrm>
            <a:off x="0" y="-288000"/>
            <a:ext cx="6858000" cy="720000"/>
          </a:xfrm>
          <a:prstGeom prst="rect">
            <a:avLst/>
          </a:prstGeom>
          <a:noFill/>
        </p:spPr>
        <p:txBody>
          <a:bodyPr wrap="none">
            <a:spAutoFit/>
          </a:bodyPr>
          <a:lstStyle/>
          <a:p>
            <a:endParaRPr/>
          </a:p>
          <a:p>
            <a:pPr algn="ctr">
              <a:defRPr sz="2267"/>
            </a:pPr>
            <a:r>
              <a:t>Port en Bessin</a:t>
            </a:r>
          </a:p>
        </p:txBody>
      </p:sp>
      <p:sp>
        <p:nvSpPr>
          <p:cNvPr id="12" name="TextBox 11"/>
          <p:cNvSpPr txBox="1"/>
          <p:nvPr/>
        </p:nvSpPr>
        <p:spPr>
          <a:xfrm>
            <a:off x="687600" y="8445600"/>
            <a:ext cx="1803600" cy="288000"/>
          </a:xfrm>
          <a:prstGeom prst="rect">
            <a:avLst/>
          </a:prstGeom>
          <a:noFill/>
        </p:spPr>
        <p:txBody>
          <a:bodyPr wrap="none">
            <a:spAutoFit/>
          </a:bodyPr>
          <a:lstStyle/>
          <a:p>
            <a:pPr>
              <a:defRPr sz="850"/>
            </a:pPr>
            <a:r>
              <a:t>Indice de prix de vente</a:t>
            </a:r>
          </a:p>
        </p:txBody>
      </p:sp>
      <p:sp>
        <p:nvSpPr>
          <p:cNvPr id="13" name="TextBox 12"/>
          <p:cNvSpPr txBox="1"/>
          <p:nvPr/>
        </p:nvSpPr>
        <p:spPr>
          <a:xfrm>
            <a:off x="687600" y="8632800"/>
            <a:ext cx="1803600" cy="288000"/>
          </a:xfrm>
          <a:prstGeom prst="rect">
            <a:avLst/>
          </a:prstGeom>
          <a:noFill/>
        </p:spPr>
        <p:txBody>
          <a:bodyPr wrap="none">
            <a:spAutoFit/>
          </a:bodyPr>
          <a:lstStyle/>
          <a:p>
            <a:pPr>
              <a:defRPr sz="850"/>
            </a:pPr>
            <a:r>
              <a:t>Indice de ventes en volume</a:t>
            </a:r>
          </a:p>
        </p:txBody>
      </p:sp>
      <p:sp>
        <p:nvSpPr>
          <p:cNvPr id="14" name="TextBox 13"/>
          <p:cNvSpPr txBox="1"/>
          <p:nvPr/>
        </p:nvSpPr>
        <p:spPr>
          <a:xfrm>
            <a:off x="687600" y="8838000"/>
            <a:ext cx="1803600" cy="288000"/>
          </a:xfrm>
          <a:prstGeom prst="rect">
            <a:avLst/>
          </a:prstGeom>
          <a:noFill/>
        </p:spPr>
        <p:txBody>
          <a:bodyPr wrap="none">
            <a:spAutoFit/>
          </a:bodyPr>
          <a:lstStyle/>
          <a:p>
            <a:pPr>
              <a:defRPr sz="850"/>
            </a:pPr>
            <a:r>
              <a:t>Indice de ventes en valeur</a:t>
            </a:r>
          </a:p>
        </p:txBody>
      </p:sp>
      <p:sp>
        <p:nvSpPr>
          <p:cNvPr id="15" name="TextBox 14"/>
          <p:cNvSpPr txBox="1"/>
          <p:nvPr/>
        </p:nvSpPr>
        <p:spPr>
          <a:xfrm>
            <a:off x="687600" y="9021600"/>
            <a:ext cx="1803600" cy="288000"/>
          </a:xfrm>
          <a:prstGeom prst="rect">
            <a:avLst/>
          </a:prstGeom>
          <a:noFill/>
        </p:spPr>
        <p:txBody>
          <a:bodyPr wrap="none">
            <a:spAutoFit/>
          </a:bodyPr>
          <a:lstStyle/>
          <a:p>
            <a:pPr>
              <a:defRPr sz="850"/>
            </a:pPr>
            <a:r>
              <a:t>Indice national</a:t>
            </a:r>
          </a:p>
        </p:txBody>
      </p:sp>
      <p:sp>
        <p:nvSpPr>
          <p:cNvPr id="16" name="TextBox 15"/>
          <p:cNvSpPr txBox="1"/>
          <p:nvPr/>
        </p:nvSpPr>
        <p:spPr>
          <a:xfrm>
            <a:off x="687600" y="9223200"/>
            <a:ext cx="1803600" cy="288000"/>
          </a:xfrm>
          <a:prstGeom prst="rect">
            <a:avLst/>
          </a:prstGeom>
          <a:noFill/>
        </p:spPr>
        <p:txBody>
          <a:bodyPr wrap="none">
            <a:spAutoFit/>
          </a:bodyPr>
          <a:lstStyle/>
          <a:p>
            <a:pPr>
              <a:defRPr sz="850"/>
            </a:pPr>
            <a:r>
              <a:t>Septembre</a:t>
            </a:r>
          </a:p>
        </p:txBody>
      </p:sp>
      <p:sp>
        <p:nvSpPr>
          <p:cNvPr id="17" name="TextBox 16"/>
          <p:cNvSpPr txBox="1"/>
          <p:nvPr/>
        </p:nvSpPr>
        <p:spPr>
          <a:xfrm>
            <a:off x="194400" y="4179600"/>
            <a:ext cx="2343600" cy="1436400"/>
          </a:xfrm>
          <a:prstGeom prst="rect">
            <a:avLst/>
          </a:prstGeom>
          <a:noFill/>
        </p:spPr>
        <p:txBody>
          <a:bodyPr wrap="square">
            <a:spAutoFit/>
          </a:bodyPr>
          <a:lstStyle/>
          <a:p>
            <a:pPr>
              <a:defRPr sz="1275"/>
            </a:pPr>
            <a:r>
              <a:t>• À la fin du mois de septembre 2026, l'indice de ventes en valeur  de la criée de Port en Bessin est supérieur à celui de la période de référence (2023).</a:t>
            </a:r>
          </a:p>
        </p:txBody>
      </p:sp>
      <p:sp>
        <p:nvSpPr>
          <p:cNvPr id="18" name="TextBox 17"/>
          <p:cNvSpPr txBox="1"/>
          <p:nvPr/>
        </p:nvSpPr>
        <p:spPr>
          <a:xfrm>
            <a:off x="194400" y="5619600"/>
            <a:ext cx="2343600" cy="1436400"/>
          </a:xfrm>
          <a:prstGeom prst="rect">
            <a:avLst/>
          </a:prstGeom>
          <a:noFill/>
        </p:spPr>
        <p:txBody>
          <a:bodyPr wrap="square">
            <a:spAutoFit/>
          </a:bodyPr>
          <a:lstStyle/>
          <a:p>
            <a:pPr>
              <a:defRPr sz="1275"/>
            </a:pPr>
            <a:r>
              <a:t>• L'indice de prix de ventes est supérieur à celui de la période de référence mais inférieur à celui de la moyenne nationale.</a:t>
            </a:r>
          </a:p>
        </p:txBody>
      </p:sp>
      <p:sp>
        <p:nvSpPr>
          <p:cNvPr id="19" name="TextBox 18"/>
          <p:cNvSpPr txBox="1"/>
          <p:nvPr/>
        </p:nvSpPr>
        <p:spPr>
          <a:xfrm>
            <a:off x="194400" y="6840000"/>
            <a:ext cx="2343600" cy="1436400"/>
          </a:xfrm>
          <a:prstGeom prst="rect">
            <a:avLst/>
          </a:prstGeom>
          <a:noFill/>
        </p:spPr>
        <p:txBody>
          <a:bodyPr wrap="square">
            <a:spAutoFit/>
          </a:bodyPr>
          <a:lstStyle/>
          <a:p>
            <a:pPr>
              <a:defRPr sz="1275"/>
            </a:pPr>
            <a:r>
              <a:t>• Pour finir, l'indice de ventes en volume est supérieur à ceux de la période de référence et de la moyenne nationale.</a:t>
            </a:r>
          </a:p>
        </p:txBody>
      </p:sp>
    </p:spTree>
    <p:extLst>
      <p:ext uri="{BB962C8B-B14F-4D97-AF65-F5344CB8AC3E}">
        <p14:creationId xmlns:p14="http://schemas.microsoft.com/office/powerpoint/2010/main" val="3543551954"/>
      </p:ext>
    </p:extLst>
  </p:cSld>
  <p:clrMapOvr>
    <a:masterClrMapping/>
  </p:clrMapOvr>
</p:sld>
</file>

<file path=ppt/slides/slide8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ZoneTexte 1">
            <a:extLst>
              <a:ext uri="{FF2B5EF4-FFF2-40B4-BE49-F238E27FC236}">
                <a16:creationId xmlns:a16="http://schemas.microsoft.com/office/drawing/2014/main" id="{FABCE0F6-F05A-4345-B841-282AE4825EE9}"/>
              </a:ext>
            </a:extLst>
          </p:cNvPr>
          <p:cNvSpPr txBox="1"/>
          <p:nvPr/>
        </p:nvSpPr>
        <p:spPr>
          <a:xfrm>
            <a:off x="0" y="0"/>
            <a:ext cx="6858000" cy="400110"/>
          </a:xfrm>
          <a:prstGeom prst="rect">
            <a:avLst/>
          </a:prstGeom>
          <a:solidFill>
            <a:schemeClr val="accent4">
              <a:lumMod val="20000"/>
              <a:lumOff val="80000"/>
            </a:schemeClr>
          </a:solidFill>
        </p:spPr>
        <p:txBody>
          <a:bodyPr wrap="square" rtlCol="0">
            <a:spAutoFit/>
          </a:bodyPr>
          <a:lstStyle/>
          <a:p>
            <a:pPr algn="ctr"/>
            <a:endParaRPr lang="fr-FR" sz="2000" b="1" dirty="0"/>
          </a:p>
        </p:txBody>
      </p:sp>
      <p:sp>
        <p:nvSpPr>
          <p:cNvPr id="4" name="Rectangle 3">
            <a:extLst>
              <a:ext uri="{FF2B5EF4-FFF2-40B4-BE49-F238E27FC236}">
                <a16:creationId xmlns:a16="http://schemas.microsoft.com/office/drawing/2014/main" id="{C8D6CA0E-9D78-48EB-9495-FF40A69C5130}"/>
              </a:ext>
            </a:extLst>
          </p:cNvPr>
          <p:cNvSpPr/>
          <p:nvPr/>
        </p:nvSpPr>
        <p:spPr>
          <a:xfrm>
            <a:off x="201304" y="5944548"/>
            <a:ext cx="6455391" cy="2450152"/>
          </a:xfrm>
          <a:prstGeom prst="rect">
            <a:avLst/>
          </a:prstGeom>
          <a:solidFill>
            <a:schemeClr val="bg1">
              <a:lumMod val="95000"/>
            </a:schemeClr>
          </a:solidFill>
          <a:ln>
            <a:solidFill>
              <a:schemeClr val="bg2">
                <a:lumMod val="9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dirty="0"/>
          </a:p>
        </p:txBody>
      </p:sp>
      <p:sp>
        <p:nvSpPr>
          <p:cNvPr id="5" name="Rectangle 4">
            <a:extLst>
              <a:ext uri="{FF2B5EF4-FFF2-40B4-BE49-F238E27FC236}">
                <a16:creationId xmlns:a16="http://schemas.microsoft.com/office/drawing/2014/main" id="{52D85CA1-D411-4D47-AC08-5139E7C96054}"/>
              </a:ext>
            </a:extLst>
          </p:cNvPr>
          <p:cNvSpPr/>
          <p:nvPr/>
        </p:nvSpPr>
        <p:spPr>
          <a:xfrm>
            <a:off x="201304" y="2414014"/>
            <a:ext cx="6455391" cy="1445696"/>
          </a:xfrm>
          <a:prstGeom prst="rect">
            <a:avLst/>
          </a:prstGeom>
          <a:solidFill>
            <a:schemeClr val="bg1">
              <a:lumMod val="95000"/>
            </a:schemeClr>
          </a:solidFill>
          <a:ln>
            <a:solidFill>
              <a:schemeClr val="bg2">
                <a:lumMod val="9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pic>
        <p:nvPicPr>
          <p:cNvPr id="6" name="Picture 5" descr="Etat_du_marche_PB.png"/>
          <p:cNvPicPr>
            <a:picLocks noChangeAspect="1"/>
          </p:cNvPicPr>
          <p:nvPr/>
        </p:nvPicPr>
        <p:blipFill>
          <a:blip r:embed="rId2"/>
          <a:srcRect l="1000" t="20000" r="1000" b="25000"/>
          <a:stretch>
            <a:fillRect/>
          </a:stretch>
        </p:blipFill>
        <p:spPr>
          <a:xfrm>
            <a:off x="1058400" y="698400"/>
            <a:ext cx="4572000" cy="1620000"/>
          </a:xfrm>
          <a:prstGeom prst="rect">
            <a:avLst/>
          </a:prstGeom>
        </p:spPr>
      </p:pic>
      <p:pic>
        <p:nvPicPr>
          <p:cNvPr id="7" name="Picture 6" descr="Caractéristiques_intensité_PB.png"/>
          <p:cNvPicPr>
            <a:picLocks noChangeAspect="1"/>
          </p:cNvPicPr>
          <p:nvPr/>
        </p:nvPicPr>
        <p:blipFill>
          <a:blip r:embed="rId3"/>
          <a:srcRect l="1000" t="20000" r="1000" b="20000"/>
          <a:stretch>
            <a:fillRect/>
          </a:stretch>
        </p:blipFill>
        <p:spPr>
          <a:xfrm>
            <a:off x="86400" y="4323600"/>
            <a:ext cx="6688799" cy="1620000"/>
          </a:xfrm>
          <a:prstGeom prst="rect">
            <a:avLst/>
          </a:prstGeom>
        </p:spPr>
      </p:pic>
      <p:sp>
        <p:nvSpPr>
          <p:cNvPr id="8" name="TextBox 7"/>
          <p:cNvSpPr txBox="1"/>
          <p:nvPr/>
        </p:nvSpPr>
        <p:spPr>
          <a:xfrm>
            <a:off x="0" y="-288000"/>
            <a:ext cx="6858000" cy="720000"/>
          </a:xfrm>
          <a:prstGeom prst="rect">
            <a:avLst/>
          </a:prstGeom>
          <a:noFill/>
        </p:spPr>
        <p:txBody>
          <a:bodyPr wrap="none">
            <a:spAutoFit/>
          </a:bodyPr>
          <a:lstStyle/>
          <a:p>
            <a:endParaRPr/>
          </a:p>
          <a:p>
            <a:pPr algn="ctr">
              <a:defRPr sz="2267"/>
            </a:pPr>
            <a:r>
              <a:t>Port en Bessin</a:t>
            </a:r>
          </a:p>
        </p:txBody>
      </p:sp>
      <p:sp>
        <p:nvSpPr>
          <p:cNvPr id="9" name="TextBox 8"/>
          <p:cNvSpPr txBox="1"/>
          <p:nvPr/>
        </p:nvSpPr>
        <p:spPr>
          <a:xfrm>
            <a:off x="180000" y="9403200"/>
            <a:ext cx="4647600" cy="1368000"/>
          </a:xfrm>
          <a:prstGeom prst="rect">
            <a:avLst/>
          </a:prstGeom>
          <a:noFill/>
        </p:spPr>
        <p:txBody>
          <a:bodyPr wrap="square">
            <a:spAutoFit/>
          </a:bodyPr>
          <a:lstStyle/>
          <a:p>
            <a:pPr>
              <a:defRPr sz="850"/>
            </a:pPr>
            <a:r>
              <a:t>Note : « = » : variation entre ‒5 et +5% ; « ‒ » variation entre ‒5 et ‒15% ; « + » variation entre 5 et 15% ; « ‒ ‒ » variation entre ‒15 et ‒25%; « + + » variation entre 15 et 25% ; « ‒ ‒ ‒ » variation inférieure à 25% ;« + + + » variation supérieure à 25%.</a:t>
            </a:r>
          </a:p>
        </p:txBody>
      </p:sp>
      <p:sp>
        <p:nvSpPr>
          <p:cNvPr id="10" name="TextBox 9"/>
          <p:cNvSpPr txBox="1"/>
          <p:nvPr/>
        </p:nvSpPr>
        <p:spPr>
          <a:xfrm>
            <a:off x="259200" y="2476800"/>
            <a:ext cx="6397200" cy="756000"/>
          </a:xfrm>
          <a:prstGeom prst="rect">
            <a:avLst/>
          </a:prstGeom>
          <a:noFill/>
        </p:spPr>
        <p:txBody>
          <a:bodyPr wrap="square">
            <a:spAutoFit/>
          </a:bodyPr>
          <a:lstStyle/>
          <a:p>
            <a:pPr>
              <a:defRPr sz="1275"/>
            </a:pPr>
            <a:r>
              <a:t>• Pour la criée de Port en Bessin, l’instabilité des prix pour le mois de septembre 2026 est moins importante que celle observée en septembre de 2023 à 2025, ce qui signifie que le risque prix des producteurs a diminué. Parallèlement, l’instabilité des volumes est beaucoup moins important, ce qui signifie que le risque d’approvisionnement des acheteurs a fortement diminué.</a:t>
            </a:r>
          </a:p>
        </p:txBody>
      </p:sp>
      <p:sp>
        <p:nvSpPr>
          <p:cNvPr id="11" name="TextBox 10"/>
          <p:cNvSpPr txBox="1"/>
          <p:nvPr/>
        </p:nvSpPr>
        <p:spPr>
          <a:xfrm>
            <a:off x="259200" y="6840000"/>
            <a:ext cx="6397200" cy="756000"/>
          </a:xfrm>
          <a:prstGeom prst="rect">
            <a:avLst/>
          </a:prstGeom>
          <a:noFill/>
        </p:spPr>
        <p:txBody>
          <a:bodyPr wrap="square">
            <a:spAutoFit/>
          </a:bodyPr>
          <a:lstStyle/>
          <a:p>
            <a:pPr>
              <a:defRPr sz="1275"/>
            </a:pPr>
            <a:r>
              <a:t>• Pour la criée de Port en Bessin, en septembre 2026 comparé aux mois de septembre de 2023 à 2025, le nombre d’acheteurs est similaire, le nombre de transactions est plus important. De plus, la concurrence a fortement diminué, ce qui signifie que le pouvoir de marché des gros acheteurs a fortement augmenté.</a:t>
            </a:r>
          </a:p>
        </p:txBody>
      </p:sp>
    </p:spTree>
    <p:extLst>
      <p:ext uri="{BB962C8B-B14F-4D97-AF65-F5344CB8AC3E}">
        <p14:creationId xmlns:p14="http://schemas.microsoft.com/office/powerpoint/2010/main" val="414914425"/>
      </p:ext>
    </p:extLst>
  </p:cSld>
  <p:clrMapOvr>
    <a:masterClrMapping/>
  </p:clrMapOvr>
</p:sld>
</file>

<file path=ppt/slides/slide9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ZoneTexte 1">
            <a:extLst>
              <a:ext uri="{FF2B5EF4-FFF2-40B4-BE49-F238E27FC236}">
                <a16:creationId xmlns:a16="http://schemas.microsoft.com/office/drawing/2014/main" id="{FABCE0F6-F05A-4345-B841-282AE4825EE9}"/>
              </a:ext>
            </a:extLst>
          </p:cNvPr>
          <p:cNvSpPr txBox="1"/>
          <p:nvPr/>
        </p:nvSpPr>
        <p:spPr>
          <a:xfrm>
            <a:off x="0" y="0"/>
            <a:ext cx="6858000" cy="400110"/>
          </a:xfrm>
          <a:prstGeom prst="rect">
            <a:avLst/>
          </a:prstGeom>
          <a:solidFill>
            <a:schemeClr val="accent4">
              <a:lumMod val="20000"/>
              <a:lumOff val="80000"/>
            </a:schemeClr>
          </a:solidFill>
        </p:spPr>
        <p:txBody>
          <a:bodyPr wrap="square" rtlCol="0">
            <a:spAutoFit/>
          </a:bodyPr>
          <a:lstStyle/>
          <a:p>
            <a:pPr algn="ctr"/>
            <a:endParaRPr lang="fr-FR" sz="2000" b="1" dirty="0"/>
          </a:p>
        </p:txBody>
      </p:sp>
      <p:sp>
        <p:nvSpPr>
          <p:cNvPr id="4" name="Rectangle 3">
            <a:extLst>
              <a:ext uri="{FF2B5EF4-FFF2-40B4-BE49-F238E27FC236}">
                <a16:creationId xmlns:a16="http://schemas.microsoft.com/office/drawing/2014/main" id="{344F9459-6E53-44C8-8002-DB2D0BB1985C}"/>
              </a:ext>
            </a:extLst>
          </p:cNvPr>
          <p:cNvSpPr/>
          <p:nvPr/>
        </p:nvSpPr>
        <p:spPr>
          <a:xfrm>
            <a:off x="201302" y="2138600"/>
            <a:ext cx="6455391" cy="2959756"/>
          </a:xfrm>
          <a:prstGeom prst="rect">
            <a:avLst/>
          </a:prstGeom>
          <a:solidFill>
            <a:schemeClr val="bg1">
              <a:lumMod val="95000"/>
            </a:schemeClr>
          </a:solidFill>
          <a:ln>
            <a:solidFill>
              <a:schemeClr val="bg2">
                <a:lumMod val="9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5" name="Rectangle 4">
            <a:extLst>
              <a:ext uri="{FF2B5EF4-FFF2-40B4-BE49-F238E27FC236}">
                <a16:creationId xmlns:a16="http://schemas.microsoft.com/office/drawing/2014/main" id="{4DDEA63D-5194-46E5-B84B-10CA3609B387}"/>
              </a:ext>
            </a:extLst>
          </p:cNvPr>
          <p:cNvSpPr/>
          <p:nvPr/>
        </p:nvSpPr>
        <p:spPr>
          <a:xfrm>
            <a:off x="180000" y="6816932"/>
            <a:ext cx="6455391" cy="2514067"/>
          </a:xfrm>
          <a:prstGeom prst="rect">
            <a:avLst/>
          </a:prstGeom>
          <a:solidFill>
            <a:schemeClr val="bg1">
              <a:lumMod val="95000"/>
            </a:schemeClr>
          </a:solidFill>
          <a:ln>
            <a:solidFill>
              <a:schemeClr val="bg2">
                <a:lumMod val="9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pic>
        <p:nvPicPr>
          <p:cNvPr id="6" name="Picture 5" descr="Etat_du_marche_PB_Espèce.png"/>
          <p:cNvPicPr>
            <a:picLocks noChangeAspect="1"/>
          </p:cNvPicPr>
          <p:nvPr/>
        </p:nvPicPr>
        <p:blipFill>
          <a:blip r:embed="rId2"/>
          <a:stretch>
            <a:fillRect/>
          </a:stretch>
        </p:blipFill>
        <p:spPr>
          <a:xfrm>
            <a:off x="1144800" y="475200"/>
            <a:ext cx="4572000" cy="1620000"/>
          </a:xfrm>
          <a:prstGeom prst="rect">
            <a:avLst/>
          </a:prstGeom>
        </p:spPr>
      </p:pic>
      <p:pic>
        <p:nvPicPr>
          <p:cNvPr id="7" name="Picture 6" descr="Caractéristiques_intensité_PB_Espèce.png"/>
          <p:cNvPicPr>
            <a:picLocks noChangeAspect="1"/>
          </p:cNvPicPr>
          <p:nvPr/>
        </p:nvPicPr>
        <p:blipFill>
          <a:blip r:embed="rId3"/>
          <a:stretch>
            <a:fillRect/>
          </a:stretch>
        </p:blipFill>
        <p:spPr>
          <a:xfrm>
            <a:off x="86400" y="5162400"/>
            <a:ext cx="6688799" cy="1620000"/>
          </a:xfrm>
          <a:prstGeom prst="rect">
            <a:avLst/>
          </a:prstGeom>
        </p:spPr>
      </p:pic>
      <p:sp>
        <p:nvSpPr>
          <p:cNvPr id="8" name="TextBox 7"/>
          <p:cNvSpPr txBox="1"/>
          <p:nvPr/>
        </p:nvSpPr>
        <p:spPr>
          <a:xfrm>
            <a:off x="0" y="-288000"/>
            <a:ext cx="6858000" cy="720000"/>
          </a:xfrm>
          <a:prstGeom prst="rect">
            <a:avLst/>
          </a:prstGeom>
          <a:noFill/>
        </p:spPr>
        <p:txBody>
          <a:bodyPr wrap="none">
            <a:spAutoFit/>
          </a:bodyPr>
          <a:lstStyle/>
          <a:p>
            <a:endParaRPr/>
          </a:p>
          <a:p>
            <a:pPr algn="ctr">
              <a:defRPr sz="2267"/>
            </a:pPr>
            <a:r>
              <a:t>Port en Bessin</a:t>
            </a:r>
          </a:p>
        </p:txBody>
      </p:sp>
      <p:sp>
        <p:nvSpPr>
          <p:cNvPr id="9" name="TextBox 8"/>
          <p:cNvSpPr txBox="1"/>
          <p:nvPr/>
        </p:nvSpPr>
        <p:spPr>
          <a:xfrm>
            <a:off x="180000" y="9403200"/>
            <a:ext cx="4647600" cy="1368000"/>
          </a:xfrm>
          <a:prstGeom prst="rect">
            <a:avLst/>
          </a:prstGeom>
          <a:noFill/>
        </p:spPr>
        <p:txBody>
          <a:bodyPr wrap="square">
            <a:spAutoFit/>
          </a:bodyPr>
          <a:lstStyle/>
          <a:p>
            <a:pPr>
              <a:defRPr sz="850"/>
            </a:pPr>
            <a:r>
              <a:t>Note : « = » : variation entre ‒5 et +5% ; « ‒ » variation entre ‒5 et ‒15% ; « + » variation entre 5 et 15% ; « ‒ ‒ » variation entre ‒15 et ‒25%; « + + » variation entre 15 et 25% ; « ‒ ‒ ‒ » variation inférieure à 25% ;« + + + » variation supérieure à 25%.</a:t>
            </a:r>
          </a:p>
        </p:txBody>
      </p:sp>
      <p:sp>
        <p:nvSpPr>
          <p:cNvPr id="10" name="TextBox 9"/>
          <p:cNvSpPr txBox="1"/>
          <p:nvPr/>
        </p:nvSpPr>
        <p:spPr>
          <a:xfrm>
            <a:off x="259200" y="2214000"/>
            <a:ext cx="6397200" cy="756000"/>
          </a:xfrm>
          <a:prstGeom prst="rect">
            <a:avLst/>
          </a:prstGeom>
          <a:noFill/>
        </p:spPr>
        <p:txBody>
          <a:bodyPr wrap="square">
            <a:spAutoFit/>
          </a:bodyPr>
          <a:lstStyle/>
          <a:p>
            <a:pPr>
              <a:defRPr sz="1275"/>
            </a:pPr>
            <a:r>
              <a:t>• Pour la seiche de la criée de Port en Bessin, l’instabilité des prix pour le mois de septembre 2026 est beaucoup moins importante que celle observée en septembre de 2023 à 2025, ce qui signifie que le risque prix des producteurs a fortement diminué. Parallèlement, l’instabilité des volumes est beaucoup moins important, ce qui signifie que le risque d’approvisionnement des acheteurs a fortement diminué.</a:t>
            </a:r>
          </a:p>
        </p:txBody>
      </p:sp>
      <p:sp>
        <p:nvSpPr>
          <p:cNvPr id="11" name="TextBox 10"/>
          <p:cNvSpPr txBox="1"/>
          <p:nvPr/>
        </p:nvSpPr>
        <p:spPr>
          <a:xfrm>
            <a:off x="259200" y="6775200"/>
            <a:ext cx="6397200" cy="756000"/>
          </a:xfrm>
          <a:prstGeom prst="rect">
            <a:avLst/>
          </a:prstGeom>
          <a:noFill/>
        </p:spPr>
        <p:txBody>
          <a:bodyPr wrap="square">
            <a:spAutoFit/>
          </a:bodyPr>
          <a:lstStyle/>
          <a:p>
            <a:pPr>
              <a:defRPr sz="1275"/>
            </a:pPr>
            <a:r>
              <a:t>• Pour la seiche de la criée de Port en Bessin, en septembre 2026 comparé aux mois de septembre de 2023 à 2025, le nombre d’acheteurs est similaire, le nombre de transactions est beaucoup plus important. De plus, la concurrence a fortement diminué, ce qui signifie que le pouvoir de marché des gros acheteurs a fortement augmenté.</a:t>
            </a:r>
          </a:p>
        </p:txBody>
      </p:sp>
      <p:sp>
        <p:nvSpPr>
          <p:cNvPr id="12" name="TextBox 11"/>
          <p:cNvSpPr txBox="1"/>
          <p:nvPr/>
        </p:nvSpPr>
        <p:spPr>
          <a:xfrm>
            <a:off x="259200" y="3171600"/>
            <a:ext cx="6397200" cy="756000"/>
          </a:xfrm>
          <a:prstGeom prst="rect">
            <a:avLst/>
          </a:prstGeom>
          <a:noFill/>
        </p:spPr>
        <p:txBody>
          <a:bodyPr wrap="square">
            <a:spAutoFit/>
          </a:bodyPr>
          <a:lstStyle/>
          <a:p>
            <a:pPr>
              <a:defRPr sz="1275"/>
            </a:pPr>
            <a:r>
              <a:t>• Pour le calmars côtiers de la criée de Port en Bessin, l’instabilité des prix pour le mois de septembre 2026 est moins importante que celle observée en septembre de 2023 à 2025, ce qui signifie que le risque prix des producteurs a diminué. Parallèlement, l’instabilité des volumes est beaucoup moins important, ce qui signifie que le risque d’approvisionnement des acheteurs a fortement diminué.</a:t>
            </a:r>
          </a:p>
        </p:txBody>
      </p:sp>
      <p:sp>
        <p:nvSpPr>
          <p:cNvPr id="13" name="TextBox 12"/>
          <p:cNvSpPr txBox="1"/>
          <p:nvPr/>
        </p:nvSpPr>
        <p:spPr>
          <a:xfrm>
            <a:off x="259200" y="7628400"/>
            <a:ext cx="6397200" cy="756000"/>
          </a:xfrm>
          <a:prstGeom prst="rect">
            <a:avLst/>
          </a:prstGeom>
          <a:noFill/>
        </p:spPr>
        <p:txBody>
          <a:bodyPr wrap="square">
            <a:spAutoFit/>
          </a:bodyPr>
          <a:lstStyle/>
          <a:p>
            <a:pPr>
              <a:defRPr sz="1275"/>
            </a:pPr>
            <a:r>
              <a:t>• Pour le calmars côtiers de la criée de Port en Bessin, en septembre 2026 comparé aux mois de septembre de 2023 à 2025, le nombre d’acheteurs est un peu moins important, le nombre de transactions est beaucoup plus important. De plus, la concurrence a diminué, ce qui signifie que le pouvoir de marché des gros acheteurs a augmenté.</a:t>
            </a:r>
          </a:p>
        </p:txBody>
      </p:sp>
      <p:sp>
        <p:nvSpPr>
          <p:cNvPr id="14" name="TextBox 13"/>
          <p:cNvSpPr txBox="1"/>
          <p:nvPr/>
        </p:nvSpPr>
        <p:spPr>
          <a:xfrm>
            <a:off x="259200" y="4129200"/>
            <a:ext cx="6397200" cy="756000"/>
          </a:xfrm>
          <a:prstGeom prst="rect">
            <a:avLst/>
          </a:prstGeom>
          <a:noFill/>
        </p:spPr>
        <p:txBody>
          <a:bodyPr wrap="square">
            <a:spAutoFit/>
          </a:bodyPr>
          <a:lstStyle/>
          <a:p>
            <a:pPr>
              <a:defRPr sz="1275"/>
            </a:pPr>
            <a:r>
              <a:t>• Pour le maquereau de la criée de Port en Bessin, l’instabilité des prix pour le mois de septembre 2026 est beaucoup moins importante que celle observée en septembre de 2023 à 2025, ce qui signifie que le risque prix des producteurs a fortement diminué. Parallèlement, l’instabilité des volumes est un peu moins important, ce qui signifie que le risque d’approvisionnement des acheteurs a légèrement diminué.</a:t>
            </a:r>
          </a:p>
        </p:txBody>
      </p:sp>
      <p:sp>
        <p:nvSpPr>
          <p:cNvPr id="15" name="TextBox 14"/>
          <p:cNvSpPr txBox="1"/>
          <p:nvPr/>
        </p:nvSpPr>
        <p:spPr>
          <a:xfrm>
            <a:off x="259200" y="8456400"/>
            <a:ext cx="6397200" cy="756000"/>
          </a:xfrm>
          <a:prstGeom prst="rect">
            <a:avLst/>
          </a:prstGeom>
          <a:noFill/>
        </p:spPr>
        <p:txBody>
          <a:bodyPr wrap="square">
            <a:spAutoFit/>
          </a:bodyPr>
          <a:lstStyle/>
          <a:p>
            <a:pPr>
              <a:defRPr sz="1275"/>
            </a:pPr>
            <a:r>
              <a:t>• Pour le maquereau de la criée de Port en Bessin, en septembre 2026 comparé aux mois de septembre de 2023 à 2025, le nombre d’acheteurs est similaire, le nombre de transactions est plus important. De plus, la concurrence a fortement diminué, ce qui signifie que le pouvoir de marché des gros acheteurs a fortement augmenté.</a:t>
            </a:r>
          </a:p>
        </p:txBody>
      </p:sp>
    </p:spTree>
    <p:extLst>
      <p:ext uri="{BB962C8B-B14F-4D97-AF65-F5344CB8AC3E}">
        <p14:creationId xmlns:p14="http://schemas.microsoft.com/office/powerpoint/2010/main" val="1817652183"/>
      </p:ext>
    </p:extLst>
  </p:cSld>
  <p:clrMapOvr>
    <a:masterClrMapping/>
  </p:clrMapOvr>
</p:sld>
</file>

<file path=ppt/slides/slide9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ZoneTexte 2">
            <a:extLst>
              <a:ext uri="{FF2B5EF4-FFF2-40B4-BE49-F238E27FC236}">
                <a16:creationId xmlns:a16="http://schemas.microsoft.com/office/drawing/2014/main" id="{BC4710F0-EAEC-4213-96F5-9014FE8FF695}"/>
              </a:ext>
            </a:extLst>
          </p:cNvPr>
          <p:cNvSpPr txBox="1"/>
          <p:nvPr/>
        </p:nvSpPr>
        <p:spPr>
          <a:xfrm>
            <a:off x="0" y="0"/>
            <a:ext cx="6858000" cy="400110"/>
          </a:xfrm>
          <a:prstGeom prst="rect">
            <a:avLst/>
          </a:prstGeom>
          <a:solidFill>
            <a:schemeClr val="accent2">
              <a:lumMod val="20000"/>
              <a:lumOff val="80000"/>
            </a:schemeClr>
          </a:solidFill>
        </p:spPr>
        <p:txBody>
          <a:bodyPr wrap="square" rtlCol="0">
            <a:spAutoFit/>
          </a:bodyPr>
          <a:lstStyle/>
          <a:p>
            <a:pPr algn="ctr"/>
            <a:endParaRPr lang="fr-FR" sz="2000" b="1" dirty="0"/>
          </a:p>
        </p:txBody>
      </p:sp>
      <p:pic>
        <p:nvPicPr>
          <p:cNvPr id="5" name="Image 4">
            <a:extLst>
              <a:ext uri="{FF2B5EF4-FFF2-40B4-BE49-F238E27FC236}">
                <a16:creationId xmlns:a16="http://schemas.microsoft.com/office/drawing/2014/main" id="{409A0BB4-D7F5-4F14-BBB1-E4C737B09E4B}"/>
              </a:ext>
            </a:extLst>
          </p:cNvPr>
          <p:cNvPicPr>
            <a:picLocks noChangeAspect="1"/>
          </p:cNvPicPr>
          <p:nvPr/>
        </p:nvPicPr>
        <p:blipFill>
          <a:blip r:embed="rId2">
            <a:extLst>
              <a:ext uri="{96DAC541-7B7A-43D3-8B79-37D633B846F1}">
                <asvg:svgBlip xmlns:asvg="http://schemas.microsoft.com/office/drawing/2016/SVG/main" r:embed="rId3"/>
              </a:ext>
            </a:extLst>
          </a:blip>
          <a:srcRect/>
          <a:stretch/>
        </p:blipFill>
        <p:spPr>
          <a:xfrm>
            <a:off x="199533" y="8359337"/>
            <a:ext cx="2335636" cy="1170385"/>
          </a:xfrm>
          <a:prstGeom prst="rect">
            <a:avLst/>
          </a:prstGeom>
        </p:spPr>
      </p:pic>
      <p:sp>
        <p:nvSpPr>
          <p:cNvPr id="6" name="Rectangle 5">
            <a:extLst>
              <a:ext uri="{FF2B5EF4-FFF2-40B4-BE49-F238E27FC236}">
                <a16:creationId xmlns:a16="http://schemas.microsoft.com/office/drawing/2014/main" id="{B499BF22-DA1A-46DF-BEDD-6BF7A42A2D76}"/>
              </a:ext>
            </a:extLst>
          </p:cNvPr>
          <p:cNvSpPr/>
          <p:nvPr/>
        </p:nvSpPr>
        <p:spPr>
          <a:xfrm>
            <a:off x="194400" y="4118960"/>
            <a:ext cx="2342266" cy="3913283"/>
          </a:xfrm>
          <a:prstGeom prst="rect">
            <a:avLst/>
          </a:prstGeom>
          <a:solidFill>
            <a:schemeClr val="bg1">
              <a:lumMod val="95000"/>
            </a:schemeClr>
          </a:solidFill>
          <a:ln>
            <a:solidFill>
              <a:schemeClr val="bg2">
                <a:lumMod val="9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pic>
        <p:nvPicPr>
          <p:cNvPr id="7" name="Picture 6" descr="Resultat 2026_09_Méditerranée.png"/>
          <p:cNvPicPr>
            <a:picLocks noChangeAspect="1"/>
          </p:cNvPicPr>
          <p:nvPr/>
        </p:nvPicPr>
        <p:blipFill>
          <a:blip r:embed="rId4"/>
          <a:srcRect t="12000" r="5000" b="5000"/>
          <a:stretch>
            <a:fillRect/>
          </a:stretch>
        </p:blipFill>
        <p:spPr>
          <a:xfrm>
            <a:off x="295200" y="410399"/>
            <a:ext cx="6271200" cy="3420000"/>
          </a:xfrm>
          <a:prstGeom prst="rect">
            <a:avLst/>
          </a:prstGeom>
        </p:spPr>
      </p:pic>
      <p:pic>
        <p:nvPicPr>
          <p:cNvPr id="8" name="Picture 7" descr="Resultat 2026_09_Méditerranée_Indices de ventes en valeur.png"/>
          <p:cNvPicPr>
            <a:picLocks noChangeAspect="1"/>
          </p:cNvPicPr>
          <p:nvPr/>
        </p:nvPicPr>
        <p:blipFill>
          <a:blip r:embed="rId5"/>
          <a:srcRect t="12000" r="5000" b="5000"/>
          <a:stretch>
            <a:fillRect/>
          </a:stretch>
        </p:blipFill>
        <p:spPr>
          <a:xfrm>
            <a:off x="2937600" y="3848400"/>
            <a:ext cx="3873600" cy="1980000"/>
          </a:xfrm>
          <a:prstGeom prst="rect">
            <a:avLst/>
          </a:prstGeom>
        </p:spPr>
      </p:pic>
      <p:pic>
        <p:nvPicPr>
          <p:cNvPr id="9" name="Picture 8" descr="Resultat 2026_09_Méditerranée_Indices de prix de vente.png"/>
          <p:cNvPicPr>
            <a:picLocks noChangeAspect="1"/>
          </p:cNvPicPr>
          <p:nvPr/>
        </p:nvPicPr>
        <p:blipFill>
          <a:blip r:embed="rId6"/>
          <a:srcRect t="12000" r="5000" b="5000"/>
          <a:stretch>
            <a:fillRect/>
          </a:stretch>
        </p:blipFill>
        <p:spPr>
          <a:xfrm>
            <a:off x="2937600" y="5846399"/>
            <a:ext cx="3873600" cy="1980000"/>
          </a:xfrm>
          <a:prstGeom prst="rect">
            <a:avLst/>
          </a:prstGeom>
        </p:spPr>
      </p:pic>
      <p:pic>
        <p:nvPicPr>
          <p:cNvPr id="10" name="Picture 9" descr="Resultat 2026_09_Méditerranée_Indices de ventes en volume.png"/>
          <p:cNvPicPr>
            <a:picLocks noChangeAspect="1"/>
          </p:cNvPicPr>
          <p:nvPr/>
        </p:nvPicPr>
        <p:blipFill>
          <a:blip r:embed="rId7"/>
          <a:srcRect t="12000" r="5000" b="5000"/>
          <a:stretch>
            <a:fillRect/>
          </a:stretch>
        </p:blipFill>
        <p:spPr>
          <a:xfrm>
            <a:off x="2937600" y="7826399"/>
            <a:ext cx="3873600" cy="1980000"/>
          </a:xfrm>
          <a:prstGeom prst="rect">
            <a:avLst/>
          </a:prstGeom>
        </p:spPr>
      </p:pic>
      <p:sp>
        <p:nvSpPr>
          <p:cNvPr id="11" name="TextBox 10"/>
          <p:cNvSpPr txBox="1"/>
          <p:nvPr/>
        </p:nvSpPr>
        <p:spPr>
          <a:xfrm>
            <a:off x="0" y="-288000"/>
            <a:ext cx="6858000" cy="720000"/>
          </a:xfrm>
          <a:prstGeom prst="rect">
            <a:avLst/>
          </a:prstGeom>
          <a:noFill/>
        </p:spPr>
        <p:txBody>
          <a:bodyPr wrap="none">
            <a:spAutoFit/>
          </a:bodyPr>
          <a:lstStyle/>
          <a:p>
            <a:endParaRPr/>
          </a:p>
          <a:p>
            <a:pPr algn="ctr">
              <a:defRPr sz="2267"/>
            </a:pPr>
            <a:r>
              <a:t>Méditerranée</a:t>
            </a:r>
          </a:p>
        </p:txBody>
      </p:sp>
      <p:sp>
        <p:nvSpPr>
          <p:cNvPr id="12" name="TextBox 11"/>
          <p:cNvSpPr txBox="1"/>
          <p:nvPr/>
        </p:nvSpPr>
        <p:spPr>
          <a:xfrm>
            <a:off x="687600" y="8445600"/>
            <a:ext cx="1803600" cy="288000"/>
          </a:xfrm>
          <a:prstGeom prst="rect">
            <a:avLst/>
          </a:prstGeom>
          <a:noFill/>
        </p:spPr>
        <p:txBody>
          <a:bodyPr wrap="none">
            <a:spAutoFit/>
          </a:bodyPr>
          <a:lstStyle/>
          <a:p>
            <a:pPr>
              <a:defRPr sz="850"/>
            </a:pPr>
            <a:r>
              <a:t>Indice de prix de vente</a:t>
            </a:r>
          </a:p>
        </p:txBody>
      </p:sp>
      <p:sp>
        <p:nvSpPr>
          <p:cNvPr id="13" name="TextBox 12"/>
          <p:cNvSpPr txBox="1"/>
          <p:nvPr/>
        </p:nvSpPr>
        <p:spPr>
          <a:xfrm>
            <a:off x="687600" y="8632800"/>
            <a:ext cx="1803600" cy="288000"/>
          </a:xfrm>
          <a:prstGeom prst="rect">
            <a:avLst/>
          </a:prstGeom>
          <a:noFill/>
        </p:spPr>
        <p:txBody>
          <a:bodyPr wrap="none">
            <a:spAutoFit/>
          </a:bodyPr>
          <a:lstStyle/>
          <a:p>
            <a:pPr>
              <a:defRPr sz="850"/>
            </a:pPr>
            <a:r>
              <a:t>Indice de ventes en volume</a:t>
            </a:r>
          </a:p>
        </p:txBody>
      </p:sp>
      <p:sp>
        <p:nvSpPr>
          <p:cNvPr id="14" name="TextBox 13"/>
          <p:cNvSpPr txBox="1"/>
          <p:nvPr/>
        </p:nvSpPr>
        <p:spPr>
          <a:xfrm>
            <a:off x="687600" y="8838000"/>
            <a:ext cx="1803600" cy="288000"/>
          </a:xfrm>
          <a:prstGeom prst="rect">
            <a:avLst/>
          </a:prstGeom>
          <a:noFill/>
        </p:spPr>
        <p:txBody>
          <a:bodyPr wrap="none">
            <a:spAutoFit/>
          </a:bodyPr>
          <a:lstStyle/>
          <a:p>
            <a:pPr>
              <a:defRPr sz="850"/>
            </a:pPr>
            <a:r>
              <a:t>Indice de ventes en valeur</a:t>
            </a:r>
          </a:p>
        </p:txBody>
      </p:sp>
      <p:sp>
        <p:nvSpPr>
          <p:cNvPr id="15" name="TextBox 14"/>
          <p:cNvSpPr txBox="1"/>
          <p:nvPr/>
        </p:nvSpPr>
        <p:spPr>
          <a:xfrm>
            <a:off x="687600" y="9021600"/>
            <a:ext cx="1803600" cy="288000"/>
          </a:xfrm>
          <a:prstGeom prst="rect">
            <a:avLst/>
          </a:prstGeom>
          <a:noFill/>
        </p:spPr>
        <p:txBody>
          <a:bodyPr wrap="none">
            <a:spAutoFit/>
          </a:bodyPr>
          <a:lstStyle/>
          <a:p>
            <a:pPr>
              <a:defRPr sz="850"/>
            </a:pPr>
            <a:r>
              <a:t>Indice national</a:t>
            </a:r>
          </a:p>
        </p:txBody>
      </p:sp>
      <p:sp>
        <p:nvSpPr>
          <p:cNvPr id="16" name="TextBox 15"/>
          <p:cNvSpPr txBox="1"/>
          <p:nvPr/>
        </p:nvSpPr>
        <p:spPr>
          <a:xfrm>
            <a:off x="687600" y="9223200"/>
            <a:ext cx="1803600" cy="288000"/>
          </a:xfrm>
          <a:prstGeom prst="rect">
            <a:avLst/>
          </a:prstGeom>
          <a:noFill/>
        </p:spPr>
        <p:txBody>
          <a:bodyPr wrap="none">
            <a:spAutoFit/>
          </a:bodyPr>
          <a:lstStyle/>
          <a:p>
            <a:pPr>
              <a:defRPr sz="850"/>
            </a:pPr>
            <a:r>
              <a:t>Septembre</a:t>
            </a:r>
          </a:p>
        </p:txBody>
      </p:sp>
      <p:sp>
        <p:nvSpPr>
          <p:cNvPr id="17" name="TextBox 16"/>
          <p:cNvSpPr txBox="1"/>
          <p:nvPr/>
        </p:nvSpPr>
        <p:spPr>
          <a:xfrm>
            <a:off x="194400" y="4179600"/>
            <a:ext cx="2343600" cy="1436400"/>
          </a:xfrm>
          <a:prstGeom prst="rect">
            <a:avLst/>
          </a:prstGeom>
          <a:noFill/>
        </p:spPr>
        <p:txBody>
          <a:bodyPr wrap="square">
            <a:spAutoFit/>
          </a:bodyPr>
          <a:lstStyle/>
          <a:p>
            <a:pPr>
              <a:defRPr sz="1275"/>
            </a:pPr>
            <a:r>
              <a:t>• À la fin du mois de septembre 2026, l'indice de ventes en valeur  de l’ensemble des criées de Méditerranée est proche de celui de la période de référence (2023).</a:t>
            </a:r>
          </a:p>
        </p:txBody>
      </p:sp>
      <p:sp>
        <p:nvSpPr>
          <p:cNvPr id="18" name="TextBox 17"/>
          <p:cNvSpPr txBox="1"/>
          <p:nvPr/>
        </p:nvSpPr>
        <p:spPr>
          <a:xfrm>
            <a:off x="194400" y="5619600"/>
            <a:ext cx="2343600" cy="1436400"/>
          </a:xfrm>
          <a:prstGeom prst="rect">
            <a:avLst/>
          </a:prstGeom>
          <a:noFill/>
        </p:spPr>
        <p:txBody>
          <a:bodyPr wrap="square">
            <a:spAutoFit/>
          </a:bodyPr>
          <a:lstStyle/>
          <a:p>
            <a:pPr>
              <a:defRPr sz="1275"/>
            </a:pPr>
            <a:r>
              <a:t>• L'indice de prix de ventes est supérieur à ceux de la période de référence et de la moyenne nationale.</a:t>
            </a:r>
          </a:p>
        </p:txBody>
      </p:sp>
      <p:sp>
        <p:nvSpPr>
          <p:cNvPr id="19" name="TextBox 18"/>
          <p:cNvSpPr txBox="1"/>
          <p:nvPr/>
        </p:nvSpPr>
        <p:spPr>
          <a:xfrm>
            <a:off x="194400" y="6840000"/>
            <a:ext cx="2343600" cy="1436400"/>
          </a:xfrm>
          <a:prstGeom prst="rect">
            <a:avLst/>
          </a:prstGeom>
          <a:noFill/>
        </p:spPr>
        <p:txBody>
          <a:bodyPr wrap="square">
            <a:spAutoFit/>
          </a:bodyPr>
          <a:lstStyle/>
          <a:p>
            <a:pPr>
              <a:defRPr sz="1275"/>
            </a:pPr>
            <a:r>
              <a:t>• Pour finir, l'indice de ventes en volume est inférieur à ceux de la période de référence et de la moyenne nationale.</a:t>
            </a:r>
          </a:p>
        </p:txBody>
      </p:sp>
    </p:spTree>
    <p:extLst>
      <p:ext uri="{BB962C8B-B14F-4D97-AF65-F5344CB8AC3E}">
        <p14:creationId xmlns:p14="http://schemas.microsoft.com/office/powerpoint/2010/main" val="283263124"/>
      </p:ext>
    </p:extLst>
  </p:cSld>
  <p:clrMapOvr>
    <a:masterClrMapping/>
  </p:clrMapOvr>
</p:sld>
</file>

<file path=ppt/slides/slide9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ZoneTexte 1">
            <a:extLst>
              <a:ext uri="{FF2B5EF4-FFF2-40B4-BE49-F238E27FC236}">
                <a16:creationId xmlns:a16="http://schemas.microsoft.com/office/drawing/2014/main" id="{73992424-0914-4DD7-9B07-2E5E39D91EE7}"/>
              </a:ext>
            </a:extLst>
          </p:cNvPr>
          <p:cNvSpPr txBox="1"/>
          <p:nvPr/>
        </p:nvSpPr>
        <p:spPr>
          <a:xfrm>
            <a:off x="0" y="0"/>
            <a:ext cx="6858000" cy="400110"/>
          </a:xfrm>
          <a:prstGeom prst="rect">
            <a:avLst/>
          </a:prstGeom>
          <a:solidFill>
            <a:schemeClr val="accent2">
              <a:lumMod val="20000"/>
              <a:lumOff val="80000"/>
            </a:schemeClr>
          </a:solidFill>
        </p:spPr>
        <p:txBody>
          <a:bodyPr wrap="square" rtlCol="0">
            <a:spAutoFit/>
          </a:bodyPr>
          <a:lstStyle/>
          <a:p>
            <a:pPr algn="ctr"/>
            <a:endParaRPr lang="fr-FR" sz="2000" b="1" dirty="0"/>
          </a:p>
        </p:txBody>
      </p:sp>
      <p:sp>
        <p:nvSpPr>
          <p:cNvPr id="4" name="Rectangle 3">
            <a:extLst>
              <a:ext uri="{FF2B5EF4-FFF2-40B4-BE49-F238E27FC236}">
                <a16:creationId xmlns:a16="http://schemas.microsoft.com/office/drawing/2014/main" id="{8C0F493B-24DD-43C8-AFA4-4435AB4FD890}"/>
              </a:ext>
            </a:extLst>
          </p:cNvPr>
          <p:cNvSpPr/>
          <p:nvPr/>
        </p:nvSpPr>
        <p:spPr>
          <a:xfrm>
            <a:off x="201304" y="5944548"/>
            <a:ext cx="6455391" cy="2450152"/>
          </a:xfrm>
          <a:prstGeom prst="rect">
            <a:avLst/>
          </a:prstGeom>
          <a:solidFill>
            <a:schemeClr val="bg1">
              <a:lumMod val="95000"/>
            </a:schemeClr>
          </a:solidFill>
          <a:ln>
            <a:solidFill>
              <a:schemeClr val="bg2">
                <a:lumMod val="9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dirty="0"/>
          </a:p>
        </p:txBody>
      </p:sp>
      <p:sp>
        <p:nvSpPr>
          <p:cNvPr id="5" name="Rectangle 4">
            <a:extLst>
              <a:ext uri="{FF2B5EF4-FFF2-40B4-BE49-F238E27FC236}">
                <a16:creationId xmlns:a16="http://schemas.microsoft.com/office/drawing/2014/main" id="{2E50599F-81D5-46B4-B449-12EDDD9D74A5}"/>
              </a:ext>
            </a:extLst>
          </p:cNvPr>
          <p:cNvSpPr/>
          <p:nvPr/>
        </p:nvSpPr>
        <p:spPr>
          <a:xfrm>
            <a:off x="201304" y="2414014"/>
            <a:ext cx="6455391" cy="1445696"/>
          </a:xfrm>
          <a:prstGeom prst="rect">
            <a:avLst/>
          </a:prstGeom>
          <a:solidFill>
            <a:schemeClr val="bg1">
              <a:lumMod val="95000"/>
            </a:schemeClr>
          </a:solidFill>
          <a:ln>
            <a:solidFill>
              <a:schemeClr val="bg2">
                <a:lumMod val="9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pic>
        <p:nvPicPr>
          <p:cNvPr id="6" name="Picture 5" descr="Etat_du_marche_MED.png"/>
          <p:cNvPicPr>
            <a:picLocks noChangeAspect="1"/>
          </p:cNvPicPr>
          <p:nvPr/>
        </p:nvPicPr>
        <p:blipFill>
          <a:blip r:embed="rId2"/>
          <a:srcRect l="1000" t="20000" r="1000" b="25000"/>
          <a:stretch>
            <a:fillRect/>
          </a:stretch>
        </p:blipFill>
        <p:spPr>
          <a:xfrm>
            <a:off x="1058400" y="698400"/>
            <a:ext cx="4572000" cy="1620000"/>
          </a:xfrm>
          <a:prstGeom prst="rect">
            <a:avLst/>
          </a:prstGeom>
        </p:spPr>
      </p:pic>
      <p:pic>
        <p:nvPicPr>
          <p:cNvPr id="7" name="Picture 6" descr="Caractéristiques_intensité_MED.png"/>
          <p:cNvPicPr>
            <a:picLocks noChangeAspect="1"/>
          </p:cNvPicPr>
          <p:nvPr/>
        </p:nvPicPr>
        <p:blipFill>
          <a:blip r:embed="rId3"/>
          <a:srcRect l="1000" t="20000" r="1000" b="20000"/>
          <a:stretch>
            <a:fillRect/>
          </a:stretch>
        </p:blipFill>
        <p:spPr>
          <a:xfrm>
            <a:off x="86400" y="4323600"/>
            <a:ext cx="6688799" cy="1620000"/>
          </a:xfrm>
          <a:prstGeom prst="rect">
            <a:avLst/>
          </a:prstGeom>
        </p:spPr>
      </p:pic>
      <p:sp>
        <p:nvSpPr>
          <p:cNvPr id="8" name="TextBox 7"/>
          <p:cNvSpPr txBox="1"/>
          <p:nvPr/>
        </p:nvSpPr>
        <p:spPr>
          <a:xfrm>
            <a:off x="0" y="-288000"/>
            <a:ext cx="6858000" cy="720000"/>
          </a:xfrm>
          <a:prstGeom prst="rect">
            <a:avLst/>
          </a:prstGeom>
          <a:noFill/>
        </p:spPr>
        <p:txBody>
          <a:bodyPr wrap="none">
            <a:spAutoFit/>
          </a:bodyPr>
          <a:lstStyle/>
          <a:p>
            <a:endParaRPr/>
          </a:p>
          <a:p>
            <a:pPr algn="ctr">
              <a:defRPr sz="2267"/>
            </a:pPr>
            <a:r>
              <a:t>Méditerranée</a:t>
            </a:r>
          </a:p>
        </p:txBody>
      </p:sp>
      <p:sp>
        <p:nvSpPr>
          <p:cNvPr id="9" name="TextBox 8"/>
          <p:cNvSpPr txBox="1"/>
          <p:nvPr/>
        </p:nvSpPr>
        <p:spPr>
          <a:xfrm>
            <a:off x="180000" y="9403200"/>
            <a:ext cx="4647600" cy="1368000"/>
          </a:xfrm>
          <a:prstGeom prst="rect">
            <a:avLst/>
          </a:prstGeom>
          <a:noFill/>
        </p:spPr>
        <p:txBody>
          <a:bodyPr wrap="square">
            <a:spAutoFit/>
          </a:bodyPr>
          <a:lstStyle/>
          <a:p>
            <a:pPr>
              <a:defRPr sz="850"/>
            </a:pPr>
            <a:r>
              <a:t>Note : « = » : variation entre ‒5 et +5% ; « ‒ » variation entre ‒5 et ‒15% ; « + » variation entre 5 et 15% ; « ‒ ‒ » variation entre ‒15 et ‒25%; « + + » variation entre 15 et 25% ; « ‒ ‒ ‒ » variation inférieure à 25% ;« + + + » variation supérieure à 25%.</a:t>
            </a:r>
          </a:p>
        </p:txBody>
      </p:sp>
      <p:sp>
        <p:nvSpPr>
          <p:cNvPr id="10" name="TextBox 9"/>
          <p:cNvSpPr txBox="1"/>
          <p:nvPr/>
        </p:nvSpPr>
        <p:spPr>
          <a:xfrm>
            <a:off x="259200" y="2476800"/>
            <a:ext cx="6397200" cy="756000"/>
          </a:xfrm>
          <a:prstGeom prst="rect">
            <a:avLst/>
          </a:prstGeom>
          <a:noFill/>
        </p:spPr>
        <p:txBody>
          <a:bodyPr wrap="square">
            <a:spAutoFit/>
          </a:bodyPr>
          <a:lstStyle/>
          <a:p>
            <a:pPr>
              <a:defRPr sz="1275"/>
            </a:pPr>
            <a:r>
              <a:t>• Pour l’ensemble des criées de Méditerranée, l’instabilité des prix pour le mois de septembre 2026 est un peu moins importante que celle observée en septembre de 2023 à 2025, ce qui signifie que le risque prix des producteurs a légèrement diminué. Parallèlement, l’instabilité des volumes est un peu plus important, ce qui signifie que le risque d’approvisionnement des acheteurs a légèrement augmenté.</a:t>
            </a:r>
          </a:p>
        </p:txBody>
      </p:sp>
      <p:sp>
        <p:nvSpPr>
          <p:cNvPr id="11" name="TextBox 10"/>
          <p:cNvSpPr txBox="1"/>
          <p:nvPr/>
        </p:nvSpPr>
        <p:spPr>
          <a:xfrm>
            <a:off x="259200" y="6840000"/>
            <a:ext cx="6397200" cy="756000"/>
          </a:xfrm>
          <a:prstGeom prst="rect">
            <a:avLst/>
          </a:prstGeom>
          <a:noFill/>
        </p:spPr>
        <p:txBody>
          <a:bodyPr wrap="square">
            <a:spAutoFit/>
          </a:bodyPr>
          <a:lstStyle/>
          <a:p>
            <a:pPr>
              <a:defRPr sz="1275"/>
            </a:pPr>
            <a:r>
              <a:t>• Pour l’ensemble des criées de Méditerranée, en septembre 2026 comparé aux mois de septembre de 2023 à 2025, le nombre d’acheteurs est similaire, le nombre de transactions est beaucoup moins important. De plus, la concurrence est inchangé, ce qui signifie que le pouvoir de marché des gros acheteurs est inchangée.</a:t>
            </a:r>
          </a:p>
        </p:txBody>
      </p:sp>
    </p:spTree>
    <p:extLst>
      <p:ext uri="{BB962C8B-B14F-4D97-AF65-F5344CB8AC3E}">
        <p14:creationId xmlns:p14="http://schemas.microsoft.com/office/powerpoint/2010/main" val="4125865592"/>
      </p:ext>
    </p:extLst>
  </p:cSld>
  <p:clrMapOvr>
    <a:masterClrMapping/>
  </p:clrMapOvr>
</p:sld>
</file>

<file path=ppt/slides/slide9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ZoneTexte 1">
            <a:extLst>
              <a:ext uri="{FF2B5EF4-FFF2-40B4-BE49-F238E27FC236}">
                <a16:creationId xmlns:a16="http://schemas.microsoft.com/office/drawing/2014/main" id="{73992424-0914-4DD7-9B07-2E5E39D91EE7}"/>
              </a:ext>
            </a:extLst>
          </p:cNvPr>
          <p:cNvSpPr txBox="1"/>
          <p:nvPr/>
        </p:nvSpPr>
        <p:spPr>
          <a:xfrm>
            <a:off x="0" y="0"/>
            <a:ext cx="6858000" cy="400110"/>
          </a:xfrm>
          <a:prstGeom prst="rect">
            <a:avLst/>
          </a:prstGeom>
          <a:solidFill>
            <a:schemeClr val="accent2">
              <a:lumMod val="20000"/>
              <a:lumOff val="80000"/>
            </a:schemeClr>
          </a:solidFill>
        </p:spPr>
        <p:txBody>
          <a:bodyPr wrap="square" rtlCol="0">
            <a:spAutoFit/>
          </a:bodyPr>
          <a:lstStyle/>
          <a:p>
            <a:pPr algn="ctr"/>
            <a:endParaRPr lang="fr-FR" sz="2000" b="1" dirty="0"/>
          </a:p>
        </p:txBody>
      </p:sp>
      <p:sp>
        <p:nvSpPr>
          <p:cNvPr id="4" name="Rectangle 3">
            <a:extLst>
              <a:ext uri="{FF2B5EF4-FFF2-40B4-BE49-F238E27FC236}">
                <a16:creationId xmlns:a16="http://schemas.microsoft.com/office/drawing/2014/main" id="{94BAA518-19BA-487E-A9F5-60364381DB07}"/>
              </a:ext>
            </a:extLst>
          </p:cNvPr>
          <p:cNvSpPr/>
          <p:nvPr/>
        </p:nvSpPr>
        <p:spPr>
          <a:xfrm>
            <a:off x="201302" y="2138600"/>
            <a:ext cx="6455391" cy="2959756"/>
          </a:xfrm>
          <a:prstGeom prst="rect">
            <a:avLst/>
          </a:prstGeom>
          <a:solidFill>
            <a:schemeClr val="bg1">
              <a:lumMod val="95000"/>
            </a:schemeClr>
          </a:solidFill>
          <a:ln>
            <a:solidFill>
              <a:schemeClr val="bg2">
                <a:lumMod val="9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5" name="Rectangle 4">
            <a:extLst>
              <a:ext uri="{FF2B5EF4-FFF2-40B4-BE49-F238E27FC236}">
                <a16:creationId xmlns:a16="http://schemas.microsoft.com/office/drawing/2014/main" id="{7E94C76A-94B5-432A-B0FD-E9CE5C7EAA79}"/>
              </a:ext>
            </a:extLst>
          </p:cNvPr>
          <p:cNvSpPr/>
          <p:nvPr/>
        </p:nvSpPr>
        <p:spPr>
          <a:xfrm>
            <a:off x="180000" y="6816932"/>
            <a:ext cx="6455391" cy="2514067"/>
          </a:xfrm>
          <a:prstGeom prst="rect">
            <a:avLst/>
          </a:prstGeom>
          <a:solidFill>
            <a:schemeClr val="bg1">
              <a:lumMod val="95000"/>
            </a:schemeClr>
          </a:solidFill>
          <a:ln>
            <a:solidFill>
              <a:schemeClr val="bg2">
                <a:lumMod val="9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pic>
        <p:nvPicPr>
          <p:cNvPr id="6" name="Picture 5" descr="Etat_du_marche_MED_Espèce.png"/>
          <p:cNvPicPr>
            <a:picLocks noChangeAspect="1"/>
          </p:cNvPicPr>
          <p:nvPr/>
        </p:nvPicPr>
        <p:blipFill>
          <a:blip r:embed="rId2"/>
          <a:stretch>
            <a:fillRect/>
          </a:stretch>
        </p:blipFill>
        <p:spPr>
          <a:xfrm>
            <a:off x="1144800" y="475200"/>
            <a:ext cx="4572000" cy="1620000"/>
          </a:xfrm>
          <a:prstGeom prst="rect">
            <a:avLst/>
          </a:prstGeom>
        </p:spPr>
      </p:pic>
      <p:pic>
        <p:nvPicPr>
          <p:cNvPr id="7" name="Picture 6" descr="Caractéristiques_intensité_MED_Espèce.png"/>
          <p:cNvPicPr>
            <a:picLocks noChangeAspect="1"/>
          </p:cNvPicPr>
          <p:nvPr/>
        </p:nvPicPr>
        <p:blipFill>
          <a:blip r:embed="rId3"/>
          <a:stretch>
            <a:fillRect/>
          </a:stretch>
        </p:blipFill>
        <p:spPr>
          <a:xfrm>
            <a:off x="86400" y="5162400"/>
            <a:ext cx="6688799" cy="1620000"/>
          </a:xfrm>
          <a:prstGeom prst="rect">
            <a:avLst/>
          </a:prstGeom>
        </p:spPr>
      </p:pic>
      <p:sp>
        <p:nvSpPr>
          <p:cNvPr id="8" name="TextBox 7"/>
          <p:cNvSpPr txBox="1"/>
          <p:nvPr/>
        </p:nvSpPr>
        <p:spPr>
          <a:xfrm>
            <a:off x="0" y="-288000"/>
            <a:ext cx="6858000" cy="720000"/>
          </a:xfrm>
          <a:prstGeom prst="rect">
            <a:avLst/>
          </a:prstGeom>
          <a:noFill/>
        </p:spPr>
        <p:txBody>
          <a:bodyPr wrap="none">
            <a:spAutoFit/>
          </a:bodyPr>
          <a:lstStyle/>
          <a:p>
            <a:endParaRPr/>
          </a:p>
          <a:p>
            <a:pPr algn="ctr">
              <a:defRPr sz="2267"/>
            </a:pPr>
            <a:r>
              <a:t>Méditerranée</a:t>
            </a:r>
          </a:p>
        </p:txBody>
      </p:sp>
      <p:sp>
        <p:nvSpPr>
          <p:cNvPr id="9" name="TextBox 8"/>
          <p:cNvSpPr txBox="1"/>
          <p:nvPr/>
        </p:nvSpPr>
        <p:spPr>
          <a:xfrm>
            <a:off x="180000" y="9403200"/>
            <a:ext cx="4647600" cy="1368000"/>
          </a:xfrm>
          <a:prstGeom prst="rect">
            <a:avLst/>
          </a:prstGeom>
          <a:noFill/>
        </p:spPr>
        <p:txBody>
          <a:bodyPr wrap="square">
            <a:spAutoFit/>
          </a:bodyPr>
          <a:lstStyle/>
          <a:p>
            <a:pPr>
              <a:defRPr sz="850"/>
            </a:pPr>
            <a:r>
              <a:t>Note : « = » : variation entre ‒5 et +5% ; « ‒ » variation entre ‒5 et ‒15% ; « + » variation entre 5 et 15% ; « ‒ ‒ » variation entre ‒15 et ‒25%; « + + » variation entre 15 et 25% ; « ‒ ‒ ‒ » variation inférieure à 25% ;« + + + » variation supérieure à 25%.</a:t>
            </a:r>
          </a:p>
        </p:txBody>
      </p:sp>
      <p:sp>
        <p:nvSpPr>
          <p:cNvPr id="10" name="TextBox 9"/>
          <p:cNvSpPr txBox="1"/>
          <p:nvPr/>
        </p:nvSpPr>
        <p:spPr>
          <a:xfrm>
            <a:off x="259200" y="2214000"/>
            <a:ext cx="6397200" cy="756000"/>
          </a:xfrm>
          <a:prstGeom prst="rect">
            <a:avLst/>
          </a:prstGeom>
          <a:noFill/>
        </p:spPr>
        <p:txBody>
          <a:bodyPr wrap="square">
            <a:spAutoFit/>
          </a:bodyPr>
          <a:lstStyle/>
          <a:p>
            <a:pPr>
              <a:defRPr sz="1275"/>
            </a:pPr>
            <a:r>
              <a:t>• Pour la pieuvre de l’ensemble des criées de Méditerranée, l’instabilité des prix pour le mois de septembre 2026 est beaucoup moins importante que celle observée en septembre de 2023 à 2025, ce qui signifie que le risque prix des producteurs a fortement diminué. Parallèlement, l’instabilité des volumes est beaucoup plus important, ce qui signifie que le risque d’approvisionnement des acheteurs a fortement augmenté.</a:t>
            </a:r>
          </a:p>
        </p:txBody>
      </p:sp>
      <p:sp>
        <p:nvSpPr>
          <p:cNvPr id="11" name="TextBox 10"/>
          <p:cNvSpPr txBox="1"/>
          <p:nvPr/>
        </p:nvSpPr>
        <p:spPr>
          <a:xfrm>
            <a:off x="259200" y="6775200"/>
            <a:ext cx="6397200" cy="756000"/>
          </a:xfrm>
          <a:prstGeom prst="rect">
            <a:avLst/>
          </a:prstGeom>
          <a:noFill/>
        </p:spPr>
        <p:txBody>
          <a:bodyPr wrap="square">
            <a:spAutoFit/>
          </a:bodyPr>
          <a:lstStyle/>
          <a:p>
            <a:pPr>
              <a:defRPr sz="1275"/>
            </a:pPr>
            <a:r>
              <a:t>• Pour la pieuvre de l’ensemble des criées de Méditerranée, en septembre 2026 comparé aux mois de septembre de 2023 à 2025, le nombre d’acheteurs est similaire, le nombre de transactions est moins important. De plus, la concurrence a diminué, ce qui signifie que le pouvoir de marché des gros acheteurs a augmenté.</a:t>
            </a:r>
          </a:p>
        </p:txBody>
      </p:sp>
      <p:sp>
        <p:nvSpPr>
          <p:cNvPr id="12" name="TextBox 11"/>
          <p:cNvSpPr txBox="1"/>
          <p:nvPr/>
        </p:nvSpPr>
        <p:spPr>
          <a:xfrm>
            <a:off x="259200" y="3171600"/>
            <a:ext cx="6397200" cy="756000"/>
          </a:xfrm>
          <a:prstGeom prst="rect">
            <a:avLst/>
          </a:prstGeom>
          <a:noFill/>
        </p:spPr>
        <p:txBody>
          <a:bodyPr wrap="square">
            <a:spAutoFit/>
          </a:bodyPr>
          <a:lstStyle/>
          <a:p>
            <a:pPr>
              <a:defRPr sz="1275"/>
            </a:pPr>
            <a:r>
              <a:t>• Pour la dorade royale de l’ensemble des criées de Méditerranée, l’instabilité des prix pour le mois de septembre 2026 est un peu plus importante que celle observée en septembre de 2023 à 2025, ce qui signifie que le risque prix des producteurs a légèrement augmenté. Parallèlement, l’instabilité des volumes est beaucoup moins important, ce qui signifie que le risque d’approvisionnement des acheteurs a fortement diminué.</a:t>
            </a:r>
          </a:p>
        </p:txBody>
      </p:sp>
      <p:sp>
        <p:nvSpPr>
          <p:cNvPr id="13" name="TextBox 12"/>
          <p:cNvSpPr txBox="1"/>
          <p:nvPr/>
        </p:nvSpPr>
        <p:spPr>
          <a:xfrm>
            <a:off x="259200" y="7628400"/>
            <a:ext cx="6397200" cy="756000"/>
          </a:xfrm>
          <a:prstGeom prst="rect">
            <a:avLst/>
          </a:prstGeom>
          <a:noFill/>
        </p:spPr>
        <p:txBody>
          <a:bodyPr wrap="square">
            <a:spAutoFit/>
          </a:bodyPr>
          <a:lstStyle/>
          <a:p>
            <a:pPr>
              <a:defRPr sz="1275"/>
            </a:pPr>
            <a:r>
              <a:t>• Pour la dorade royale de l’ensemble des criées de Méditerranée, en septembre 2026 comparé aux mois de septembre de 2023 à 2025, le nombre d’acheteurs est un peu moins important, le nombre de transactions est beaucoup moins important. De plus, la concurrence a légèrement diminué, ce qui signifie que le pouvoir de marché des gros acheteurs a légèrement augmenté.</a:t>
            </a:r>
          </a:p>
        </p:txBody>
      </p:sp>
      <p:sp>
        <p:nvSpPr>
          <p:cNvPr id="14" name="TextBox 13"/>
          <p:cNvSpPr txBox="1"/>
          <p:nvPr/>
        </p:nvSpPr>
        <p:spPr>
          <a:xfrm>
            <a:off x="259200" y="4129200"/>
            <a:ext cx="6397200" cy="756000"/>
          </a:xfrm>
          <a:prstGeom prst="rect">
            <a:avLst/>
          </a:prstGeom>
          <a:noFill/>
        </p:spPr>
        <p:txBody>
          <a:bodyPr wrap="square">
            <a:spAutoFit/>
          </a:bodyPr>
          <a:lstStyle/>
          <a:p>
            <a:pPr>
              <a:defRPr sz="1275"/>
            </a:pPr>
            <a:r>
              <a:t>• Pour le thon rouge de l'atlantique de l’ensemble des criées de Méditerranée, l’instabilité des prix pour le mois de septembre 2026 est beaucoup moins importante que celle observée en septembre de 2023 à 2025, ce qui signifie que le risque prix des producteurs a fortement diminué. Parallèlement, l’instabilité des volumes est beaucoup moins important, ce qui signifie que le risque d’approvisionnement des acheteurs a fortement diminué.</a:t>
            </a:r>
          </a:p>
        </p:txBody>
      </p:sp>
      <p:sp>
        <p:nvSpPr>
          <p:cNvPr id="15" name="TextBox 14"/>
          <p:cNvSpPr txBox="1"/>
          <p:nvPr/>
        </p:nvSpPr>
        <p:spPr>
          <a:xfrm>
            <a:off x="259200" y="8456400"/>
            <a:ext cx="6397200" cy="756000"/>
          </a:xfrm>
          <a:prstGeom prst="rect">
            <a:avLst/>
          </a:prstGeom>
          <a:noFill/>
        </p:spPr>
        <p:txBody>
          <a:bodyPr wrap="square">
            <a:spAutoFit/>
          </a:bodyPr>
          <a:lstStyle/>
          <a:p>
            <a:pPr>
              <a:defRPr sz="1275"/>
            </a:pPr>
            <a:r>
              <a:t>• Pour le thon rouge de l'atlantique de l’ensemble des criées de Méditerranée, en septembre 2026 comparé aux mois de septembre de 2023 à 2025, le nombre d’acheteurs est similaire, le nombre de transactions est un peu moins important. De plus, la concurrence a fortement augmenté, ce qui signifie que le pouvoir de marché des gros acheteurs a fortement diminué.</a:t>
            </a:r>
          </a:p>
        </p:txBody>
      </p:sp>
    </p:spTree>
    <p:extLst>
      <p:ext uri="{BB962C8B-B14F-4D97-AF65-F5344CB8AC3E}">
        <p14:creationId xmlns:p14="http://schemas.microsoft.com/office/powerpoint/2010/main" val="897912903"/>
      </p:ext>
    </p:extLst>
  </p:cSld>
  <p:clrMapOvr>
    <a:masterClrMapping/>
  </p:clrMapOvr>
</p:sld>
</file>

<file path=ppt/slides/slide9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ZoneTexte 2">
            <a:extLst>
              <a:ext uri="{FF2B5EF4-FFF2-40B4-BE49-F238E27FC236}">
                <a16:creationId xmlns:a16="http://schemas.microsoft.com/office/drawing/2014/main" id="{BC4710F0-EAEC-4213-96F5-9014FE8FF695}"/>
              </a:ext>
            </a:extLst>
          </p:cNvPr>
          <p:cNvSpPr txBox="1"/>
          <p:nvPr/>
        </p:nvSpPr>
        <p:spPr>
          <a:xfrm>
            <a:off x="0" y="0"/>
            <a:ext cx="6858000" cy="400110"/>
          </a:xfrm>
          <a:prstGeom prst="rect">
            <a:avLst/>
          </a:prstGeom>
          <a:solidFill>
            <a:schemeClr val="accent2">
              <a:lumMod val="20000"/>
              <a:lumOff val="80000"/>
            </a:schemeClr>
          </a:solidFill>
        </p:spPr>
        <p:txBody>
          <a:bodyPr wrap="square" rtlCol="0">
            <a:spAutoFit/>
          </a:bodyPr>
          <a:lstStyle/>
          <a:p>
            <a:pPr algn="ctr"/>
            <a:endParaRPr lang="fr-FR" sz="2000" b="1" dirty="0"/>
          </a:p>
        </p:txBody>
      </p:sp>
      <p:pic>
        <p:nvPicPr>
          <p:cNvPr id="5" name="Image 4">
            <a:extLst>
              <a:ext uri="{FF2B5EF4-FFF2-40B4-BE49-F238E27FC236}">
                <a16:creationId xmlns:a16="http://schemas.microsoft.com/office/drawing/2014/main" id="{409A0BB4-D7F5-4F14-BBB1-E4C737B09E4B}"/>
              </a:ext>
            </a:extLst>
          </p:cNvPr>
          <p:cNvPicPr>
            <a:picLocks noChangeAspect="1"/>
          </p:cNvPicPr>
          <p:nvPr/>
        </p:nvPicPr>
        <p:blipFill>
          <a:blip r:embed="rId2">
            <a:extLst>
              <a:ext uri="{96DAC541-7B7A-43D3-8B79-37D633B846F1}">
                <asvg:svgBlip xmlns:asvg="http://schemas.microsoft.com/office/drawing/2016/SVG/main" r:embed="rId3"/>
              </a:ext>
            </a:extLst>
          </a:blip>
          <a:srcRect/>
          <a:stretch/>
        </p:blipFill>
        <p:spPr>
          <a:xfrm>
            <a:off x="199533" y="8359337"/>
            <a:ext cx="2335636" cy="1170385"/>
          </a:xfrm>
          <a:prstGeom prst="rect">
            <a:avLst/>
          </a:prstGeom>
        </p:spPr>
      </p:pic>
      <p:sp>
        <p:nvSpPr>
          <p:cNvPr id="6" name="Rectangle 5">
            <a:extLst>
              <a:ext uri="{FF2B5EF4-FFF2-40B4-BE49-F238E27FC236}">
                <a16:creationId xmlns:a16="http://schemas.microsoft.com/office/drawing/2014/main" id="{C9A5A4B2-A327-4F3F-8DBC-7840433E73AB}"/>
              </a:ext>
            </a:extLst>
          </p:cNvPr>
          <p:cNvSpPr/>
          <p:nvPr/>
        </p:nvSpPr>
        <p:spPr>
          <a:xfrm>
            <a:off x="194400" y="4118960"/>
            <a:ext cx="2342266" cy="3913283"/>
          </a:xfrm>
          <a:prstGeom prst="rect">
            <a:avLst/>
          </a:prstGeom>
          <a:solidFill>
            <a:schemeClr val="bg1">
              <a:lumMod val="95000"/>
            </a:schemeClr>
          </a:solidFill>
          <a:ln>
            <a:solidFill>
              <a:schemeClr val="bg2">
                <a:lumMod val="9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pic>
        <p:nvPicPr>
          <p:cNvPr id="7" name="Picture 6" descr="Resultat 2026_09_Grau d'agde.png"/>
          <p:cNvPicPr>
            <a:picLocks noChangeAspect="1"/>
          </p:cNvPicPr>
          <p:nvPr/>
        </p:nvPicPr>
        <p:blipFill>
          <a:blip r:embed="rId4"/>
          <a:srcRect t="12000" r="5000" b="5000"/>
          <a:stretch>
            <a:fillRect/>
          </a:stretch>
        </p:blipFill>
        <p:spPr>
          <a:xfrm>
            <a:off x="295200" y="410399"/>
            <a:ext cx="6271200" cy="3420000"/>
          </a:xfrm>
          <a:prstGeom prst="rect">
            <a:avLst/>
          </a:prstGeom>
        </p:spPr>
      </p:pic>
      <p:pic>
        <p:nvPicPr>
          <p:cNvPr id="8" name="Picture 7" descr="Resultat 2026_09_Grau d'agde_Indices de ventes en valeur.png"/>
          <p:cNvPicPr>
            <a:picLocks noChangeAspect="1"/>
          </p:cNvPicPr>
          <p:nvPr/>
        </p:nvPicPr>
        <p:blipFill>
          <a:blip r:embed="rId5"/>
          <a:srcRect t="12000" r="5000" b="5000"/>
          <a:stretch>
            <a:fillRect/>
          </a:stretch>
        </p:blipFill>
        <p:spPr>
          <a:xfrm>
            <a:off x="2937600" y="3848400"/>
            <a:ext cx="3873600" cy="1980000"/>
          </a:xfrm>
          <a:prstGeom prst="rect">
            <a:avLst/>
          </a:prstGeom>
        </p:spPr>
      </p:pic>
      <p:pic>
        <p:nvPicPr>
          <p:cNvPr id="9" name="Picture 8" descr="Resultat 2026_09_Grau d'agde_Indices de prix de vente.png"/>
          <p:cNvPicPr>
            <a:picLocks noChangeAspect="1"/>
          </p:cNvPicPr>
          <p:nvPr/>
        </p:nvPicPr>
        <p:blipFill>
          <a:blip r:embed="rId6"/>
          <a:srcRect t="12000" r="5000" b="5000"/>
          <a:stretch>
            <a:fillRect/>
          </a:stretch>
        </p:blipFill>
        <p:spPr>
          <a:xfrm>
            <a:off x="2937600" y="5846399"/>
            <a:ext cx="3873600" cy="1980000"/>
          </a:xfrm>
          <a:prstGeom prst="rect">
            <a:avLst/>
          </a:prstGeom>
        </p:spPr>
      </p:pic>
      <p:pic>
        <p:nvPicPr>
          <p:cNvPr id="10" name="Picture 9" descr="Resultat 2026_09_Grau d'agde_Indices de ventes en volume.png"/>
          <p:cNvPicPr>
            <a:picLocks noChangeAspect="1"/>
          </p:cNvPicPr>
          <p:nvPr/>
        </p:nvPicPr>
        <p:blipFill>
          <a:blip r:embed="rId7"/>
          <a:srcRect t="12000" r="5000" b="5000"/>
          <a:stretch>
            <a:fillRect/>
          </a:stretch>
        </p:blipFill>
        <p:spPr>
          <a:xfrm>
            <a:off x="2937600" y="7826399"/>
            <a:ext cx="3873600" cy="1980000"/>
          </a:xfrm>
          <a:prstGeom prst="rect">
            <a:avLst/>
          </a:prstGeom>
        </p:spPr>
      </p:pic>
      <p:sp>
        <p:nvSpPr>
          <p:cNvPr id="11" name="TextBox 10"/>
          <p:cNvSpPr txBox="1"/>
          <p:nvPr/>
        </p:nvSpPr>
        <p:spPr>
          <a:xfrm>
            <a:off x="0" y="-288000"/>
            <a:ext cx="6858000" cy="720000"/>
          </a:xfrm>
          <a:prstGeom prst="rect">
            <a:avLst/>
          </a:prstGeom>
          <a:noFill/>
        </p:spPr>
        <p:txBody>
          <a:bodyPr wrap="none">
            <a:spAutoFit/>
          </a:bodyPr>
          <a:lstStyle/>
          <a:p>
            <a:endParaRPr/>
          </a:p>
          <a:p>
            <a:pPr algn="ctr">
              <a:defRPr sz="2267"/>
            </a:pPr>
            <a:r>
              <a:t>Grau d'agde</a:t>
            </a:r>
          </a:p>
        </p:txBody>
      </p:sp>
      <p:sp>
        <p:nvSpPr>
          <p:cNvPr id="12" name="TextBox 11"/>
          <p:cNvSpPr txBox="1"/>
          <p:nvPr/>
        </p:nvSpPr>
        <p:spPr>
          <a:xfrm>
            <a:off x="687600" y="8445600"/>
            <a:ext cx="1803600" cy="288000"/>
          </a:xfrm>
          <a:prstGeom prst="rect">
            <a:avLst/>
          </a:prstGeom>
          <a:noFill/>
        </p:spPr>
        <p:txBody>
          <a:bodyPr wrap="none">
            <a:spAutoFit/>
          </a:bodyPr>
          <a:lstStyle/>
          <a:p>
            <a:pPr>
              <a:defRPr sz="850"/>
            </a:pPr>
            <a:r>
              <a:t>Indice de prix de vente</a:t>
            </a:r>
          </a:p>
        </p:txBody>
      </p:sp>
      <p:sp>
        <p:nvSpPr>
          <p:cNvPr id="13" name="TextBox 12"/>
          <p:cNvSpPr txBox="1"/>
          <p:nvPr/>
        </p:nvSpPr>
        <p:spPr>
          <a:xfrm>
            <a:off x="687600" y="8632800"/>
            <a:ext cx="1803600" cy="288000"/>
          </a:xfrm>
          <a:prstGeom prst="rect">
            <a:avLst/>
          </a:prstGeom>
          <a:noFill/>
        </p:spPr>
        <p:txBody>
          <a:bodyPr wrap="none">
            <a:spAutoFit/>
          </a:bodyPr>
          <a:lstStyle/>
          <a:p>
            <a:pPr>
              <a:defRPr sz="850"/>
            </a:pPr>
            <a:r>
              <a:t>Indice de ventes en volume</a:t>
            </a:r>
          </a:p>
        </p:txBody>
      </p:sp>
      <p:sp>
        <p:nvSpPr>
          <p:cNvPr id="14" name="TextBox 13"/>
          <p:cNvSpPr txBox="1"/>
          <p:nvPr/>
        </p:nvSpPr>
        <p:spPr>
          <a:xfrm>
            <a:off x="687600" y="8838000"/>
            <a:ext cx="1803600" cy="288000"/>
          </a:xfrm>
          <a:prstGeom prst="rect">
            <a:avLst/>
          </a:prstGeom>
          <a:noFill/>
        </p:spPr>
        <p:txBody>
          <a:bodyPr wrap="none">
            <a:spAutoFit/>
          </a:bodyPr>
          <a:lstStyle/>
          <a:p>
            <a:pPr>
              <a:defRPr sz="850"/>
            </a:pPr>
            <a:r>
              <a:t>Indice de ventes en valeur</a:t>
            </a:r>
          </a:p>
        </p:txBody>
      </p:sp>
      <p:sp>
        <p:nvSpPr>
          <p:cNvPr id="15" name="TextBox 14"/>
          <p:cNvSpPr txBox="1"/>
          <p:nvPr/>
        </p:nvSpPr>
        <p:spPr>
          <a:xfrm>
            <a:off x="687600" y="9021600"/>
            <a:ext cx="1803600" cy="288000"/>
          </a:xfrm>
          <a:prstGeom prst="rect">
            <a:avLst/>
          </a:prstGeom>
          <a:noFill/>
        </p:spPr>
        <p:txBody>
          <a:bodyPr wrap="none">
            <a:spAutoFit/>
          </a:bodyPr>
          <a:lstStyle/>
          <a:p>
            <a:pPr>
              <a:defRPr sz="850"/>
            </a:pPr>
            <a:r>
              <a:t>Indice national</a:t>
            </a:r>
          </a:p>
        </p:txBody>
      </p:sp>
      <p:sp>
        <p:nvSpPr>
          <p:cNvPr id="16" name="TextBox 15"/>
          <p:cNvSpPr txBox="1"/>
          <p:nvPr/>
        </p:nvSpPr>
        <p:spPr>
          <a:xfrm>
            <a:off x="687600" y="9223200"/>
            <a:ext cx="1803600" cy="288000"/>
          </a:xfrm>
          <a:prstGeom prst="rect">
            <a:avLst/>
          </a:prstGeom>
          <a:noFill/>
        </p:spPr>
        <p:txBody>
          <a:bodyPr wrap="none">
            <a:spAutoFit/>
          </a:bodyPr>
          <a:lstStyle/>
          <a:p>
            <a:pPr>
              <a:defRPr sz="850"/>
            </a:pPr>
            <a:r>
              <a:t>Septembre</a:t>
            </a:r>
          </a:p>
        </p:txBody>
      </p:sp>
      <p:sp>
        <p:nvSpPr>
          <p:cNvPr id="17" name="TextBox 16"/>
          <p:cNvSpPr txBox="1"/>
          <p:nvPr/>
        </p:nvSpPr>
        <p:spPr>
          <a:xfrm>
            <a:off x="194400" y="4179600"/>
            <a:ext cx="2343600" cy="1436400"/>
          </a:xfrm>
          <a:prstGeom prst="rect">
            <a:avLst/>
          </a:prstGeom>
          <a:noFill/>
        </p:spPr>
        <p:txBody>
          <a:bodyPr wrap="square">
            <a:spAutoFit/>
          </a:bodyPr>
          <a:lstStyle/>
          <a:p>
            <a:pPr>
              <a:defRPr sz="1275"/>
            </a:pPr>
            <a:r>
              <a:t>• À la fin du mois de septembre 2026, l'indice de ventes en valeur  de la criée du Grau d'agde est supérieur à celui de la période de référence (2023).</a:t>
            </a:r>
          </a:p>
        </p:txBody>
      </p:sp>
      <p:sp>
        <p:nvSpPr>
          <p:cNvPr id="18" name="TextBox 17"/>
          <p:cNvSpPr txBox="1"/>
          <p:nvPr/>
        </p:nvSpPr>
        <p:spPr>
          <a:xfrm>
            <a:off x="194400" y="5619600"/>
            <a:ext cx="2343600" cy="1436400"/>
          </a:xfrm>
          <a:prstGeom prst="rect">
            <a:avLst/>
          </a:prstGeom>
          <a:noFill/>
        </p:spPr>
        <p:txBody>
          <a:bodyPr wrap="square">
            <a:spAutoFit/>
          </a:bodyPr>
          <a:lstStyle/>
          <a:p>
            <a:pPr>
              <a:defRPr sz="1275"/>
            </a:pPr>
            <a:r>
              <a:t>• L'indice de prix de ventes est supérieur à ceux de la période de référence et de la moyenne nationale.</a:t>
            </a:r>
          </a:p>
        </p:txBody>
      </p:sp>
      <p:sp>
        <p:nvSpPr>
          <p:cNvPr id="19" name="TextBox 18"/>
          <p:cNvSpPr txBox="1"/>
          <p:nvPr/>
        </p:nvSpPr>
        <p:spPr>
          <a:xfrm>
            <a:off x="194400" y="6840000"/>
            <a:ext cx="2343600" cy="1436400"/>
          </a:xfrm>
          <a:prstGeom prst="rect">
            <a:avLst/>
          </a:prstGeom>
          <a:noFill/>
        </p:spPr>
        <p:txBody>
          <a:bodyPr wrap="square">
            <a:spAutoFit/>
          </a:bodyPr>
          <a:lstStyle/>
          <a:p>
            <a:pPr>
              <a:defRPr sz="1275"/>
            </a:pPr>
            <a:r>
              <a:t>• Pour finir, l'indice de ventes en volume est inférieur à ceux de la période de référence et de la moyenne nationale.</a:t>
            </a:r>
          </a:p>
        </p:txBody>
      </p:sp>
    </p:spTree>
    <p:extLst>
      <p:ext uri="{BB962C8B-B14F-4D97-AF65-F5344CB8AC3E}">
        <p14:creationId xmlns:p14="http://schemas.microsoft.com/office/powerpoint/2010/main" val="1530937386"/>
      </p:ext>
    </p:extLst>
  </p:cSld>
  <p:clrMapOvr>
    <a:masterClrMapping/>
  </p:clrMapOvr>
</p:sld>
</file>

<file path=ppt/slides/slide9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ZoneTexte 1">
            <a:extLst>
              <a:ext uri="{FF2B5EF4-FFF2-40B4-BE49-F238E27FC236}">
                <a16:creationId xmlns:a16="http://schemas.microsoft.com/office/drawing/2014/main" id="{73992424-0914-4DD7-9B07-2E5E39D91EE7}"/>
              </a:ext>
            </a:extLst>
          </p:cNvPr>
          <p:cNvSpPr txBox="1"/>
          <p:nvPr/>
        </p:nvSpPr>
        <p:spPr>
          <a:xfrm>
            <a:off x="0" y="0"/>
            <a:ext cx="6858000" cy="400110"/>
          </a:xfrm>
          <a:prstGeom prst="rect">
            <a:avLst/>
          </a:prstGeom>
          <a:solidFill>
            <a:schemeClr val="accent2">
              <a:lumMod val="20000"/>
              <a:lumOff val="80000"/>
            </a:schemeClr>
          </a:solidFill>
        </p:spPr>
        <p:txBody>
          <a:bodyPr wrap="square" rtlCol="0">
            <a:spAutoFit/>
          </a:bodyPr>
          <a:lstStyle/>
          <a:p>
            <a:pPr algn="ctr"/>
            <a:endParaRPr lang="fr-FR" sz="2000" b="1" dirty="0"/>
          </a:p>
        </p:txBody>
      </p:sp>
      <p:sp>
        <p:nvSpPr>
          <p:cNvPr id="4" name="Rectangle 3">
            <a:extLst>
              <a:ext uri="{FF2B5EF4-FFF2-40B4-BE49-F238E27FC236}">
                <a16:creationId xmlns:a16="http://schemas.microsoft.com/office/drawing/2014/main" id="{6676DD44-300D-4F24-AB99-D012B8022885}"/>
              </a:ext>
            </a:extLst>
          </p:cNvPr>
          <p:cNvSpPr/>
          <p:nvPr/>
        </p:nvSpPr>
        <p:spPr>
          <a:xfrm>
            <a:off x="201304" y="5944548"/>
            <a:ext cx="6455391" cy="2450152"/>
          </a:xfrm>
          <a:prstGeom prst="rect">
            <a:avLst/>
          </a:prstGeom>
          <a:solidFill>
            <a:schemeClr val="bg1">
              <a:lumMod val="95000"/>
            </a:schemeClr>
          </a:solidFill>
          <a:ln>
            <a:solidFill>
              <a:schemeClr val="bg2">
                <a:lumMod val="9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dirty="0"/>
          </a:p>
        </p:txBody>
      </p:sp>
      <p:sp>
        <p:nvSpPr>
          <p:cNvPr id="5" name="Rectangle 4">
            <a:extLst>
              <a:ext uri="{FF2B5EF4-FFF2-40B4-BE49-F238E27FC236}">
                <a16:creationId xmlns:a16="http://schemas.microsoft.com/office/drawing/2014/main" id="{D87E3908-8734-4E81-8271-91F7E3F232BB}"/>
              </a:ext>
            </a:extLst>
          </p:cNvPr>
          <p:cNvSpPr/>
          <p:nvPr/>
        </p:nvSpPr>
        <p:spPr>
          <a:xfrm>
            <a:off x="201304" y="2414014"/>
            <a:ext cx="6455391" cy="1445696"/>
          </a:xfrm>
          <a:prstGeom prst="rect">
            <a:avLst/>
          </a:prstGeom>
          <a:solidFill>
            <a:schemeClr val="bg1">
              <a:lumMod val="95000"/>
            </a:schemeClr>
          </a:solidFill>
          <a:ln>
            <a:solidFill>
              <a:schemeClr val="bg2">
                <a:lumMod val="9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pic>
        <p:nvPicPr>
          <p:cNvPr id="6" name="Picture 5" descr="Etat_du_marche_AG.png"/>
          <p:cNvPicPr>
            <a:picLocks noChangeAspect="1"/>
          </p:cNvPicPr>
          <p:nvPr/>
        </p:nvPicPr>
        <p:blipFill>
          <a:blip r:embed="rId2"/>
          <a:srcRect l="1000" t="20000" r="1000" b="25000"/>
          <a:stretch>
            <a:fillRect/>
          </a:stretch>
        </p:blipFill>
        <p:spPr>
          <a:xfrm>
            <a:off x="1058400" y="698400"/>
            <a:ext cx="4572000" cy="1620000"/>
          </a:xfrm>
          <a:prstGeom prst="rect">
            <a:avLst/>
          </a:prstGeom>
        </p:spPr>
      </p:pic>
      <p:pic>
        <p:nvPicPr>
          <p:cNvPr id="7" name="Picture 6" descr="Caractéristiques_intensité_AG.png"/>
          <p:cNvPicPr>
            <a:picLocks noChangeAspect="1"/>
          </p:cNvPicPr>
          <p:nvPr/>
        </p:nvPicPr>
        <p:blipFill>
          <a:blip r:embed="rId3"/>
          <a:srcRect l="1000" t="20000" r="1000" b="20000"/>
          <a:stretch>
            <a:fillRect/>
          </a:stretch>
        </p:blipFill>
        <p:spPr>
          <a:xfrm>
            <a:off x="86400" y="4323600"/>
            <a:ext cx="6688799" cy="1620000"/>
          </a:xfrm>
          <a:prstGeom prst="rect">
            <a:avLst/>
          </a:prstGeom>
        </p:spPr>
      </p:pic>
      <p:sp>
        <p:nvSpPr>
          <p:cNvPr id="8" name="TextBox 7"/>
          <p:cNvSpPr txBox="1"/>
          <p:nvPr/>
        </p:nvSpPr>
        <p:spPr>
          <a:xfrm>
            <a:off x="0" y="-288000"/>
            <a:ext cx="6858000" cy="720000"/>
          </a:xfrm>
          <a:prstGeom prst="rect">
            <a:avLst/>
          </a:prstGeom>
          <a:noFill/>
        </p:spPr>
        <p:txBody>
          <a:bodyPr wrap="none">
            <a:spAutoFit/>
          </a:bodyPr>
          <a:lstStyle/>
          <a:p>
            <a:endParaRPr/>
          </a:p>
          <a:p>
            <a:pPr algn="ctr">
              <a:defRPr sz="2267"/>
            </a:pPr>
            <a:r>
              <a:t>Grau d'agde</a:t>
            </a:r>
          </a:p>
        </p:txBody>
      </p:sp>
      <p:sp>
        <p:nvSpPr>
          <p:cNvPr id="9" name="TextBox 8"/>
          <p:cNvSpPr txBox="1"/>
          <p:nvPr/>
        </p:nvSpPr>
        <p:spPr>
          <a:xfrm>
            <a:off x="180000" y="9403200"/>
            <a:ext cx="4647600" cy="1368000"/>
          </a:xfrm>
          <a:prstGeom prst="rect">
            <a:avLst/>
          </a:prstGeom>
          <a:noFill/>
        </p:spPr>
        <p:txBody>
          <a:bodyPr wrap="square">
            <a:spAutoFit/>
          </a:bodyPr>
          <a:lstStyle/>
          <a:p>
            <a:pPr>
              <a:defRPr sz="850"/>
            </a:pPr>
            <a:r>
              <a:t>Note : « = » : variation entre ‒5 et +5% ; « ‒ » variation entre ‒5 et ‒15% ; « + » variation entre 5 et 15% ; « ‒ ‒ » variation entre ‒15 et ‒25%; « + + » variation entre 15 et 25% ; « ‒ ‒ ‒ » variation inférieure à 25% ;« + + + » variation supérieure à 25%.</a:t>
            </a:r>
          </a:p>
        </p:txBody>
      </p:sp>
      <p:sp>
        <p:nvSpPr>
          <p:cNvPr id="10" name="TextBox 9"/>
          <p:cNvSpPr txBox="1"/>
          <p:nvPr/>
        </p:nvSpPr>
        <p:spPr>
          <a:xfrm>
            <a:off x="259200" y="2476800"/>
            <a:ext cx="6397200" cy="756000"/>
          </a:xfrm>
          <a:prstGeom prst="rect">
            <a:avLst/>
          </a:prstGeom>
          <a:noFill/>
        </p:spPr>
        <p:txBody>
          <a:bodyPr wrap="square">
            <a:spAutoFit/>
          </a:bodyPr>
          <a:lstStyle/>
          <a:p>
            <a:pPr>
              <a:defRPr sz="1275"/>
            </a:pPr>
            <a:r>
              <a:t>• Pour la criée du Grau d'agde, l’instabilité des prix pour le mois de septembre 2026 est un peu moins importante que celle observée en septembre de 2023 à 2025, ce qui signifie que le risque prix des producteurs a légèrement diminué. Parallèlement, l’instabilité des volumes est beaucoup plus important, ce qui signifie que le risque d’approvisionnement des acheteurs a fortement augmenté.</a:t>
            </a:r>
          </a:p>
        </p:txBody>
      </p:sp>
      <p:sp>
        <p:nvSpPr>
          <p:cNvPr id="11" name="TextBox 10"/>
          <p:cNvSpPr txBox="1"/>
          <p:nvPr/>
        </p:nvSpPr>
        <p:spPr>
          <a:xfrm>
            <a:off x="259200" y="6840000"/>
            <a:ext cx="6397200" cy="756000"/>
          </a:xfrm>
          <a:prstGeom prst="rect">
            <a:avLst/>
          </a:prstGeom>
          <a:noFill/>
        </p:spPr>
        <p:txBody>
          <a:bodyPr wrap="square">
            <a:spAutoFit/>
          </a:bodyPr>
          <a:lstStyle/>
          <a:p>
            <a:pPr>
              <a:defRPr sz="1275"/>
            </a:pPr>
            <a:r>
              <a:t>• Pour la criée du Grau d'agde, en septembre 2026 comparé aux mois de septembre de 2023 à 2025, le nombre d’acheteurs est similaire, le nombre de transactions est beaucoup moins important. De plus, la concurrence a légèrement diminué, ce qui signifie que le pouvoir de marché des gros acheteurs a légèrement augmenté.</a:t>
            </a:r>
          </a:p>
        </p:txBody>
      </p:sp>
    </p:spTree>
    <p:extLst>
      <p:ext uri="{BB962C8B-B14F-4D97-AF65-F5344CB8AC3E}">
        <p14:creationId xmlns:p14="http://schemas.microsoft.com/office/powerpoint/2010/main" val="3138045865"/>
      </p:ext>
    </p:extLst>
  </p:cSld>
  <p:clrMapOvr>
    <a:masterClrMapping/>
  </p:clrMapOvr>
</p:sld>
</file>

<file path=ppt/slides/slide9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ZoneTexte 1">
            <a:extLst>
              <a:ext uri="{FF2B5EF4-FFF2-40B4-BE49-F238E27FC236}">
                <a16:creationId xmlns:a16="http://schemas.microsoft.com/office/drawing/2014/main" id="{73992424-0914-4DD7-9B07-2E5E39D91EE7}"/>
              </a:ext>
            </a:extLst>
          </p:cNvPr>
          <p:cNvSpPr txBox="1"/>
          <p:nvPr/>
        </p:nvSpPr>
        <p:spPr>
          <a:xfrm>
            <a:off x="0" y="0"/>
            <a:ext cx="6858000" cy="400110"/>
          </a:xfrm>
          <a:prstGeom prst="rect">
            <a:avLst/>
          </a:prstGeom>
          <a:solidFill>
            <a:schemeClr val="accent2">
              <a:lumMod val="20000"/>
              <a:lumOff val="80000"/>
            </a:schemeClr>
          </a:solidFill>
        </p:spPr>
        <p:txBody>
          <a:bodyPr wrap="square" rtlCol="0">
            <a:spAutoFit/>
          </a:bodyPr>
          <a:lstStyle/>
          <a:p>
            <a:pPr algn="ctr"/>
            <a:endParaRPr lang="fr-FR" sz="2000" b="1" dirty="0"/>
          </a:p>
        </p:txBody>
      </p:sp>
      <p:sp>
        <p:nvSpPr>
          <p:cNvPr id="4" name="Rectangle 3">
            <a:extLst>
              <a:ext uri="{FF2B5EF4-FFF2-40B4-BE49-F238E27FC236}">
                <a16:creationId xmlns:a16="http://schemas.microsoft.com/office/drawing/2014/main" id="{E385750D-4408-4C12-900A-9A0B24F31AA5}"/>
              </a:ext>
            </a:extLst>
          </p:cNvPr>
          <p:cNvSpPr/>
          <p:nvPr/>
        </p:nvSpPr>
        <p:spPr>
          <a:xfrm>
            <a:off x="201302" y="2138600"/>
            <a:ext cx="6455391" cy="2959756"/>
          </a:xfrm>
          <a:prstGeom prst="rect">
            <a:avLst/>
          </a:prstGeom>
          <a:solidFill>
            <a:schemeClr val="bg1">
              <a:lumMod val="95000"/>
            </a:schemeClr>
          </a:solidFill>
          <a:ln>
            <a:solidFill>
              <a:schemeClr val="bg2">
                <a:lumMod val="9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5" name="Rectangle 4">
            <a:extLst>
              <a:ext uri="{FF2B5EF4-FFF2-40B4-BE49-F238E27FC236}">
                <a16:creationId xmlns:a16="http://schemas.microsoft.com/office/drawing/2014/main" id="{3CB27B7A-5D06-4BB5-AFC6-3C54F664FB60}"/>
              </a:ext>
            </a:extLst>
          </p:cNvPr>
          <p:cNvSpPr/>
          <p:nvPr/>
        </p:nvSpPr>
        <p:spPr>
          <a:xfrm>
            <a:off x="180000" y="6816932"/>
            <a:ext cx="6455391" cy="2514067"/>
          </a:xfrm>
          <a:prstGeom prst="rect">
            <a:avLst/>
          </a:prstGeom>
          <a:solidFill>
            <a:schemeClr val="bg1">
              <a:lumMod val="95000"/>
            </a:schemeClr>
          </a:solidFill>
          <a:ln>
            <a:solidFill>
              <a:schemeClr val="bg2">
                <a:lumMod val="9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pic>
        <p:nvPicPr>
          <p:cNvPr id="6" name="Picture 5" descr="Etat_du_marche_AG_Espèce.png"/>
          <p:cNvPicPr>
            <a:picLocks noChangeAspect="1"/>
          </p:cNvPicPr>
          <p:nvPr/>
        </p:nvPicPr>
        <p:blipFill>
          <a:blip r:embed="rId2"/>
          <a:stretch>
            <a:fillRect/>
          </a:stretch>
        </p:blipFill>
        <p:spPr>
          <a:xfrm>
            <a:off x="1144800" y="475200"/>
            <a:ext cx="4572000" cy="1620000"/>
          </a:xfrm>
          <a:prstGeom prst="rect">
            <a:avLst/>
          </a:prstGeom>
        </p:spPr>
      </p:pic>
      <p:pic>
        <p:nvPicPr>
          <p:cNvPr id="7" name="Picture 6" descr="Caractéristiques_intensité_AG_Espèce.png"/>
          <p:cNvPicPr>
            <a:picLocks noChangeAspect="1"/>
          </p:cNvPicPr>
          <p:nvPr/>
        </p:nvPicPr>
        <p:blipFill>
          <a:blip r:embed="rId3"/>
          <a:stretch>
            <a:fillRect/>
          </a:stretch>
        </p:blipFill>
        <p:spPr>
          <a:xfrm>
            <a:off x="86400" y="5162400"/>
            <a:ext cx="6688799" cy="1620000"/>
          </a:xfrm>
          <a:prstGeom prst="rect">
            <a:avLst/>
          </a:prstGeom>
        </p:spPr>
      </p:pic>
      <p:sp>
        <p:nvSpPr>
          <p:cNvPr id="8" name="TextBox 7"/>
          <p:cNvSpPr txBox="1"/>
          <p:nvPr/>
        </p:nvSpPr>
        <p:spPr>
          <a:xfrm>
            <a:off x="0" y="-288000"/>
            <a:ext cx="6858000" cy="720000"/>
          </a:xfrm>
          <a:prstGeom prst="rect">
            <a:avLst/>
          </a:prstGeom>
          <a:noFill/>
        </p:spPr>
        <p:txBody>
          <a:bodyPr wrap="none">
            <a:spAutoFit/>
          </a:bodyPr>
          <a:lstStyle/>
          <a:p>
            <a:endParaRPr/>
          </a:p>
          <a:p>
            <a:pPr algn="ctr">
              <a:defRPr sz="2267"/>
            </a:pPr>
            <a:r>
              <a:t>Grau d'agde</a:t>
            </a:r>
          </a:p>
        </p:txBody>
      </p:sp>
      <p:sp>
        <p:nvSpPr>
          <p:cNvPr id="9" name="TextBox 8"/>
          <p:cNvSpPr txBox="1"/>
          <p:nvPr/>
        </p:nvSpPr>
        <p:spPr>
          <a:xfrm>
            <a:off x="180000" y="9403200"/>
            <a:ext cx="4647600" cy="1368000"/>
          </a:xfrm>
          <a:prstGeom prst="rect">
            <a:avLst/>
          </a:prstGeom>
          <a:noFill/>
        </p:spPr>
        <p:txBody>
          <a:bodyPr wrap="square">
            <a:spAutoFit/>
          </a:bodyPr>
          <a:lstStyle/>
          <a:p>
            <a:pPr>
              <a:defRPr sz="850"/>
            </a:pPr>
            <a:r>
              <a:t>Note : « = » : variation entre ‒5 et +5% ; « ‒ » variation entre ‒5 et ‒15% ; « + » variation entre 5 et 15% ; « ‒ ‒ » variation entre ‒15 et ‒25%; « + + » variation entre 15 et 25% ; « ‒ ‒ ‒ » variation inférieure à 25% ;« + + + » variation supérieure à 25%.</a:t>
            </a:r>
          </a:p>
        </p:txBody>
      </p:sp>
      <p:sp>
        <p:nvSpPr>
          <p:cNvPr id="10" name="TextBox 9"/>
          <p:cNvSpPr txBox="1"/>
          <p:nvPr/>
        </p:nvSpPr>
        <p:spPr>
          <a:xfrm>
            <a:off x="259200" y="2214000"/>
            <a:ext cx="6397200" cy="756000"/>
          </a:xfrm>
          <a:prstGeom prst="rect">
            <a:avLst/>
          </a:prstGeom>
          <a:noFill/>
        </p:spPr>
        <p:txBody>
          <a:bodyPr wrap="square">
            <a:spAutoFit/>
          </a:bodyPr>
          <a:lstStyle/>
          <a:p>
            <a:pPr>
              <a:defRPr sz="1275"/>
            </a:pPr>
            <a:r>
              <a:t>• Pour la dorade royale de la criée du Grau d'agde, l’instabilité des prix pour le mois de septembre 2026 est beaucoup plus importante que celle observée en septembre de 2023 à 2025, ce qui signifie que le risque prix des producteurs a fortement augmenté. Parallèlement, l’instabilité des volumes est similaire, ce qui signifie que le risque d’approvisionnement des acheteurs est inchangé.</a:t>
            </a:r>
          </a:p>
        </p:txBody>
      </p:sp>
      <p:sp>
        <p:nvSpPr>
          <p:cNvPr id="11" name="TextBox 10"/>
          <p:cNvSpPr txBox="1"/>
          <p:nvPr/>
        </p:nvSpPr>
        <p:spPr>
          <a:xfrm>
            <a:off x="259200" y="6775200"/>
            <a:ext cx="6397200" cy="756000"/>
          </a:xfrm>
          <a:prstGeom prst="rect">
            <a:avLst/>
          </a:prstGeom>
          <a:noFill/>
        </p:spPr>
        <p:txBody>
          <a:bodyPr wrap="square">
            <a:spAutoFit/>
          </a:bodyPr>
          <a:lstStyle/>
          <a:p>
            <a:pPr>
              <a:defRPr sz="1275"/>
            </a:pPr>
            <a:r>
              <a:t>• Pour la dorade royale de la criée du Grau d'agde, en septembre 2026 comparé aux mois de septembre de 2023 à 2025, le nombre d’acheteurs est similaire, le nombre de transactions est beaucoup plus important. De plus, la concurrence a diminué, ce qui signifie que le pouvoir de marché des gros acheteurs a augmenté.</a:t>
            </a:r>
          </a:p>
        </p:txBody>
      </p:sp>
      <p:sp>
        <p:nvSpPr>
          <p:cNvPr id="12" name="TextBox 11"/>
          <p:cNvSpPr txBox="1"/>
          <p:nvPr/>
        </p:nvSpPr>
        <p:spPr>
          <a:xfrm>
            <a:off x="259200" y="3171600"/>
            <a:ext cx="6397200" cy="756000"/>
          </a:xfrm>
          <a:prstGeom prst="rect">
            <a:avLst/>
          </a:prstGeom>
          <a:noFill/>
        </p:spPr>
        <p:txBody>
          <a:bodyPr wrap="square">
            <a:spAutoFit/>
          </a:bodyPr>
          <a:lstStyle/>
          <a:p>
            <a:pPr>
              <a:defRPr sz="1275"/>
            </a:pPr>
            <a:r>
              <a:t>• Pour le thon rouge de l'atlantique de la criée du Grau d'agde, l’instabilité des prix pour le mois de septembre 2026 est beaucoup moins importante que celle observée en septembre de 2023 à 2025, ce qui signifie que le risque prix des producteurs a fortement diminué. Parallèlement, l’instabilité des volumes est beaucoup moins important, ce qui signifie que le risque d’approvisionnement des acheteurs a fortement diminué.</a:t>
            </a:r>
          </a:p>
        </p:txBody>
      </p:sp>
      <p:sp>
        <p:nvSpPr>
          <p:cNvPr id="13" name="TextBox 12"/>
          <p:cNvSpPr txBox="1"/>
          <p:nvPr/>
        </p:nvSpPr>
        <p:spPr>
          <a:xfrm>
            <a:off x="259200" y="7628400"/>
            <a:ext cx="6397200" cy="756000"/>
          </a:xfrm>
          <a:prstGeom prst="rect">
            <a:avLst/>
          </a:prstGeom>
          <a:noFill/>
        </p:spPr>
        <p:txBody>
          <a:bodyPr wrap="square">
            <a:spAutoFit/>
          </a:bodyPr>
          <a:lstStyle/>
          <a:p>
            <a:pPr>
              <a:defRPr sz="1275"/>
            </a:pPr>
            <a:r>
              <a:t>• Pour le thon rouge de l'atlantique de la criée du Grau d'agde, en septembre 2026 comparé aux mois de septembre de 2023 à 2025, le nombre d’acheteurs est un peu moins important, le nombre de transactions est beaucoup moins important. De plus, la concurrence est inchangé, ce qui signifie que le pouvoir de marché des gros acheteurs est inchangée.</a:t>
            </a:r>
          </a:p>
        </p:txBody>
      </p:sp>
      <p:sp>
        <p:nvSpPr>
          <p:cNvPr id="14" name="TextBox 13"/>
          <p:cNvSpPr txBox="1"/>
          <p:nvPr/>
        </p:nvSpPr>
        <p:spPr>
          <a:xfrm>
            <a:off x="259200" y="4129200"/>
            <a:ext cx="6397200" cy="756000"/>
          </a:xfrm>
          <a:prstGeom prst="rect">
            <a:avLst/>
          </a:prstGeom>
          <a:noFill/>
        </p:spPr>
        <p:txBody>
          <a:bodyPr wrap="square">
            <a:spAutoFit/>
          </a:bodyPr>
          <a:lstStyle/>
          <a:p>
            <a:pPr>
              <a:defRPr sz="1275"/>
            </a:pPr>
            <a:r>
              <a:t>• Pour la pieuvre de la criée du Grau d'agde, l’instabilité des prix pour le mois de septembre 2026 est beaucoup moins importante que celle observée en septembre de 2023 à 2025, ce qui signifie que le risque prix des producteurs a fortement diminué. Parallèlement, l’instabilité des volumes est beaucoup plus important, ce qui signifie que le risque d’approvisionnement des acheteurs a fortement augmenté.</a:t>
            </a:r>
          </a:p>
        </p:txBody>
      </p:sp>
      <p:sp>
        <p:nvSpPr>
          <p:cNvPr id="15" name="TextBox 14"/>
          <p:cNvSpPr txBox="1"/>
          <p:nvPr/>
        </p:nvSpPr>
        <p:spPr>
          <a:xfrm>
            <a:off x="259200" y="8456400"/>
            <a:ext cx="6397200" cy="756000"/>
          </a:xfrm>
          <a:prstGeom prst="rect">
            <a:avLst/>
          </a:prstGeom>
          <a:noFill/>
        </p:spPr>
        <p:txBody>
          <a:bodyPr wrap="square">
            <a:spAutoFit/>
          </a:bodyPr>
          <a:lstStyle/>
          <a:p>
            <a:pPr>
              <a:defRPr sz="1275"/>
            </a:pPr>
            <a:r>
              <a:t>• Pour la pieuvre de la criée du Grau d'agde, en septembre 2026 comparé aux mois de septembre de 2023 à 2025, le nombre d’acheteurs est un peu moins important, le nombre de transactions est beaucoup moins important. De plus, la concurrence a fortement diminué, ce qui signifie que le pouvoir de marché des gros acheteurs a fortement augmenté.</a:t>
            </a:r>
          </a:p>
        </p:txBody>
      </p:sp>
    </p:spTree>
    <p:extLst>
      <p:ext uri="{BB962C8B-B14F-4D97-AF65-F5344CB8AC3E}">
        <p14:creationId xmlns:p14="http://schemas.microsoft.com/office/powerpoint/2010/main" val="2149640598"/>
      </p:ext>
    </p:extLst>
  </p:cSld>
  <p:clrMapOvr>
    <a:masterClrMapping/>
  </p:clrMapOvr>
</p:sld>
</file>

<file path=ppt/slides/slide9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ZoneTexte 2">
            <a:extLst>
              <a:ext uri="{FF2B5EF4-FFF2-40B4-BE49-F238E27FC236}">
                <a16:creationId xmlns:a16="http://schemas.microsoft.com/office/drawing/2014/main" id="{BC4710F0-EAEC-4213-96F5-9014FE8FF695}"/>
              </a:ext>
            </a:extLst>
          </p:cNvPr>
          <p:cNvSpPr txBox="1"/>
          <p:nvPr/>
        </p:nvSpPr>
        <p:spPr>
          <a:xfrm>
            <a:off x="0" y="0"/>
            <a:ext cx="6858000" cy="400110"/>
          </a:xfrm>
          <a:prstGeom prst="rect">
            <a:avLst/>
          </a:prstGeom>
          <a:solidFill>
            <a:schemeClr val="accent2">
              <a:lumMod val="20000"/>
              <a:lumOff val="80000"/>
            </a:schemeClr>
          </a:solidFill>
        </p:spPr>
        <p:txBody>
          <a:bodyPr wrap="square" rtlCol="0">
            <a:spAutoFit/>
          </a:bodyPr>
          <a:lstStyle/>
          <a:p>
            <a:pPr algn="ctr"/>
            <a:endParaRPr lang="fr-FR" sz="2000" b="1" dirty="0"/>
          </a:p>
        </p:txBody>
      </p:sp>
      <p:pic>
        <p:nvPicPr>
          <p:cNvPr id="5" name="Image 4">
            <a:extLst>
              <a:ext uri="{FF2B5EF4-FFF2-40B4-BE49-F238E27FC236}">
                <a16:creationId xmlns:a16="http://schemas.microsoft.com/office/drawing/2014/main" id="{409A0BB4-D7F5-4F14-BBB1-E4C737B09E4B}"/>
              </a:ext>
            </a:extLst>
          </p:cNvPr>
          <p:cNvPicPr>
            <a:picLocks noChangeAspect="1"/>
          </p:cNvPicPr>
          <p:nvPr/>
        </p:nvPicPr>
        <p:blipFill>
          <a:blip r:embed="rId2">
            <a:extLst>
              <a:ext uri="{96DAC541-7B7A-43D3-8B79-37D633B846F1}">
                <asvg:svgBlip xmlns:asvg="http://schemas.microsoft.com/office/drawing/2016/SVG/main" r:embed="rId3"/>
              </a:ext>
            </a:extLst>
          </a:blip>
          <a:srcRect/>
          <a:stretch/>
        </p:blipFill>
        <p:spPr>
          <a:xfrm>
            <a:off x="199533" y="8359337"/>
            <a:ext cx="2335636" cy="1170385"/>
          </a:xfrm>
          <a:prstGeom prst="rect">
            <a:avLst/>
          </a:prstGeom>
        </p:spPr>
      </p:pic>
      <p:sp>
        <p:nvSpPr>
          <p:cNvPr id="6" name="Rectangle 5">
            <a:extLst>
              <a:ext uri="{FF2B5EF4-FFF2-40B4-BE49-F238E27FC236}">
                <a16:creationId xmlns:a16="http://schemas.microsoft.com/office/drawing/2014/main" id="{588C4700-4FF0-4BA5-9165-1478AE44A8A9}"/>
              </a:ext>
            </a:extLst>
          </p:cNvPr>
          <p:cNvSpPr/>
          <p:nvPr/>
        </p:nvSpPr>
        <p:spPr>
          <a:xfrm>
            <a:off x="194400" y="4118960"/>
            <a:ext cx="2342266" cy="3913283"/>
          </a:xfrm>
          <a:prstGeom prst="rect">
            <a:avLst/>
          </a:prstGeom>
          <a:solidFill>
            <a:schemeClr val="bg1">
              <a:lumMod val="95000"/>
            </a:schemeClr>
          </a:solidFill>
          <a:ln>
            <a:solidFill>
              <a:schemeClr val="bg2">
                <a:lumMod val="9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pic>
        <p:nvPicPr>
          <p:cNvPr id="7" name="Picture 6" descr="Resultat 2026_09_Port la nouvelle.png"/>
          <p:cNvPicPr>
            <a:picLocks noChangeAspect="1"/>
          </p:cNvPicPr>
          <p:nvPr/>
        </p:nvPicPr>
        <p:blipFill>
          <a:blip r:embed="rId4"/>
          <a:srcRect t="12000" r="5000" b="5000"/>
          <a:stretch>
            <a:fillRect/>
          </a:stretch>
        </p:blipFill>
        <p:spPr>
          <a:xfrm>
            <a:off x="295200" y="410399"/>
            <a:ext cx="6271200" cy="3420000"/>
          </a:xfrm>
          <a:prstGeom prst="rect">
            <a:avLst/>
          </a:prstGeom>
        </p:spPr>
      </p:pic>
      <p:pic>
        <p:nvPicPr>
          <p:cNvPr id="8" name="Picture 7" descr="Resultat 2026_09_Port la nouvelle_Indices de ventes en valeur.png"/>
          <p:cNvPicPr>
            <a:picLocks noChangeAspect="1"/>
          </p:cNvPicPr>
          <p:nvPr/>
        </p:nvPicPr>
        <p:blipFill>
          <a:blip r:embed="rId5"/>
          <a:srcRect t="12000" r="5000" b="5000"/>
          <a:stretch>
            <a:fillRect/>
          </a:stretch>
        </p:blipFill>
        <p:spPr>
          <a:xfrm>
            <a:off x="2937600" y="3848400"/>
            <a:ext cx="3873600" cy="1980000"/>
          </a:xfrm>
          <a:prstGeom prst="rect">
            <a:avLst/>
          </a:prstGeom>
        </p:spPr>
      </p:pic>
      <p:pic>
        <p:nvPicPr>
          <p:cNvPr id="9" name="Picture 8" descr="Resultat 2026_09_Port la nouvelle_Indices de prix de vente.png"/>
          <p:cNvPicPr>
            <a:picLocks noChangeAspect="1"/>
          </p:cNvPicPr>
          <p:nvPr/>
        </p:nvPicPr>
        <p:blipFill>
          <a:blip r:embed="rId6"/>
          <a:srcRect t="12000" r="5000" b="5000"/>
          <a:stretch>
            <a:fillRect/>
          </a:stretch>
        </p:blipFill>
        <p:spPr>
          <a:xfrm>
            <a:off x="2937600" y="5846399"/>
            <a:ext cx="3873600" cy="1980000"/>
          </a:xfrm>
          <a:prstGeom prst="rect">
            <a:avLst/>
          </a:prstGeom>
        </p:spPr>
      </p:pic>
      <p:pic>
        <p:nvPicPr>
          <p:cNvPr id="10" name="Picture 9" descr="Resultat 2026_09_Port la nouvelle_Indices de ventes en volume.png"/>
          <p:cNvPicPr>
            <a:picLocks noChangeAspect="1"/>
          </p:cNvPicPr>
          <p:nvPr/>
        </p:nvPicPr>
        <p:blipFill>
          <a:blip r:embed="rId7"/>
          <a:srcRect t="12000" r="5000" b="5000"/>
          <a:stretch>
            <a:fillRect/>
          </a:stretch>
        </p:blipFill>
        <p:spPr>
          <a:xfrm>
            <a:off x="2937600" y="7826399"/>
            <a:ext cx="3873600" cy="1980000"/>
          </a:xfrm>
          <a:prstGeom prst="rect">
            <a:avLst/>
          </a:prstGeom>
        </p:spPr>
      </p:pic>
      <p:sp>
        <p:nvSpPr>
          <p:cNvPr id="11" name="TextBox 10"/>
          <p:cNvSpPr txBox="1"/>
          <p:nvPr/>
        </p:nvSpPr>
        <p:spPr>
          <a:xfrm>
            <a:off x="0" y="-288000"/>
            <a:ext cx="6858000" cy="720000"/>
          </a:xfrm>
          <a:prstGeom prst="rect">
            <a:avLst/>
          </a:prstGeom>
          <a:noFill/>
        </p:spPr>
        <p:txBody>
          <a:bodyPr wrap="none">
            <a:spAutoFit/>
          </a:bodyPr>
          <a:lstStyle/>
          <a:p>
            <a:endParaRPr/>
          </a:p>
          <a:p>
            <a:pPr algn="ctr">
              <a:defRPr sz="2267"/>
            </a:pPr>
            <a:r>
              <a:t>Port la nouvelle</a:t>
            </a:r>
          </a:p>
        </p:txBody>
      </p:sp>
      <p:sp>
        <p:nvSpPr>
          <p:cNvPr id="12" name="TextBox 11"/>
          <p:cNvSpPr txBox="1"/>
          <p:nvPr/>
        </p:nvSpPr>
        <p:spPr>
          <a:xfrm>
            <a:off x="687600" y="8445600"/>
            <a:ext cx="1803600" cy="288000"/>
          </a:xfrm>
          <a:prstGeom prst="rect">
            <a:avLst/>
          </a:prstGeom>
          <a:noFill/>
        </p:spPr>
        <p:txBody>
          <a:bodyPr wrap="none">
            <a:spAutoFit/>
          </a:bodyPr>
          <a:lstStyle/>
          <a:p>
            <a:pPr>
              <a:defRPr sz="850"/>
            </a:pPr>
            <a:r>
              <a:t>Indice de prix de vente</a:t>
            </a:r>
          </a:p>
        </p:txBody>
      </p:sp>
      <p:sp>
        <p:nvSpPr>
          <p:cNvPr id="13" name="TextBox 12"/>
          <p:cNvSpPr txBox="1"/>
          <p:nvPr/>
        </p:nvSpPr>
        <p:spPr>
          <a:xfrm>
            <a:off x="687600" y="8632800"/>
            <a:ext cx="1803600" cy="288000"/>
          </a:xfrm>
          <a:prstGeom prst="rect">
            <a:avLst/>
          </a:prstGeom>
          <a:noFill/>
        </p:spPr>
        <p:txBody>
          <a:bodyPr wrap="none">
            <a:spAutoFit/>
          </a:bodyPr>
          <a:lstStyle/>
          <a:p>
            <a:pPr>
              <a:defRPr sz="850"/>
            </a:pPr>
            <a:r>
              <a:t>Indice de ventes en volume</a:t>
            </a:r>
          </a:p>
        </p:txBody>
      </p:sp>
      <p:sp>
        <p:nvSpPr>
          <p:cNvPr id="14" name="TextBox 13"/>
          <p:cNvSpPr txBox="1"/>
          <p:nvPr/>
        </p:nvSpPr>
        <p:spPr>
          <a:xfrm>
            <a:off x="687600" y="8838000"/>
            <a:ext cx="1803600" cy="288000"/>
          </a:xfrm>
          <a:prstGeom prst="rect">
            <a:avLst/>
          </a:prstGeom>
          <a:noFill/>
        </p:spPr>
        <p:txBody>
          <a:bodyPr wrap="none">
            <a:spAutoFit/>
          </a:bodyPr>
          <a:lstStyle/>
          <a:p>
            <a:pPr>
              <a:defRPr sz="850"/>
            </a:pPr>
            <a:r>
              <a:t>Indice de ventes en valeur</a:t>
            </a:r>
          </a:p>
        </p:txBody>
      </p:sp>
      <p:sp>
        <p:nvSpPr>
          <p:cNvPr id="15" name="TextBox 14"/>
          <p:cNvSpPr txBox="1"/>
          <p:nvPr/>
        </p:nvSpPr>
        <p:spPr>
          <a:xfrm>
            <a:off x="687600" y="9021600"/>
            <a:ext cx="1803600" cy="288000"/>
          </a:xfrm>
          <a:prstGeom prst="rect">
            <a:avLst/>
          </a:prstGeom>
          <a:noFill/>
        </p:spPr>
        <p:txBody>
          <a:bodyPr wrap="none">
            <a:spAutoFit/>
          </a:bodyPr>
          <a:lstStyle/>
          <a:p>
            <a:pPr>
              <a:defRPr sz="850"/>
            </a:pPr>
            <a:r>
              <a:t>Indice national</a:t>
            </a:r>
          </a:p>
        </p:txBody>
      </p:sp>
      <p:sp>
        <p:nvSpPr>
          <p:cNvPr id="16" name="TextBox 15"/>
          <p:cNvSpPr txBox="1"/>
          <p:nvPr/>
        </p:nvSpPr>
        <p:spPr>
          <a:xfrm>
            <a:off x="687600" y="9223200"/>
            <a:ext cx="1803600" cy="288000"/>
          </a:xfrm>
          <a:prstGeom prst="rect">
            <a:avLst/>
          </a:prstGeom>
          <a:noFill/>
        </p:spPr>
        <p:txBody>
          <a:bodyPr wrap="none">
            <a:spAutoFit/>
          </a:bodyPr>
          <a:lstStyle/>
          <a:p>
            <a:pPr>
              <a:defRPr sz="850"/>
            </a:pPr>
            <a:r>
              <a:t>Septembre</a:t>
            </a:r>
          </a:p>
        </p:txBody>
      </p:sp>
      <p:sp>
        <p:nvSpPr>
          <p:cNvPr id="17" name="TextBox 16"/>
          <p:cNvSpPr txBox="1"/>
          <p:nvPr/>
        </p:nvSpPr>
        <p:spPr>
          <a:xfrm>
            <a:off x="194400" y="4179600"/>
            <a:ext cx="2343600" cy="1436400"/>
          </a:xfrm>
          <a:prstGeom prst="rect">
            <a:avLst/>
          </a:prstGeom>
          <a:noFill/>
        </p:spPr>
        <p:txBody>
          <a:bodyPr wrap="square">
            <a:spAutoFit/>
          </a:bodyPr>
          <a:lstStyle/>
          <a:p>
            <a:pPr>
              <a:defRPr sz="1275"/>
            </a:pPr>
            <a:r>
              <a:t>• À la fin du mois de septembre 2026, l'indice de ventes en valeur  de la criée de Port la nouvelle est inférieur à celui de la période de référence (2023).</a:t>
            </a:r>
          </a:p>
        </p:txBody>
      </p:sp>
      <p:sp>
        <p:nvSpPr>
          <p:cNvPr id="18" name="TextBox 17"/>
          <p:cNvSpPr txBox="1"/>
          <p:nvPr/>
        </p:nvSpPr>
        <p:spPr>
          <a:xfrm>
            <a:off x="194400" y="5619600"/>
            <a:ext cx="2343600" cy="1436400"/>
          </a:xfrm>
          <a:prstGeom prst="rect">
            <a:avLst/>
          </a:prstGeom>
          <a:noFill/>
        </p:spPr>
        <p:txBody>
          <a:bodyPr wrap="square">
            <a:spAutoFit/>
          </a:bodyPr>
          <a:lstStyle/>
          <a:p>
            <a:pPr>
              <a:defRPr sz="1275"/>
            </a:pPr>
            <a:r>
              <a:t>• L'indice de prix de ventes est supérieur à ceux de la période de référence et de la moyenne nationale.</a:t>
            </a:r>
          </a:p>
        </p:txBody>
      </p:sp>
      <p:sp>
        <p:nvSpPr>
          <p:cNvPr id="19" name="TextBox 18"/>
          <p:cNvSpPr txBox="1"/>
          <p:nvPr/>
        </p:nvSpPr>
        <p:spPr>
          <a:xfrm>
            <a:off x="194400" y="6840000"/>
            <a:ext cx="2343600" cy="1436400"/>
          </a:xfrm>
          <a:prstGeom prst="rect">
            <a:avLst/>
          </a:prstGeom>
          <a:noFill/>
        </p:spPr>
        <p:txBody>
          <a:bodyPr wrap="square">
            <a:spAutoFit/>
          </a:bodyPr>
          <a:lstStyle/>
          <a:p>
            <a:pPr>
              <a:defRPr sz="1275"/>
            </a:pPr>
            <a:r>
              <a:t>• Pour finir, l'indice de ventes en volume est inférieur à ceux de la période de référence et de la moyenne nationale.</a:t>
            </a:r>
          </a:p>
        </p:txBody>
      </p:sp>
    </p:spTree>
    <p:extLst>
      <p:ext uri="{BB962C8B-B14F-4D97-AF65-F5344CB8AC3E}">
        <p14:creationId xmlns:p14="http://schemas.microsoft.com/office/powerpoint/2010/main" val="164390443"/>
      </p:ext>
    </p:extLst>
  </p:cSld>
  <p:clrMapOvr>
    <a:masterClrMapping/>
  </p:clrMapOvr>
</p:sld>
</file>

<file path=ppt/slides/slide9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ZoneTexte 1">
            <a:extLst>
              <a:ext uri="{FF2B5EF4-FFF2-40B4-BE49-F238E27FC236}">
                <a16:creationId xmlns:a16="http://schemas.microsoft.com/office/drawing/2014/main" id="{EE8D979B-8AAA-4E6C-8CF4-1731976FF700}"/>
              </a:ext>
            </a:extLst>
          </p:cNvPr>
          <p:cNvSpPr txBox="1"/>
          <p:nvPr/>
        </p:nvSpPr>
        <p:spPr>
          <a:xfrm>
            <a:off x="0" y="0"/>
            <a:ext cx="6858000" cy="400110"/>
          </a:xfrm>
          <a:prstGeom prst="rect">
            <a:avLst/>
          </a:prstGeom>
          <a:solidFill>
            <a:schemeClr val="accent2">
              <a:lumMod val="20000"/>
              <a:lumOff val="80000"/>
            </a:schemeClr>
          </a:solidFill>
        </p:spPr>
        <p:txBody>
          <a:bodyPr wrap="square" rtlCol="0">
            <a:spAutoFit/>
          </a:bodyPr>
          <a:lstStyle/>
          <a:p>
            <a:pPr algn="ctr"/>
            <a:endParaRPr lang="fr-FR" sz="2000" b="1" dirty="0"/>
          </a:p>
        </p:txBody>
      </p:sp>
      <p:sp>
        <p:nvSpPr>
          <p:cNvPr id="4" name="Rectangle 3">
            <a:extLst>
              <a:ext uri="{FF2B5EF4-FFF2-40B4-BE49-F238E27FC236}">
                <a16:creationId xmlns:a16="http://schemas.microsoft.com/office/drawing/2014/main" id="{8FCDA210-D4EA-4E02-B853-D2C4487FE730}"/>
              </a:ext>
            </a:extLst>
          </p:cNvPr>
          <p:cNvSpPr/>
          <p:nvPr/>
        </p:nvSpPr>
        <p:spPr>
          <a:xfrm>
            <a:off x="201304" y="5944548"/>
            <a:ext cx="6455391" cy="2450152"/>
          </a:xfrm>
          <a:prstGeom prst="rect">
            <a:avLst/>
          </a:prstGeom>
          <a:solidFill>
            <a:schemeClr val="bg1">
              <a:lumMod val="95000"/>
            </a:schemeClr>
          </a:solidFill>
          <a:ln>
            <a:solidFill>
              <a:schemeClr val="bg2">
                <a:lumMod val="9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dirty="0"/>
          </a:p>
        </p:txBody>
      </p:sp>
      <p:sp>
        <p:nvSpPr>
          <p:cNvPr id="5" name="Rectangle 4">
            <a:extLst>
              <a:ext uri="{FF2B5EF4-FFF2-40B4-BE49-F238E27FC236}">
                <a16:creationId xmlns:a16="http://schemas.microsoft.com/office/drawing/2014/main" id="{67B0CC43-C3B4-4196-B7D6-4783518FC902}"/>
              </a:ext>
            </a:extLst>
          </p:cNvPr>
          <p:cNvSpPr/>
          <p:nvPr/>
        </p:nvSpPr>
        <p:spPr>
          <a:xfrm>
            <a:off x="201304" y="2414014"/>
            <a:ext cx="6455391" cy="1445696"/>
          </a:xfrm>
          <a:prstGeom prst="rect">
            <a:avLst/>
          </a:prstGeom>
          <a:solidFill>
            <a:schemeClr val="bg1">
              <a:lumMod val="95000"/>
            </a:schemeClr>
          </a:solidFill>
          <a:ln>
            <a:solidFill>
              <a:schemeClr val="bg2">
                <a:lumMod val="9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pic>
        <p:nvPicPr>
          <p:cNvPr id="6" name="Picture 5" descr="Etat_du_marche_PN.png"/>
          <p:cNvPicPr>
            <a:picLocks noChangeAspect="1"/>
          </p:cNvPicPr>
          <p:nvPr/>
        </p:nvPicPr>
        <p:blipFill>
          <a:blip r:embed="rId2"/>
          <a:srcRect l="1000" t="20000" r="1000" b="25000"/>
          <a:stretch>
            <a:fillRect/>
          </a:stretch>
        </p:blipFill>
        <p:spPr>
          <a:xfrm>
            <a:off x="1058400" y="698400"/>
            <a:ext cx="4572000" cy="1620000"/>
          </a:xfrm>
          <a:prstGeom prst="rect">
            <a:avLst/>
          </a:prstGeom>
        </p:spPr>
      </p:pic>
      <p:pic>
        <p:nvPicPr>
          <p:cNvPr id="7" name="Picture 6" descr="Caractéristiques_intensité_PN.png"/>
          <p:cNvPicPr>
            <a:picLocks noChangeAspect="1"/>
          </p:cNvPicPr>
          <p:nvPr/>
        </p:nvPicPr>
        <p:blipFill>
          <a:blip r:embed="rId3"/>
          <a:srcRect l="1000" t="20000" r="1000" b="20000"/>
          <a:stretch>
            <a:fillRect/>
          </a:stretch>
        </p:blipFill>
        <p:spPr>
          <a:xfrm>
            <a:off x="86400" y="4323600"/>
            <a:ext cx="6688799" cy="1620000"/>
          </a:xfrm>
          <a:prstGeom prst="rect">
            <a:avLst/>
          </a:prstGeom>
        </p:spPr>
      </p:pic>
      <p:sp>
        <p:nvSpPr>
          <p:cNvPr id="8" name="TextBox 7"/>
          <p:cNvSpPr txBox="1"/>
          <p:nvPr/>
        </p:nvSpPr>
        <p:spPr>
          <a:xfrm>
            <a:off x="0" y="-288000"/>
            <a:ext cx="6858000" cy="720000"/>
          </a:xfrm>
          <a:prstGeom prst="rect">
            <a:avLst/>
          </a:prstGeom>
          <a:noFill/>
        </p:spPr>
        <p:txBody>
          <a:bodyPr wrap="none">
            <a:spAutoFit/>
          </a:bodyPr>
          <a:lstStyle/>
          <a:p>
            <a:endParaRPr/>
          </a:p>
          <a:p>
            <a:pPr algn="ctr">
              <a:defRPr sz="2267"/>
            </a:pPr>
            <a:r>
              <a:t>Port la nouvelle</a:t>
            </a:r>
          </a:p>
        </p:txBody>
      </p:sp>
      <p:sp>
        <p:nvSpPr>
          <p:cNvPr id="9" name="TextBox 8"/>
          <p:cNvSpPr txBox="1"/>
          <p:nvPr/>
        </p:nvSpPr>
        <p:spPr>
          <a:xfrm>
            <a:off x="180000" y="9403200"/>
            <a:ext cx="4647600" cy="1368000"/>
          </a:xfrm>
          <a:prstGeom prst="rect">
            <a:avLst/>
          </a:prstGeom>
          <a:noFill/>
        </p:spPr>
        <p:txBody>
          <a:bodyPr wrap="square">
            <a:spAutoFit/>
          </a:bodyPr>
          <a:lstStyle/>
          <a:p>
            <a:pPr>
              <a:defRPr sz="850"/>
            </a:pPr>
            <a:r>
              <a:t>Note : « = » : variation entre ‒5 et +5% ; « ‒ » variation entre ‒5 et ‒15% ; « + » variation entre 5 et 15% ; « ‒ ‒ » variation entre ‒15 et ‒25%; « + + » variation entre 15 et 25% ; « ‒ ‒ ‒ » variation inférieure à 25% ;« + + + » variation supérieure à 25%.</a:t>
            </a:r>
          </a:p>
        </p:txBody>
      </p:sp>
      <p:sp>
        <p:nvSpPr>
          <p:cNvPr id="10" name="TextBox 9"/>
          <p:cNvSpPr txBox="1"/>
          <p:nvPr/>
        </p:nvSpPr>
        <p:spPr>
          <a:xfrm>
            <a:off x="259200" y="2476800"/>
            <a:ext cx="6397200" cy="756000"/>
          </a:xfrm>
          <a:prstGeom prst="rect">
            <a:avLst/>
          </a:prstGeom>
          <a:noFill/>
        </p:spPr>
        <p:txBody>
          <a:bodyPr wrap="square">
            <a:spAutoFit/>
          </a:bodyPr>
          <a:lstStyle/>
          <a:p>
            <a:pPr>
              <a:defRPr sz="1275"/>
            </a:pPr>
            <a:r>
              <a:t>• Pour la criée de Port la nouvelle, l’instabilité des prix pour le mois de septembre 2026 est un peu moins importante que celle observée en septembre de 2023 à 2025, ce qui signifie que le risque prix des producteurs a légèrement diminué. Parallèlement, l’instabilité des volumes est beaucoup moins important, ce qui signifie que le risque d’approvisionnement des acheteurs a fortement diminué.</a:t>
            </a:r>
          </a:p>
        </p:txBody>
      </p:sp>
      <p:sp>
        <p:nvSpPr>
          <p:cNvPr id="11" name="TextBox 10"/>
          <p:cNvSpPr txBox="1"/>
          <p:nvPr/>
        </p:nvSpPr>
        <p:spPr>
          <a:xfrm>
            <a:off x="259200" y="6840000"/>
            <a:ext cx="6397200" cy="756000"/>
          </a:xfrm>
          <a:prstGeom prst="rect">
            <a:avLst/>
          </a:prstGeom>
          <a:noFill/>
        </p:spPr>
        <p:txBody>
          <a:bodyPr wrap="square">
            <a:spAutoFit/>
          </a:bodyPr>
          <a:lstStyle/>
          <a:p>
            <a:pPr>
              <a:defRPr sz="1275"/>
            </a:pPr>
            <a:r>
              <a:t>• Pour la criée de Port la nouvelle, en septembre 2026 comparé aux mois de septembre de 2023 à 2025, le nombre d’acheteurs est moins important, le nombre de transactions est beaucoup moins important. De plus, la concurrence a diminué, ce qui signifie que le pouvoir de marché des gros acheteurs a augmenté.</a:t>
            </a:r>
          </a:p>
        </p:txBody>
      </p:sp>
    </p:spTree>
    <p:extLst>
      <p:ext uri="{BB962C8B-B14F-4D97-AF65-F5344CB8AC3E}">
        <p14:creationId xmlns:p14="http://schemas.microsoft.com/office/powerpoint/2010/main" val="3736838634"/>
      </p:ext>
    </p:extLst>
  </p:cSld>
  <p:clrMapOvr>
    <a:masterClrMapping/>
  </p:clrMapOvr>
</p:sld>
</file>

<file path=ppt/slides/slide9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ZoneTexte 1">
            <a:extLst>
              <a:ext uri="{FF2B5EF4-FFF2-40B4-BE49-F238E27FC236}">
                <a16:creationId xmlns:a16="http://schemas.microsoft.com/office/drawing/2014/main" id="{73992424-0914-4DD7-9B07-2E5E39D91EE7}"/>
              </a:ext>
            </a:extLst>
          </p:cNvPr>
          <p:cNvSpPr txBox="1"/>
          <p:nvPr/>
        </p:nvSpPr>
        <p:spPr>
          <a:xfrm>
            <a:off x="0" y="0"/>
            <a:ext cx="6858000" cy="400110"/>
          </a:xfrm>
          <a:prstGeom prst="rect">
            <a:avLst/>
          </a:prstGeom>
          <a:solidFill>
            <a:schemeClr val="accent2">
              <a:lumMod val="20000"/>
              <a:lumOff val="80000"/>
            </a:schemeClr>
          </a:solidFill>
        </p:spPr>
        <p:txBody>
          <a:bodyPr wrap="square" rtlCol="0">
            <a:spAutoFit/>
          </a:bodyPr>
          <a:lstStyle/>
          <a:p>
            <a:pPr algn="ctr"/>
            <a:endParaRPr lang="fr-FR" sz="2000" b="1" dirty="0"/>
          </a:p>
        </p:txBody>
      </p:sp>
      <p:sp>
        <p:nvSpPr>
          <p:cNvPr id="4" name="Rectangle 3">
            <a:extLst>
              <a:ext uri="{FF2B5EF4-FFF2-40B4-BE49-F238E27FC236}">
                <a16:creationId xmlns:a16="http://schemas.microsoft.com/office/drawing/2014/main" id="{430B50AB-668E-499B-B57F-FF2083E90CA8}"/>
              </a:ext>
            </a:extLst>
          </p:cNvPr>
          <p:cNvSpPr/>
          <p:nvPr/>
        </p:nvSpPr>
        <p:spPr>
          <a:xfrm>
            <a:off x="201302" y="2138600"/>
            <a:ext cx="6455391" cy="2959756"/>
          </a:xfrm>
          <a:prstGeom prst="rect">
            <a:avLst/>
          </a:prstGeom>
          <a:solidFill>
            <a:schemeClr val="bg1">
              <a:lumMod val="95000"/>
            </a:schemeClr>
          </a:solidFill>
          <a:ln>
            <a:solidFill>
              <a:schemeClr val="bg2">
                <a:lumMod val="9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5" name="Rectangle 4">
            <a:extLst>
              <a:ext uri="{FF2B5EF4-FFF2-40B4-BE49-F238E27FC236}">
                <a16:creationId xmlns:a16="http://schemas.microsoft.com/office/drawing/2014/main" id="{8D4B8269-ED58-4CC4-A623-CFEDAEEA1DC6}"/>
              </a:ext>
            </a:extLst>
          </p:cNvPr>
          <p:cNvSpPr/>
          <p:nvPr/>
        </p:nvSpPr>
        <p:spPr>
          <a:xfrm>
            <a:off x="180000" y="6816932"/>
            <a:ext cx="6455391" cy="2514067"/>
          </a:xfrm>
          <a:prstGeom prst="rect">
            <a:avLst/>
          </a:prstGeom>
          <a:solidFill>
            <a:schemeClr val="bg1">
              <a:lumMod val="95000"/>
            </a:schemeClr>
          </a:solidFill>
          <a:ln>
            <a:solidFill>
              <a:schemeClr val="bg2">
                <a:lumMod val="9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pic>
        <p:nvPicPr>
          <p:cNvPr id="6" name="Picture 5" descr="Etat_du_marche_PN_Espèce.png"/>
          <p:cNvPicPr>
            <a:picLocks noChangeAspect="1"/>
          </p:cNvPicPr>
          <p:nvPr/>
        </p:nvPicPr>
        <p:blipFill>
          <a:blip r:embed="rId2"/>
          <a:stretch>
            <a:fillRect/>
          </a:stretch>
        </p:blipFill>
        <p:spPr>
          <a:xfrm>
            <a:off x="1144800" y="475200"/>
            <a:ext cx="4572000" cy="1620000"/>
          </a:xfrm>
          <a:prstGeom prst="rect">
            <a:avLst/>
          </a:prstGeom>
        </p:spPr>
      </p:pic>
      <p:pic>
        <p:nvPicPr>
          <p:cNvPr id="7" name="Picture 6" descr="Caractéristiques_intensité_PN_Espèce.png"/>
          <p:cNvPicPr>
            <a:picLocks noChangeAspect="1"/>
          </p:cNvPicPr>
          <p:nvPr/>
        </p:nvPicPr>
        <p:blipFill>
          <a:blip r:embed="rId3"/>
          <a:stretch>
            <a:fillRect/>
          </a:stretch>
        </p:blipFill>
        <p:spPr>
          <a:xfrm>
            <a:off x="86400" y="5162400"/>
            <a:ext cx="6688799" cy="1620000"/>
          </a:xfrm>
          <a:prstGeom prst="rect">
            <a:avLst/>
          </a:prstGeom>
        </p:spPr>
      </p:pic>
      <p:sp>
        <p:nvSpPr>
          <p:cNvPr id="8" name="TextBox 7"/>
          <p:cNvSpPr txBox="1"/>
          <p:nvPr/>
        </p:nvSpPr>
        <p:spPr>
          <a:xfrm>
            <a:off x="0" y="-288000"/>
            <a:ext cx="6858000" cy="720000"/>
          </a:xfrm>
          <a:prstGeom prst="rect">
            <a:avLst/>
          </a:prstGeom>
          <a:noFill/>
        </p:spPr>
        <p:txBody>
          <a:bodyPr wrap="none">
            <a:spAutoFit/>
          </a:bodyPr>
          <a:lstStyle/>
          <a:p>
            <a:endParaRPr/>
          </a:p>
          <a:p>
            <a:pPr algn="ctr">
              <a:defRPr sz="2267"/>
            </a:pPr>
            <a:r>
              <a:t>Port la nouvelle</a:t>
            </a:r>
          </a:p>
        </p:txBody>
      </p:sp>
      <p:sp>
        <p:nvSpPr>
          <p:cNvPr id="9" name="TextBox 8"/>
          <p:cNvSpPr txBox="1"/>
          <p:nvPr/>
        </p:nvSpPr>
        <p:spPr>
          <a:xfrm>
            <a:off x="180000" y="9403200"/>
            <a:ext cx="4647600" cy="1368000"/>
          </a:xfrm>
          <a:prstGeom prst="rect">
            <a:avLst/>
          </a:prstGeom>
          <a:noFill/>
        </p:spPr>
        <p:txBody>
          <a:bodyPr wrap="square">
            <a:spAutoFit/>
          </a:bodyPr>
          <a:lstStyle/>
          <a:p>
            <a:pPr>
              <a:defRPr sz="850"/>
            </a:pPr>
            <a:r>
              <a:t>Note : « = » : variation entre ‒5 et +5% ; « ‒ » variation entre ‒5 et ‒15% ; « + » variation entre 5 et 15% ; « ‒ ‒ » variation entre ‒15 et ‒25%; « + + » variation entre 15 et 25% ; « ‒ ‒ ‒ » variation inférieure à 25% ;« + + + » variation supérieure à 25%.</a:t>
            </a:r>
          </a:p>
        </p:txBody>
      </p:sp>
      <p:sp>
        <p:nvSpPr>
          <p:cNvPr id="10" name="TextBox 9"/>
          <p:cNvSpPr txBox="1"/>
          <p:nvPr/>
        </p:nvSpPr>
        <p:spPr>
          <a:xfrm>
            <a:off x="259200" y="2214000"/>
            <a:ext cx="6397200" cy="756000"/>
          </a:xfrm>
          <a:prstGeom prst="rect">
            <a:avLst/>
          </a:prstGeom>
          <a:noFill/>
        </p:spPr>
        <p:txBody>
          <a:bodyPr wrap="square">
            <a:spAutoFit/>
          </a:bodyPr>
          <a:lstStyle/>
          <a:p>
            <a:pPr>
              <a:defRPr sz="1275"/>
            </a:pPr>
            <a:r>
              <a:t>• Pour la dorade royale de la criée de Port la nouvelle, l’instabilité des prix pour le mois de septembre 2026 est un peu moins importante que celle observée en septembre de 2023 à 2025, ce qui signifie que le risque prix des producteurs a légèrement diminué. Parallèlement, l’instabilité des volumes est beaucoup moins important, ce qui signifie que le risque d’approvisionnement des acheteurs a fortement diminué.</a:t>
            </a:r>
          </a:p>
        </p:txBody>
      </p:sp>
      <p:sp>
        <p:nvSpPr>
          <p:cNvPr id="11" name="TextBox 10"/>
          <p:cNvSpPr txBox="1"/>
          <p:nvPr/>
        </p:nvSpPr>
        <p:spPr>
          <a:xfrm>
            <a:off x="259200" y="6775200"/>
            <a:ext cx="6397200" cy="756000"/>
          </a:xfrm>
          <a:prstGeom prst="rect">
            <a:avLst/>
          </a:prstGeom>
          <a:noFill/>
        </p:spPr>
        <p:txBody>
          <a:bodyPr wrap="square">
            <a:spAutoFit/>
          </a:bodyPr>
          <a:lstStyle/>
          <a:p>
            <a:pPr>
              <a:defRPr sz="1275"/>
            </a:pPr>
            <a:r>
              <a:t>• Pour la dorade royale de la criée de Port la nouvelle, en septembre 2026 comparé aux mois de septembre de 2023 à 2025, le nombre d’acheteurs est beaucoup moins important, le nombre de transactions est beaucoup moins important. De plus, la concurrence a fortement diminué, ce qui signifie que le pouvoir de marché des gros acheteurs a fortement augmenté.</a:t>
            </a:r>
          </a:p>
        </p:txBody>
      </p:sp>
      <p:sp>
        <p:nvSpPr>
          <p:cNvPr id="12" name="TextBox 11"/>
          <p:cNvSpPr txBox="1"/>
          <p:nvPr/>
        </p:nvSpPr>
        <p:spPr>
          <a:xfrm>
            <a:off x="259200" y="3171600"/>
            <a:ext cx="6397200" cy="756000"/>
          </a:xfrm>
          <a:prstGeom prst="rect">
            <a:avLst/>
          </a:prstGeom>
          <a:noFill/>
        </p:spPr>
        <p:txBody>
          <a:bodyPr wrap="square">
            <a:spAutoFit/>
          </a:bodyPr>
          <a:lstStyle/>
          <a:p>
            <a:pPr>
              <a:defRPr sz="1275"/>
            </a:pPr>
            <a:r>
              <a:t>• Pour la pieuvre de la criée de Port la nouvelle, l’instabilité des prix pour le mois de septembre 2026 est beaucoup moins importante que celle observée en septembre de 2023 à 2025, ce qui signifie que le risque prix des producteurs a fortement diminué. Parallèlement, l’instabilité des volumes est similaire, ce qui signifie que le risque d’approvisionnement des acheteurs est inchangé.</a:t>
            </a:r>
          </a:p>
        </p:txBody>
      </p:sp>
      <p:sp>
        <p:nvSpPr>
          <p:cNvPr id="13" name="TextBox 12"/>
          <p:cNvSpPr txBox="1"/>
          <p:nvPr/>
        </p:nvSpPr>
        <p:spPr>
          <a:xfrm>
            <a:off x="259200" y="7628400"/>
            <a:ext cx="6397200" cy="756000"/>
          </a:xfrm>
          <a:prstGeom prst="rect">
            <a:avLst/>
          </a:prstGeom>
          <a:noFill/>
        </p:spPr>
        <p:txBody>
          <a:bodyPr wrap="square">
            <a:spAutoFit/>
          </a:bodyPr>
          <a:lstStyle/>
          <a:p>
            <a:pPr>
              <a:defRPr sz="1275"/>
            </a:pPr>
            <a:r>
              <a:t>• Pour la pieuvre de la criée de Port la nouvelle, en septembre 2026 comparé aux mois de septembre de 2023 à 2025, le nombre d’acheteurs est moins important, le nombre de transactions est moins important. De plus, la concurrence a fortement diminué, ce qui signifie que le pouvoir de marché des gros acheteurs a fortement augmenté.</a:t>
            </a:r>
          </a:p>
        </p:txBody>
      </p:sp>
      <p:sp>
        <p:nvSpPr>
          <p:cNvPr id="14" name="TextBox 13"/>
          <p:cNvSpPr txBox="1"/>
          <p:nvPr/>
        </p:nvSpPr>
        <p:spPr>
          <a:xfrm>
            <a:off x="259200" y="4129200"/>
            <a:ext cx="6397200" cy="756000"/>
          </a:xfrm>
          <a:prstGeom prst="rect">
            <a:avLst/>
          </a:prstGeom>
          <a:noFill/>
        </p:spPr>
        <p:txBody>
          <a:bodyPr wrap="square">
            <a:spAutoFit/>
          </a:bodyPr>
          <a:lstStyle/>
          <a:p>
            <a:pPr>
              <a:defRPr sz="1275"/>
            </a:pPr>
            <a:r>
              <a:t>• Pour la baudroie de la criée de Port la nouvelle, l’instabilité des prix pour le mois de septembre 2026 est beaucoup moins importante que celle observée en septembre de 2023 à 2025, ce qui signifie que le risque prix des producteurs a fortement diminué. Parallèlement, l’instabilité des volumes est un peu moins important, ce qui signifie que le risque d’approvisionnement des acheteurs a légèrement diminué.</a:t>
            </a:r>
          </a:p>
        </p:txBody>
      </p:sp>
      <p:sp>
        <p:nvSpPr>
          <p:cNvPr id="15" name="TextBox 14"/>
          <p:cNvSpPr txBox="1"/>
          <p:nvPr/>
        </p:nvSpPr>
        <p:spPr>
          <a:xfrm>
            <a:off x="259200" y="8456400"/>
            <a:ext cx="6397200" cy="756000"/>
          </a:xfrm>
          <a:prstGeom prst="rect">
            <a:avLst/>
          </a:prstGeom>
          <a:noFill/>
        </p:spPr>
        <p:txBody>
          <a:bodyPr wrap="square">
            <a:spAutoFit/>
          </a:bodyPr>
          <a:lstStyle/>
          <a:p>
            <a:pPr>
              <a:defRPr sz="1275"/>
            </a:pPr>
            <a:r>
              <a:t>• Pour la baudroie de la criée de Port la nouvelle, en septembre 2026 comparé aux mois de septembre de 2023 à 2025, le nombre d’acheteurs est beaucoup moins important, le nombre de transactions est beaucoup moins important. De plus, la concurrence a augmenté, ce qui signifie que le pouvoir de marché des gros acheteurs a diminué.</a:t>
            </a:r>
          </a:p>
        </p:txBody>
      </p:sp>
    </p:spTree>
    <p:extLst>
      <p:ext uri="{BB962C8B-B14F-4D97-AF65-F5344CB8AC3E}">
        <p14:creationId xmlns:p14="http://schemas.microsoft.com/office/powerpoint/2010/main" val="1435631208"/>
      </p:ext>
    </p:extLst>
  </p:cSld>
  <p:clrMapOvr>
    <a:masterClrMapping/>
  </p:clrMapOvr>
</p:sld>
</file>

<file path=ppt/slides/slide10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ZoneTexte 2">
            <a:extLst>
              <a:ext uri="{FF2B5EF4-FFF2-40B4-BE49-F238E27FC236}">
                <a16:creationId xmlns:a16="http://schemas.microsoft.com/office/drawing/2014/main" id="{BC4710F0-EAEC-4213-96F5-9014FE8FF695}"/>
              </a:ext>
            </a:extLst>
          </p:cNvPr>
          <p:cNvSpPr txBox="1"/>
          <p:nvPr/>
        </p:nvSpPr>
        <p:spPr>
          <a:xfrm>
            <a:off x="0" y="0"/>
            <a:ext cx="6858000" cy="400110"/>
          </a:xfrm>
          <a:prstGeom prst="rect">
            <a:avLst/>
          </a:prstGeom>
          <a:solidFill>
            <a:schemeClr val="accent2">
              <a:lumMod val="20000"/>
              <a:lumOff val="80000"/>
            </a:schemeClr>
          </a:solidFill>
        </p:spPr>
        <p:txBody>
          <a:bodyPr wrap="square" rtlCol="0">
            <a:spAutoFit/>
          </a:bodyPr>
          <a:lstStyle/>
          <a:p>
            <a:pPr algn="ctr"/>
            <a:endParaRPr lang="fr-FR" sz="2000" b="1" dirty="0"/>
          </a:p>
        </p:txBody>
      </p:sp>
      <p:pic>
        <p:nvPicPr>
          <p:cNvPr id="5" name="Image 4">
            <a:extLst>
              <a:ext uri="{FF2B5EF4-FFF2-40B4-BE49-F238E27FC236}">
                <a16:creationId xmlns:a16="http://schemas.microsoft.com/office/drawing/2014/main" id="{409A0BB4-D7F5-4F14-BBB1-E4C737B09E4B}"/>
              </a:ext>
            </a:extLst>
          </p:cNvPr>
          <p:cNvPicPr>
            <a:picLocks noChangeAspect="1"/>
          </p:cNvPicPr>
          <p:nvPr/>
        </p:nvPicPr>
        <p:blipFill>
          <a:blip r:embed="rId2">
            <a:extLst>
              <a:ext uri="{96DAC541-7B7A-43D3-8B79-37D633B846F1}">
                <asvg:svgBlip xmlns:asvg="http://schemas.microsoft.com/office/drawing/2016/SVG/main" r:embed="rId3"/>
              </a:ext>
            </a:extLst>
          </a:blip>
          <a:srcRect/>
          <a:stretch/>
        </p:blipFill>
        <p:spPr>
          <a:xfrm>
            <a:off x="199533" y="8359337"/>
            <a:ext cx="2335636" cy="1170385"/>
          </a:xfrm>
          <a:prstGeom prst="rect">
            <a:avLst/>
          </a:prstGeom>
        </p:spPr>
      </p:pic>
      <p:sp>
        <p:nvSpPr>
          <p:cNvPr id="6" name="Rectangle 5">
            <a:extLst>
              <a:ext uri="{FF2B5EF4-FFF2-40B4-BE49-F238E27FC236}">
                <a16:creationId xmlns:a16="http://schemas.microsoft.com/office/drawing/2014/main" id="{EAC3198B-8C60-41DA-81AE-A530530B4C9C}"/>
              </a:ext>
            </a:extLst>
          </p:cNvPr>
          <p:cNvSpPr/>
          <p:nvPr/>
        </p:nvSpPr>
        <p:spPr>
          <a:xfrm>
            <a:off x="194400" y="4118960"/>
            <a:ext cx="2342266" cy="3913283"/>
          </a:xfrm>
          <a:prstGeom prst="rect">
            <a:avLst/>
          </a:prstGeom>
          <a:solidFill>
            <a:schemeClr val="bg1">
              <a:lumMod val="95000"/>
            </a:schemeClr>
          </a:solidFill>
          <a:ln>
            <a:solidFill>
              <a:schemeClr val="bg2">
                <a:lumMod val="9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pic>
        <p:nvPicPr>
          <p:cNvPr id="7" name="Picture 6" descr="Resultat 2026_09_Sète.png"/>
          <p:cNvPicPr>
            <a:picLocks noChangeAspect="1"/>
          </p:cNvPicPr>
          <p:nvPr/>
        </p:nvPicPr>
        <p:blipFill>
          <a:blip r:embed="rId4"/>
          <a:srcRect t="12000" r="5000" b="5000"/>
          <a:stretch>
            <a:fillRect/>
          </a:stretch>
        </p:blipFill>
        <p:spPr>
          <a:xfrm>
            <a:off x="295200" y="410399"/>
            <a:ext cx="6271200" cy="3420000"/>
          </a:xfrm>
          <a:prstGeom prst="rect">
            <a:avLst/>
          </a:prstGeom>
        </p:spPr>
      </p:pic>
      <p:pic>
        <p:nvPicPr>
          <p:cNvPr id="8" name="Picture 7" descr="Resultat 2026_09_Sète_Indices de ventes en valeur.png"/>
          <p:cNvPicPr>
            <a:picLocks noChangeAspect="1"/>
          </p:cNvPicPr>
          <p:nvPr/>
        </p:nvPicPr>
        <p:blipFill>
          <a:blip r:embed="rId5"/>
          <a:srcRect t="12000" r="5000" b="5000"/>
          <a:stretch>
            <a:fillRect/>
          </a:stretch>
        </p:blipFill>
        <p:spPr>
          <a:xfrm>
            <a:off x="2937600" y="3848400"/>
            <a:ext cx="3873600" cy="1980000"/>
          </a:xfrm>
          <a:prstGeom prst="rect">
            <a:avLst/>
          </a:prstGeom>
        </p:spPr>
      </p:pic>
      <p:pic>
        <p:nvPicPr>
          <p:cNvPr id="9" name="Picture 8" descr="Resultat 2026_09_Sète_Indices de prix de vente.png"/>
          <p:cNvPicPr>
            <a:picLocks noChangeAspect="1"/>
          </p:cNvPicPr>
          <p:nvPr/>
        </p:nvPicPr>
        <p:blipFill>
          <a:blip r:embed="rId6"/>
          <a:srcRect t="12000" r="5000" b="5000"/>
          <a:stretch>
            <a:fillRect/>
          </a:stretch>
        </p:blipFill>
        <p:spPr>
          <a:xfrm>
            <a:off x="2937600" y="5846399"/>
            <a:ext cx="3873600" cy="1980000"/>
          </a:xfrm>
          <a:prstGeom prst="rect">
            <a:avLst/>
          </a:prstGeom>
        </p:spPr>
      </p:pic>
      <p:pic>
        <p:nvPicPr>
          <p:cNvPr id="10" name="Picture 9" descr="Resultat 2026_09_Sète_Indices de ventes en volume.png"/>
          <p:cNvPicPr>
            <a:picLocks noChangeAspect="1"/>
          </p:cNvPicPr>
          <p:nvPr/>
        </p:nvPicPr>
        <p:blipFill>
          <a:blip r:embed="rId7"/>
          <a:srcRect t="12000" r="5000" b="5000"/>
          <a:stretch>
            <a:fillRect/>
          </a:stretch>
        </p:blipFill>
        <p:spPr>
          <a:xfrm>
            <a:off x="2937600" y="7826399"/>
            <a:ext cx="3873600" cy="1980000"/>
          </a:xfrm>
          <a:prstGeom prst="rect">
            <a:avLst/>
          </a:prstGeom>
        </p:spPr>
      </p:pic>
      <p:sp>
        <p:nvSpPr>
          <p:cNvPr id="11" name="TextBox 10"/>
          <p:cNvSpPr txBox="1"/>
          <p:nvPr/>
        </p:nvSpPr>
        <p:spPr>
          <a:xfrm>
            <a:off x="0" y="-288000"/>
            <a:ext cx="6858000" cy="720000"/>
          </a:xfrm>
          <a:prstGeom prst="rect">
            <a:avLst/>
          </a:prstGeom>
          <a:noFill/>
        </p:spPr>
        <p:txBody>
          <a:bodyPr wrap="none">
            <a:spAutoFit/>
          </a:bodyPr>
          <a:lstStyle/>
          <a:p>
            <a:endParaRPr/>
          </a:p>
          <a:p>
            <a:pPr algn="ctr">
              <a:defRPr sz="2267"/>
            </a:pPr>
            <a:r>
              <a:t>Sète</a:t>
            </a:r>
          </a:p>
        </p:txBody>
      </p:sp>
      <p:sp>
        <p:nvSpPr>
          <p:cNvPr id="12" name="TextBox 11"/>
          <p:cNvSpPr txBox="1"/>
          <p:nvPr/>
        </p:nvSpPr>
        <p:spPr>
          <a:xfrm>
            <a:off x="687600" y="8445600"/>
            <a:ext cx="1803600" cy="288000"/>
          </a:xfrm>
          <a:prstGeom prst="rect">
            <a:avLst/>
          </a:prstGeom>
          <a:noFill/>
        </p:spPr>
        <p:txBody>
          <a:bodyPr wrap="none">
            <a:spAutoFit/>
          </a:bodyPr>
          <a:lstStyle/>
          <a:p>
            <a:pPr>
              <a:defRPr sz="850"/>
            </a:pPr>
            <a:r>
              <a:t>Indice de prix de vente</a:t>
            </a:r>
          </a:p>
        </p:txBody>
      </p:sp>
      <p:sp>
        <p:nvSpPr>
          <p:cNvPr id="13" name="TextBox 12"/>
          <p:cNvSpPr txBox="1"/>
          <p:nvPr/>
        </p:nvSpPr>
        <p:spPr>
          <a:xfrm>
            <a:off x="687600" y="8632800"/>
            <a:ext cx="1803600" cy="288000"/>
          </a:xfrm>
          <a:prstGeom prst="rect">
            <a:avLst/>
          </a:prstGeom>
          <a:noFill/>
        </p:spPr>
        <p:txBody>
          <a:bodyPr wrap="none">
            <a:spAutoFit/>
          </a:bodyPr>
          <a:lstStyle/>
          <a:p>
            <a:pPr>
              <a:defRPr sz="850"/>
            </a:pPr>
            <a:r>
              <a:t>Indice de ventes en volume</a:t>
            </a:r>
          </a:p>
        </p:txBody>
      </p:sp>
      <p:sp>
        <p:nvSpPr>
          <p:cNvPr id="14" name="TextBox 13"/>
          <p:cNvSpPr txBox="1"/>
          <p:nvPr/>
        </p:nvSpPr>
        <p:spPr>
          <a:xfrm>
            <a:off x="687600" y="8838000"/>
            <a:ext cx="1803600" cy="288000"/>
          </a:xfrm>
          <a:prstGeom prst="rect">
            <a:avLst/>
          </a:prstGeom>
          <a:noFill/>
        </p:spPr>
        <p:txBody>
          <a:bodyPr wrap="none">
            <a:spAutoFit/>
          </a:bodyPr>
          <a:lstStyle/>
          <a:p>
            <a:pPr>
              <a:defRPr sz="850"/>
            </a:pPr>
            <a:r>
              <a:t>Indice de ventes en valeur</a:t>
            </a:r>
          </a:p>
        </p:txBody>
      </p:sp>
      <p:sp>
        <p:nvSpPr>
          <p:cNvPr id="15" name="TextBox 14"/>
          <p:cNvSpPr txBox="1"/>
          <p:nvPr/>
        </p:nvSpPr>
        <p:spPr>
          <a:xfrm>
            <a:off x="687600" y="9021600"/>
            <a:ext cx="1803600" cy="288000"/>
          </a:xfrm>
          <a:prstGeom prst="rect">
            <a:avLst/>
          </a:prstGeom>
          <a:noFill/>
        </p:spPr>
        <p:txBody>
          <a:bodyPr wrap="none">
            <a:spAutoFit/>
          </a:bodyPr>
          <a:lstStyle/>
          <a:p>
            <a:pPr>
              <a:defRPr sz="850"/>
            </a:pPr>
            <a:r>
              <a:t>Indice national</a:t>
            </a:r>
          </a:p>
        </p:txBody>
      </p:sp>
      <p:sp>
        <p:nvSpPr>
          <p:cNvPr id="16" name="TextBox 15"/>
          <p:cNvSpPr txBox="1"/>
          <p:nvPr/>
        </p:nvSpPr>
        <p:spPr>
          <a:xfrm>
            <a:off x="687600" y="9223200"/>
            <a:ext cx="1803600" cy="288000"/>
          </a:xfrm>
          <a:prstGeom prst="rect">
            <a:avLst/>
          </a:prstGeom>
          <a:noFill/>
        </p:spPr>
        <p:txBody>
          <a:bodyPr wrap="none">
            <a:spAutoFit/>
          </a:bodyPr>
          <a:lstStyle/>
          <a:p>
            <a:pPr>
              <a:defRPr sz="850"/>
            </a:pPr>
            <a:r>
              <a:t>Septembre</a:t>
            </a:r>
          </a:p>
        </p:txBody>
      </p:sp>
      <p:sp>
        <p:nvSpPr>
          <p:cNvPr id="17" name="TextBox 16"/>
          <p:cNvSpPr txBox="1"/>
          <p:nvPr/>
        </p:nvSpPr>
        <p:spPr>
          <a:xfrm>
            <a:off x="194400" y="4179600"/>
            <a:ext cx="2343600" cy="1436400"/>
          </a:xfrm>
          <a:prstGeom prst="rect">
            <a:avLst/>
          </a:prstGeom>
          <a:noFill/>
        </p:spPr>
        <p:txBody>
          <a:bodyPr wrap="square">
            <a:spAutoFit/>
          </a:bodyPr>
          <a:lstStyle/>
          <a:p>
            <a:pPr>
              <a:defRPr sz="1275"/>
            </a:pPr>
            <a:r>
              <a:t>• À la fin du mois de septembre 2026, l'indice de ventes en valeur  de la criée de Sète est inférieur à celui de la période de référence (2023).</a:t>
            </a:r>
          </a:p>
        </p:txBody>
      </p:sp>
      <p:sp>
        <p:nvSpPr>
          <p:cNvPr id="18" name="TextBox 17"/>
          <p:cNvSpPr txBox="1"/>
          <p:nvPr/>
        </p:nvSpPr>
        <p:spPr>
          <a:xfrm>
            <a:off x="194400" y="5619600"/>
            <a:ext cx="2343600" cy="1436400"/>
          </a:xfrm>
          <a:prstGeom prst="rect">
            <a:avLst/>
          </a:prstGeom>
          <a:noFill/>
        </p:spPr>
        <p:txBody>
          <a:bodyPr wrap="square">
            <a:spAutoFit/>
          </a:bodyPr>
          <a:lstStyle/>
          <a:p>
            <a:pPr>
              <a:defRPr sz="1275"/>
            </a:pPr>
            <a:r>
              <a:t>• L'indice de prix de ventes est supérieur à ceux de la période de référence et de la moyenne nationale.</a:t>
            </a:r>
          </a:p>
        </p:txBody>
      </p:sp>
      <p:sp>
        <p:nvSpPr>
          <p:cNvPr id="19" name="TextBox 18"/>
          <p:cNvSpPr txBox="1"/>
          <p:nvPr/>
        </p:nvSpPr>
        <p:spPr>
          <a:xfrm>
            <a:off x="194400" y="6840000"/>
            <a:ext cx="2343600" cy="1436400"/>
          </a:xfrm>
          <a:prstGeom prst="rect">
            <a:avLst/>
          </a:prstGeom>
          <a:noFill/>
        </p:spPr>
        <p:txBody>
          <a:bodyPr wrap="square">
            <a:spAutoFit/>
          </a:bodyPr>
          <a:lstStyle/>
          <a:p>
            <a:pPr>
              <a:defRPr sz="1275"/>
            </a:pPr>
            <a:r>
              <a:t>• Pour finir, l'indice de ventes en volume est inférieur à ceux de la période de référence et de la moyenne nationale.</a:t>
            </a:r>
          </a:p>
        </p:txBody>
      </p:sp>
    </p:spTree>
    <p:extLst>
      <p:ext uri="{BB962C8B-B14F-4D97-AF65-F5344CB8AC3E}">
        <p14:creationId xmlns:p14="http://schemas.microsoft.com/office/powerpoint/2010/main" val="2445744239"/>
      </p:ext>
    </p:extLst>
  </p:cSld>
  <p:clrMapOvr>
    <a:masterClrMapping/>
  </p:clrMapOvr>
</p:sld>
</file>

<file path=ppt/slides/slide10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ZoneTexte 1">
            <a:extLst>
              <a:ext uri="{FF2B5EF4-FFF2-40B4-BE49-F238E27FC236}">
                <a16:creationId xmlns:a16="http://schemas.microsoft.com/office/drawing/2014/main" id="{21E0D2A3-AF15-40D3-A582-1CF4BF2100CA}"/>
              </a:ext>
            </a:extLst>
          </p:cNvPr>
          <p:cNvSpPr txBox="1"/>
          <p:nvPr/>
        </p:nvSpPr>
        <p:spPr>
          <a:xfrm>
            <a:off x="0" y="0"/>
            <a:ext cx="6858000" cy="400110"/>
          </a:xfrm>
          <a:prstGeom prst="rect">
            <a:avLst/>
          </a:prstGeom>
          <a:solidFill>
            <a:schemeClr val="accent2">
              <a:lumMod val="20000"/>
              <a:lumOff val="80000"/>
            </a:schemeClr>
          </a:solidFill>
        </p:spPr>
        <p:txBody>
          <a:bodyPr wrap="square" rtlCol="0">
            <a:spAutoFit/>
          </a:bodyPr>
          <a:lstStyle/>
          <a:p>
            <a:pPr algn="ctr"/>
            <a:endParaRPr lang="fr-FR" sz="2000" b="1" dirty="0"/>
          </a:p>
        </p:txBody>
      </p:sp>
      <p:sp>
        <p:nvSpPr>
          <p:cNvPr id="4" name="Rectangle 3">
            <a:extLst>
              <a:ext uri="{FF2B5EF4-FFF2-40B4-BE49-F238E27FC236}">
                <a16:creationId xmlns:a16="http://schemas.microsoft.com/office/drawing/2014/main" id="{B640A5C1-E729-42FE-8FCB-3DF918C321C0}"/>
              </a:ext>
            </a:extLst>
          </p:cNvPr>
          <p:cNvSpPr/>
          <p:nvPr/>
        </p:nvSpPr>
        <p:spPr>
          <a:xfrm>
            <a:off x="201304" y="5944548"/>
            <a:ext cx="6455391" cy="2450152"/>
          </a:xfrm>
          <a:prstGeom prst="rect">
            <a:avLst/>
          </a:prstGeom>
          <a:solidFill>
            <a:schemeClr val="bg1">
              <a:lumMod val="95000"/>
            </a:schemeClr>
          </a:solidFill>
          <a:ln>
            <a:solidFill>
              <a:schemeClr val="bg2">
                <a:lumMod val="9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dirty="0"/>
          </a:p>
        </p:txBody>
      </p:sp>
      <p:sp>
        <p:nvSpPr>
          <p:cNvPr id="5" name="Rectangle 4">
            <a:extLst>
              <a:ext uri="{FF2B5EF4-FFF2-40B4-BE49-F238E27FC236}">
                <a16:creationId xmlns:a16="http://schemas.microsoft.com/office/drawing/2014/main" id="{2501002F-28A2-4F05-9A56-1B25BA63C460}"/>
              </a:ext>
            </a:extLst>
          </p:cNvPr>
          <p:cNvSpPr/>
          <p:nvPr/>
        </p:nvSpPr>
        <p:spPr>
          <a:xfrm>
            <a:off x="201304" y="2414014"/>
            <a:ext cx="6455391" cy="1445696"/>
          </a:xfrm>
          <a:prstGeom prst="rect">
            <a:avLst/>
          </a:prstGeom>
          <a:solidFill>
            <a:schemeClr val="bg1">
              <a:lumMod val="95000"/>
            </a:schemeClr>
          </a:solidFill>
          <a:ln>
            <a:solidFill>
              <a:schemeClr val="bg2">
                <a:lumMod val="9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pic>
        <p:nvPicPr>
          <p:cNvPr id="6" name="Picture 5" descr="Etat_du_marche_ST.png"/>
          <p:cNvPicPr>
            <a:picLocks noChangeAspect="1"/>
          </p:cNvPicPr>
          <p:nvPr/>
        </p:nvPicPr>
        <p:blipFill>
          <a:blip r:embed="rId2"/>
          <a:srcRect l="1000" t="20000" r="1000" b="25000"/>
          <a:stretch>
            <a:fillRect/>
          </a:stretch>
        </p:blipFill>
        <p:spPr>
          <a:xfrm>
            <a:off x="1058400" y="698400"/>
            <a:ext cx="4572000" cy="1620000"/>
          </a:xfrm>
          <a:prstGeom prst="rect">
            <a:avLst/>
          </a:prstGeom>
        </p:spPr>
      </p:pic>
      <p:pic>
        <p:nvPicPr>
          <p:cNvPr id="7" name="Picture 6" descr="Caractéristiques_intensité_ST.png"/>
          <p:cNvPicPr>
            <a:picLocks noChangeAspect="1"/>
          </p:cNvPicPr>
          <p:nvPr/>
        </p:nvPicPr>
        <p:blipFill>
          <a:blip r:embed="rId3"/>
          <a:srcRect l="1000" t="20000" r="1000" b="20000"/>
          <a:stretch>
            <a:fillRect/>
          </a:stretch>
        </p:blipFill>
        <p:spPr>
          <a:xfrm>
            <a:off x="86400" y="4323600"/>
            <a:ext cx="6688799" cy="1620000"/>
          </a:xfrm>
          <a:prstGeom prst="rect">
            <a:avLst/>
          </a:prstGeom>
        </p:spPr>
      </p:pic>
      <p:sp>
        <p:nvSpPr>
          <p:cNvPr id="8" name="TextBox 7"/>
          <p:cNvSpPr txBox="1"/>
          <p:nvPr/>
        </p:nvSpPr>
        <p:spPr>
          <a:xfrm>
            <a:off x="0" y="-288000"/>
            <a:ext cx="6858000" cy="720000"/>
          </a:xfrm>
          <a:prstGeom prst="rect">
            <a:avLst/>
          </a:prstGeom>
          <a:noFill/>
        </p:spPr>
        <p:txBody>
          <a:bodyPr wrap="none">
            <a:spAutoFit/>
          </a:bodyPr>
          <a:lstStyle/>
          <a:p>
            <a:endParaRPr/>
          </a:p>
          <a:p>
            <a:pPr algn="ctr">
              <a:defRPr sz="2267"/>
            </a:pPr>
            <a:r>
              <a:t>Sète</a:t>
            </a:r>
          </a:p>
        </p:txBody>
      </p:sp>
      <p:sp>
        <p:nvSpPr>
          <p:cNvPr id="9" name="TextBox 8"/>
          <p:cNvSpPr txBox="1"/>
          <p:nvPr/>
        </p:nvSpPr>
        <p:spPr>
          <a:xfrm>
            <a:off x="180000" y="9403200"/>
            <a:ext cx="4647600" cy="1368000"/>
          </a:xfrm>
          <a:prstGeom prst="rect">
            <a:avLst/>
          </a:prstGeom>
          <a:noFill/>
        </p:spPr>
        <p:txBody>
          <a:bodyPr wrap="square">
            <a:spAutoFit/>
          </a:bodyPr>
          <a:lstStyle/>
          <a:p>
            <a:pPr>
              <a:defRPr sz="850"/>
            </a:pPr>
            <a:r>
              <a:t>Note : « = » : variation entre ‒5 et +5% ; « ‒ » variation entre ‒5 et ‒15% ; « + » variation entre 5 et 15% ; « ‒ ‒ » variation entre ‒15 et ‒25%; « + + » variation entre 15 et 25% ; « ‒ ‒ ‒ » variation inférieure à 25% ;« + + + » variation supérieure à 25%.</a:t>
            </a:r>
          </a:p>
        </p:txBody>
      </p:sp>
      <p:sp>
        <p:nvSpPr>
          <p:cNvPr id="10" name="TextBox 9"/>
          <p:cNvSpPr txBox="1"/>
          <p:nvPr/>
        </p:nvSpPr>
        <p:spPr>
          <a:xfrm>
            <a:off x="259200" y="2476800"/>
            <a:ext cx="6397200" cy="756000"/>
          </a:xfrm>
          <a:prstGeom prst="rect">
            <a:avLst/>
          </a:prstGeom>
          <a:noFill/>
        </p:spPr>
        <p:txBody>
          <a:bodyPr wrap="square">
            <a:spAutoFit/>
          </a:bodyPr>
          <a:lstStyle/>
          <a:p>
            <a:pPr>
              <a:defRPr sz="1275"/>
            </a:pPr>
            <a:r>
              <a:t>• Pour la criée de Sète, l’instabilité des prix pour le mois de septembre 2026 est un peu moins importante que celle observée en septembre de 2023 à 2025, ce qui signifie que le risque prix des producteurs a légèrement diminué. Parallèlement, l’instabilité des volumes est beaucoup plus important, ce qui signifie que le risque d’approvisionnement des acheteurs a fortement augmenté.</a:t>
            </a:r>
          </a:p>
        </p:txBody>
      </p:sp>
      <p:sp>
        <p:nvSpPr>
          <p:cNvPr id="11" name="TextBox 10"/>
          <p:cNvSpPr txBox="1"/>
          <p:nvPr/>
        </p:nvSpPr>
        <p:spPr>
          <a:xfrm>
            <a:off x="259200" y="6840000"/>
            <a:ext cx="6397200" cy="756000"/>
          </a:xfrm>
          <a:prstGeom prst="rect">
            <a:avLst/>
          </a:prstGeom>
          <a:noFill/>
        </p:spPr>
        <p:txBody>
          <a:bodyPr wrap="square">
            <a:spAutoFit/>
          </a:bodyPr>
          <a:lstStyle/>
          <a:p>
            <a:pPr>
              <a:defRPr sz="1275"/>
            </a:pPr>
            <a:r>
              <a:t>• Pour la criée de Sète, en septembre 2026 comparé aux mois de septembre de 2023 à 2025, le nombre d’acheteurs est un peu moins important, le nombre de transactions est beaucoup moins important. De plus, la concurrence a légèrement diminué, ce qui signifie que le pouvoir de marché des gros acheteurs a légèrement augmenté.</a:t>
            </a:r>
          </a:p>
        </p:txBody>
      </p:sp>
    </p:spTree>
    <p:extLst>
      <p:ext uri="{BB962C8B-B14F-4D97-AF65-F5344CB8AC3E}">
        <p14:creationId xmlns:p14="http://schemas.microsoft.com/office/powerpoint/2010/main" val="3394408861"/>
      </p:ext>
    </p:extLst>
  </p:cSld>
  <p:clrMapOvr>
    <a:masterClrMapping/>
  </p:clrMapOvr>
</p:sld>
</file>

<file path=ppt/slides/slide10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ZoneTexte 1">
            <a:extLst>
              <a:ext uri="{FF2B5EF4-FFF2-40B4-BE49-F238E27FC236}">
                <a16:creationId xmlns:a16="http://schemas.microsoft.com/office/drawing/2014/main" id="{73992424-0914-4DD7-9B07-2E5E39D91EE7}"/>
              </a:ext>
            </a:extLst>
          </p:cNvPr>
          <p:cNvSpPr txBox="1"/>
          <p:nvPr/>
        </p:nvSpPr>
        <p:spPr>
          <a:xfrm>
            <a:off x="0" y="0"/>
            <a:ext cx="6858000" cy="400110"/>
          </a:xfrm>
          <a:prstGeom prst="rect">
            <a:avLst/>
          </a:prstGeom>
          <a:solidFill>
            <a:schemeClr val="accent2">
              <a:lumMod val="20000"/>
              <a:lumOff val="80000"/>
            </a:schemeClr>
          </a:solidFill>
        </p:spPr>
        <p:txBody>
          <a:bodyPr wrap="square" rtlCol="0">
            <a:spAutoFit/>
          </a:bodyPr>
          <a:lstStyle/>
          <a:p>
            <a:pPr algn="ctr"/>
            <a:endParaRPr lang="fr-FR" sz="2000" b="1" dirty="0"/>
          </a:p>
        </p:txBody>
      </p:sp>
      <p:sp>
        <p:nvSpPr>
          <p:cNvPr id="4" name="Rectangle 3">
            <a:extLst>
              <a:ext uri="{FF2B5EF4-FFF2-40B4-BE49-F238E27FC236}">
                <a16:creationId xmlns:a16="http://schemas.microsoft.com/office/drawing/2014/main" id="{3DCEEB76-408A-4326-80D7-BBD502E998D4}"/>
              </a:ext>
            </a:extLst>
          </p:cNvPr>
          <p:cNvSpPr/>
          <p:nvPr/>
        </p:nvSpPr>
        <p:spPr>
          <a:xfrm>
            <a:off x="201302" y="2138600"/>
            <a:ext cx="6455391" cy="2959756"/>
          </a:xfrm>
          <a:prstGeom prst="rect">
            <a:avLst/>
          </a:prstGeom>
          <a:solidFill>
            <a:schemeClr val="bg1">
              <a:lumMod val="95000"/>
            </a:schemeClr>
          </a:solidFill>
          <a:ln>
            <a:solidFill>
              <a:schemeClr val="bg2">
                <a:lumMod val="9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5" name="Rectangle 4">
            <a:extLst>
              <a:ext uri="{FF2B5EF4-FFF2-40B4-BE49-F238E27FC236}">
                <a16:creationId xmlns:a16="http://schemas.microsoft.com/office/drawing/2014/main" id="{1C62BA0B-1850-4D3E-94AE-6E71C7315479}"/>
              </a:ext>
            </a:extLst>
          </p:cNvPr>
          <p:cNvSpPr/>
          <p:nvPr/>
        </p:nvSpPr>
        <p:spPr>
          <a:xfrm>
            <a:off x="180000" y="6816932"/>
            <a:ext cx="6455391" cy="2514067"/>
          </a:xfrm>
          <a:prstGeom prst="rect">
            <a:avLst/>
          </a:prstGeom>
          <a:solidFill>
            <a:schemeClr val="bg1">
              <a:lumMod val="95000"/>
            </a:schemeClr>
          </a:solidFill>
          <a:ln>
            <a:solidFill>
              <a:schemeClr val="bg2">
                <a:lumMod val="9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pic>
        <p:nvPicPr>
          <p:cNvPr id="6" name="Picture 5" descr="Etat_du_marche_ST_Espèce.png"/>
          <p:cNvPicPr>
            <a:picLocks noChangeAspect="1"/>
          </p:cNvPicPr>
          <p:nvPr/>
        </p:nvPicPr>
        <p:blipFill>
          <a:blip r:embed="rId2"/>
          <a:stretch>
            <a:fillRect/>
          </a:stretch>
        </p:blipFill>
        <p:spPr>
          <a:xfrm>
            <a:off x="1144800" y="475200"/>
            <a:ext cx="4572000" cy="1620000"/>
          </a:xfrm>
          <a:prstGeom prst="rect">
            <a:avLst/>
          </a:prstGeom>
        </p:spPr>
      </p:pic>
      <p:pic>
        <p:nvPicPr>
          <p:cNvPr id="7" name="Picture 6" descr="Caractéristiques_intensité_ST_Espèce.png"/>
          <p:cNvPicPr>
            <a:picLocks noChangeAspect="1"/>
          </p:cNvPicPr>
          <p:nvPr/>
        </p:nvPicPr>
        <p:blipFill>
          <a:blip r:embed="rId3"/>
          <a:stretch>
            <a:fillRect/>
          </a:stretch>
        </p:blipFill>
        <p:spPr>
          <a:xfrm>
            <a:off x="86400" y="5162400"/>
            <a:ext cx="6688799" cy="1620000"/>
          </a:xfrm>
          <a:prstGeom prst="rect">
            <a:avLst/>
          </a:prstGeom>
        </p:spPr>
      </p:pic>
      <p:sp>
        <p:nvSpPr>
          <p:cNvPr id="8" name="TextBox 7"/>
          <p:cNvSpPr txBox="1"/>
          <p:nvPr/>
        </p:nvSpPr>
        <p:spPr>
          <a:xfrm>
            <a:off x="0" y="-288000"/>
            <a:ext cx="6858000" cy="720000"/>
          </a:xfrm>
          <a:prstGeom prst="rect">
            <a:avLst/>
          </a:prstGeom>
          <a:noFill/>
        </p:spPr>
        <p:txBody>
          <a:bodyPr wrap="none">
            <a:spAutoFit/>
          </a:bodyPr>
          <a:lstStyle/>
          <a:p>
            <a:endParaRPr/>
          </a:p>
          <a:p>
            <a:pPr algn="ctr">
              <a:defRPr sz="2267"/>
            </a:pPr>
            <a:r>
              <a:t>Sète</a:t>
            </a:r>
          </a:p>
        </p:txBody>
      </p:sp>
      <p:sp>
        <p:nvSpPr>
          <p:cNvPr id="9" name="TextBox 8"/>
          <p:cNvSpPr txBox="1"/>
          <p:nvPr/>
        </p:nvSpPr>
        <p:spPr>
          <a:xfrm>
            <a:off x="180000" y="9403200"/>
            <a:ext cx="4647600" cy="1368000"/>
          </a:xfrm>
          <a:prstGeom prst="rect">
            <a:avLst/>
          </a:prstGeom>
          <a:noFill/>
        </p:spPr>
        <p:txBody>
          <a:bodyPr wrap="square">
            <a:spAutoFit/>
          </a:bodyPr>
          <a:lstStyle/>
          <a:p>
            <a:pPr>
              <a:defRPr sz="850"/>
            </a:pPr>
            <a:r>
              <a:t>Note : « = » : variation entre ‒5 et +5% ; « ‒ » variation entre ‒5 et ‒15% ; « + » variation entre 5 et 15% ; « ‒ ‒ » variation entre ‒15 et ‒25%; « + + » variation entre 15 et 25% ; « ‒ ‒ ‒ » variation inférieure à 25% ;« + + + » variation supérieure à 25%.</a:t>
            </a:r>
          </a:p>
        </p:txBody>
      </p:sp>
      <p:sp>
        <p:nvSpPr>
          <p:cNvPr id="10" name="TextBox 9"/>
          <p:cNvSpPr txBox="1"/>
          <p:nvPr/>
        </p:nvSpPr>
        <p:spPr>
          <a:xfrm>
            <a:off x="259200" y="2214000"/>
            <a:ext cx="6397200" cy="756000"/>
          </a:xfrm>
          <a:prstGeom prst="rect">
            <a:avLst/>
          </a:prstGeom>
          <a:noFill/>
        </p:spPr>
        <p:txBody>
          <a:bodyPr wrap="square">
            <a:spAutoFit/>
          </a:bodyPr>
          <a:lstStyle/>
          <a:p>
            <a:pPr>
              <a:defRPr sz="1275"/>
            </a:pPr>
            <a:r>
              <a:t>• Pour la dorade royale de la criée de Sète, l’instabilité des prix pour le mois de septembre 2026 est moins importante que celle observée en septembre de 2023 à 2025, ce qui signifie que le risque prix des producteurs a diminué. Parallèlement, l’instabilité des volumes est beaucoup moins important, ce qui signifie que le risque d’approvisionnement des acheteurs a fortement diminué.</a:t>
            </a:r>
          </a:p>
        </p:txBody>
      </p:sp>
      <p:sp>
        <p:nvSpPr>
          <p:cNvPr id="11" name="TextBox 10"/>
          <p:cNvSpPr txBox="1"/>
          <p:nvPr/>
        </p:nvSpPr>
        <p:spPr>
          <a:xfrm>
            <a:off x="259200" y="6775200"/>
            <a:ext cx="6397200" cy="756000"/>
          </a:xfrm>
          <a:prstGeom prst="rect">
            <a:avLst/>
          </a:prstGeom>
          <a:noFill/>
        </p:spPr>
        <p:txBody>
          <a:bodyPr wrap="square">
            <a:spAutoFit/>
          </a:bodyPr>
          <a:lstStyle/>
          <a:p>
            <a:pPr>
              <a:defRPr sz="1275"/>
            </a:pPr>
            <a:r>
              <a:t>• Pour la dorade royale de la criée de Sète, en septembre 2026 comparé aux mois de septembre de 2023 à 2025, le nombre d’acheteurs est moins important, le nombre de transactions est beaucoup moins important. De plus, la concurrence a fortement augmenté, ce qui signifie que le pouvoir de marché des gros acheteurs a fortement diminué.</a:t>
            </a:r>
          </a:p>
        </p:txBody>
      </p:sp>
      <p:sp>
        <p:nvSpPr>
          <p:cNvPr id="12" name="TextBox 11"/>
          <p:cNvSpPr txBox="1"/>
          <p:nvPr/>
        </p:nvSpPr>
        <p:spPr>
          <a:xfrm>
            <a:off x="259200" y="3171600"/>
            <a:ext cx="6397200" cy="756000"/>
          </a:xfrm>
          <a:prstGeom prst="rect">
            <a:avLst/>
          </a:prstGeom>
          <a:noFill/>
        </p:spPr>
        <p:txBody>
          <a:bodyPr wrap="square">
            <a:spAutoFit/>
          </a:bodyPr>
          <a:lstStyle/>
          <a:p>
            <a:pPr>
              <a:defRPr sz="1275"/>
            </a:pPr>
            <a:r>
              <a:t>• Pour la baudroie de la criée de Sète, l’instabilité des prix pour le mois de septembre 2026 est beaucoup moins importante que celle observée en septembre de 2023 à 2025, ce qui signifie que le risque prix des producteurs a fortement diminué. Parallèlement, l’instabilité des volumes est moins important, ce qui signifie que le risque d’approvisionnement des acheteurs a diminué.</a:t>
            </a:r>
          </a:p>
        </p:txBody>
      </p:sp>
      <p:sp>
        <p:nvSpPr>
          <p:cNvPr id="13" name="TextBox 12"/>
          <p:cNvSpPr txBox="1"/>
          <p:nvPr/>
        </p:nvSpPr>
        <p:spPr>
          <a:xfrm>
            <a:off x="259200" y="7628400"/>
            <a:ext cx="6397200" cy="756000"/>
          </a:xfrm>
          <a:prstGeom prst="rect">
            <a:avLst/>
          </a:prstGeom>
          <a:noFill/>
        </p:spPr>
        <p:txBody>
          <a:bodyPr wrap="square">
            <a:spAutoFit/>
          </a:bodyPr>
          <a:lstStyle/>
          <a:p>
            <a:pPr>
              <a:defRPr sz="1275"/>
            </a:pPr>
            <a:r>
              <a:t>• Pour la baudroie de la criée de Sète, en septembre 2026 comparé aux mois de septembre de 2023 à 2025, le nombre d’acheteurs est beaucoup moins important, le nombre de transactions est beaucoup moins important. De plus, la concurrence a diminué, ce qui signifie que le pouvoir de marché des gros acheteurs a augmenté.</a:t>
            </a:r>
          </a:p>
        </p:txBody>
      </p:sp>
      <p:sp>
        <p:nvSpPr>
          <p:cNvPr id="14" name="TextBox 13"/>
          <p:cNvSpPr txBox="1"/>
          <p:nvPr/>
        </p:nvSpPr>
        <p:spPr>
          <a:xfrm>
            <a:off x="259200" y="4129200"/>
            <a:ext cx="6397200" cy="756000"/>
          </a:xfrm>
          <a:prstGeom prst="rect">
            <a:avLst/>
          </a:prstGeom>
          <a:noFill/>
        </p:spPr>
        <p:txBody>
          <a:bodyPr wrap="square">
            <a:spAutoFit/>
          </a:bodyPr>
          <a:lstStyle/>
          <a:p>
            <a:pPr>
              <a:defRPr sz="1275"/>
            </a:pPr>
            <a:r>
              <a:t>• Pour le merlu de la criée de Sète, l’instabilité des prix pour le mois de septembre 2026 est un peu moins importante que celle observée en septembre de 2023 à 2025, ce qui signifie que le risque prix des producteurs a légèrement diminué. Parallèlement, l’instabilité des volumes est similaire, ce qui signifie que le risque d’approvisionnement des acheteurs est inchangé.</a:t>
            </a:r>
          </a:p>
        </p:txBody>
      </p:sp>
      <p:sp>
        <p:nvSpPr>
          <p:cNvPr id="15" name="TextBox 14"/>
          <p:cNvSpPr txBox="1"/>
          <p:nvPr/>
        </p:nvSpPr>
        <p:spPr>
          <a:xfrm>
            <a:off x="259200" y="8456400"/>
            <a:ext cx="6397200" cy="756000"/>
          </a:xfrm>
          <a:prstGeom prst="rect">
            <a:avLst/>
          </a:prstGeom>
          <a:noFill/>
        </p:spPr>
        <p:txBody>
          <a:bodyPr wrap="square">
            <a:spAutoFit/>
          </a:bodyPr>
          <a:lstStyle/>
          <a:p>
            <a:pPr>
              <a:defRPr sz="1275"/>
            </a:pPr>
            <a:r>
              <a:t>• Pour le merlu de la criée de Sète, en septembre 2026 comparé aux mois de septembre de 2023 à 2025, le nombre d’acheteurs est un peu moins important, le nombre de transactions est beaucoup moins important. De plus, la concurrence a fortement diminué, ce qui signifie que le pouvoir de marché des gros acheteurs a fortement augmenté.</a:t>
            </a:r>
          </a:p>
        </p:txBody>
      </p:sp>
    </p:spTree>
    <p:extLst>
      <p:ext uri="{BB962C8B-B14F-4D97-AF65-F5344CB8AC3E}">
        <p14:creationId xmlns:p14="http://schemas.microsoft.com/office/powerpoint/2010/main" val="3170979779"/>
      </p:ext>
    </p:extLst>
  </p:cSld>
  <p:clrMapOvr>
    <a:masterClrMapping/>
  </p:clrMapOvr>
</p:sld>
</file>

<file path=ppt/slides/slide10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ZoneTexte 2">
            <a:extLst>
              <a:ext uri="{FF2B5EF4-FFF2-40B4-BE49-F238E27FC236}">
                <a16:creationId xmlns:a16="http://schemas.microsoft.com/office/drawing/2014/main" id="{BC4710F0-EAEC-4213-96F5-9014FE8FF695}"/>
              </a:ext>
            </a:extLst>
          </p:cNvPr>
          <p:cNvSpPr txBox="1"/>
          <p:nvPr/>
        </p:nvSpPr>
        <p:spPr>
          <a:xfrm>
            <a:off x="0" y="0"/>
            <a:ext cx="6858000" cy="400110"/>
          </a:xfrm>
          <a:prstGeom prst="rect">
            <a:avLst/>
          </a:prstGeom>
          <a:solidFill>
            <a:schemeClr val="accent2">
              <a:lumMod val="20000"/>
              <a:lumOff val="80000"/>
            </a:schemeClr>
          </a:solidFill>
        </p:spPr>
        <p:txBody>
          <a:bodyPr wrap="square" rtlCol="0">
            <a:spAutoFit/>
          </a:bodyPr>
          <a:lstStyle/>
          <a:p>
            <a:pPr algn="ctr"/>
            <a:endParaRPr lang="fr-FR" sz="2000" b="1" dirty="0"/>
          </a:p>
        </p:txBody>
      </p:sp>
      <p:pic>
        <p:nvPicPr>
          <p:cNvPr id="5" name="Image 4">
            <a:extLst>
              <a:ext uri="{FF2B5EF4-FFF2-40B4-BE49-F238E27FC236}">
                <a16:creationId xmlns:a16="http://schemas.microsoft.com/office/drawing/2014/main" id="{409A0BB4-D7F5-4F14-BBB1-E4C737B09E4B}"/>
              </a:ext>
            </a:extLst>
          </p:cNvPr>
          <p:cNvPicPr>
            <a:picLocks noChangeAspect="1"/>
          </p:cNvPicPr>
          <p:nvPr/>
        </p:nvPicPr>
        <p:blipFill>
          <a:blip r:embed="rId2">
            <a:extLst>
              <a:ext uri="{96DAC541-7B7A-43D3-8B79-37D633B846F1}">
                <asvg:svgBlip xmlns:asvg="http://schemas.microsoft.com/office/drawing/2016/SVG/main" r:embed="rId3"/>
              </a:ext>
            </a:extLst>
          </a:blip>
          <a:srcRect/>
          <a:stretch/>
        </p:blipFill>
        <p:spPr>
          <a:xfrm>
            <a:off x="199533" y="8359337"/>
            <a:ext cx="2335636" cy="1170385"/>
          </a:xfrm>
          <a:prstGeom prst="rect">
            <a:avLst/>
          </a:prstGeom>
        </p:spPr>
      </p:pic>
      <p:sp>
        <p:nvSpPr>
          <p:cNvPr id="6" name="Rectangle 5">
            <a:extLst>
              <a:ext uri="{FF2B5EF4-FFF2-40B4-BE49-F238E27FC236}">
                <a16:creationId xmlns:a16="http://schemas.microsoft.com/office/drawing/2014/main" id="{EAC3198B-8C60-41DA-81AE-A530530B4C9C}"/>
              </a:ext>
            </a:extLst>
          </p:cNvPr>
          <p:cNvSpPr/>
          <p:nvPr/>
        </p:nvSpPr>
        <p:spPr>
          <a:xfrm>
            <a:off x="194400" y="4118960"/>
            <a:ext cx="2342266" cy="3913283"/>
          </a:xfrm>
          <a:prstGeom prst="rect">
            <a:avLst/>
          </a:prstGeom>
          <a:solidFill>
            <a:schemeClr val="bg1">
              <a:lumMod val="95000"/>
            </a:schemeClr>
          </a:solidFill>
          <a:ln>
            <a:solidFill>
              <a:schemeClr val="bg2">
                <a:lumMod val="9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pic>
        <p:nvPicPr>
          <p:cNvPr id="7" name="Picture 6" descr="Resultat 2026_09_Grau du roi.png"/>
          <p:cNvPicPr>
            <a:picLocks noChangeAspect="1"/>
          </p:cNvPicPr>
          <p:nvPr/>
        </p:nvPicPr>
        <p:blipFill>
          <a:blip r:embed="rId4"/>
          <a:srcRect t="12000" r="5000" b="5000"/>
          <a:stretch>
            <a:fillRect/>
          </a:stretch>
        </p:blipFill>
        <p:spPr>
          <a:xfrm>
            <a:off x="295200" y="410399"/>
            <a:ext cx="6271200" cy="3420000"/>
          </a:xfrm>
          <a:prstGeom prst="rect">
            <a:avLst/>
          </a:prstGeom>
        </p:spPr>
      </p:pic>
      <p:pic>
        <p:nvPicPr>
          <p:cNvPr id="8" name="Picture 7" descr="Resultat 2026_09_Grau du roi_Indices de ventes en valeur.png"/>
          <p:cNvPicPr>
            <a:picLocks noChangeAspect="1"/>
          </p:cNvPicPr>
          <p:nvPr/>
        </p:nvPicPr>
        <p:blipFill>
          <a:blip r:embed="rId5"/>
          <a:srcRect t="12000" r="5000" b="5000"/>
          <a:stretch>
            <a:fillRect/>
          </a:stretch>
        </p:blipFill>
        <p:spPr>
          <a:xfrm>
            <a:off x="2937600" y="3848400"/>
            <a:ext cx="3873600" cy="1980000"/>
          </a:xfrm>
          <a:prstGeom prst="rect">
            <a:avLst/>
          </a:prstGeom>
        </p:spPr>
      </p:pic>
      <p:pic>
        <p:nvPicPr>
          <p:cNvPr id="9" name="Picture 8" descr="Resultat 2026_09_Grau du roi_Indices de prix de vente.png"/>
          <p:cNvPicPr>
            <a:picLocks noChangeAspect="1"/>
          </p:cNvPicPr>
          <p:nvPr/>
        </p:nvPicPr>
        <p:blipFill>
          <a:blip r:embed="rId6"/>
          <a:srcRect t="12000" r="5000" b="5000"/>
          <a:stretch>
            <a:fillRect/>
          </a:stretch>
        </p:blipFill>
        <p:spPr>
          <a:xfrm>
            <a:off x="2937600" y="5846399"/>
            <a:ext cx="3873600" cy="1980000"/>
          </a:xfrm>
          <a:prstGeom prst="rect">
            <a:avLst/>
          </a:prstGeom>
        </p:spPr>
      </p:pic>
      <p:pic>
        <p:nvPicPr>
          <p:cNvPr id="10" name="Picture 9" descr="Resultat 2026_09_Grau du roi_Indices de ventes en volume.png"/>
          <p:cNvPicPr>
            <a:picLocks noChangeAspect="1"/>
          </p:cNvPicPr>
          <p:nvPr/>
        </p:nvPicPr>
        <p:blipFill>
          <a:blip r:embed="rId7"/>
          <a:srcRect t="12000" r="5000" b="5000"/>
          <a:stretch>
            <a:fillRect/>
          </a:stretch>
        </p:blipFill>
        <p:spPr>
          <a:xfrm>
            <a:off x="2937600" y="7826399"/>
            <a:ext cx="3873600" cy="1980000"/>
          </a:xfrm>
          <a:prstGeom prst="rect">
            <a:avLst/>
          </a:prstGeom>
        </p:spPr>
      </p:pic>
      <p:sp>
        <p:nvSpPr>
          <p:cNvPr id="11" name="TextBox 10"/>
          <p:cNvSpPr txBox="1"/>
          <p:nvPr/>
        </p:nvSpPr>
        <p:spPr>
          <a:xfrm>
            <a:off x="0" y="-288000"/>
            <a:ext cx="6858000" cy="720000"/>
          </a:xfrm>
          <a:prstGeom prst="rect">
            <a:avLst/>
          </a:prstGeom>
          <a:noFill/>
        </p:spPr>
        <p:txBody>
          <a:bodyPr wrap="none">
            <a:spAutoFit/>
          </a:bodyPr>
          <a:lstStyle/>
          <a:p>
            <a:endParaRPr/>
          </a:p>
          <a:p>
            <a:pPr algn="ctr">
              <a:defRPr sz="2267"/>
            </a:pPr>
            <a:r>
              <a:t>Grau du roi</a:t>
            </a:r>
          </a:p>
        </p:txBody>
      </p:sp>
      <p:sp>
        <p:nvSpPr>
          <p:cNvPr id="12" name="TextBox 11"/>
          <p:cNvSpPr txBox="1"/>
          <p:nvPr/>
        </p:nvSpPr>
        <p:spPr>
          <a:xfrm>
            <a:off x="687600" y="8445600"/>
            <a:ext cx="1803600" cy="288000"/>
          </a:xfrm>
          <a:prstGeom prst="rect">
            <a:avLst/>
          </a:prstGeom>
          <a:noFill/>
        </p:spPr>
        <p:txBody>
          <a:bodyPr wrap="none">
            <a:spAutoFit/>
          </a:bodyPr>
          <a:lstStyle/>
          <a:p>
            <a:pPr>
              <a:defRPr sz="850"/>
            </a:pPr>
            <a:r>
              <a:t>Indice de prix de vente</a:t>
            </a:r>
          </a:p>
        </p:txBody>
      </p:sp>
      <p:sp>
        <p:nvSpPr>
          <p:cNvPr id="13" name="TextBox 12"/>
          <p:cNvSpPr txBox="1"/>
          <p:nvPr/>
        </p:nvSpPr>
        <p:spPr>
          <a:xfrm>
            <a:off x="687600" y="8632800"/>
            <a:ext cx="1803600" cy="288000"/>
          </a:xfrm>
          <a:prstGeom prst="rect">
            <a:avLst/>
          </a:prstGeom>
          <a:noFill/>
        </p:spPr>
        <p:txBody>
          <a:bodyPr wrap="none">
            <a:spAutoFit/>
          </a:bodyPr>
          <a:lstStyle/>
          <a:p>
            <a:pPr>
              <a:defRPr sz="850"/>
            </a:pPr>
            <a:r>
              <a:t>Indice de ventes en volume</a:t>
            </a:r>
          </a:p>
        </p:txBody>
      </p:sp>
      <p:sp>
        <p:nvSpPr>
          <p:cNvPr id="14" name="TextBox 13"/>
          <p:cNvSpPr txBox="1"/>
          <p:nvPr/>
        </p:nvSpPr>
        <p:spPr>
          <a:xfrm>
            <a:off x="687600" y="8838000"/>
            <a:ext cx="1803600" cy="288000"/>
          </a:xfrm>
          <a:prstGeom prst="rect">
            <a:avLst/>
          </a:prstGeom>
          <a:noFill/>
        </p:spPr>
        <p:txBody>
          <a:bodyPr wrap="none">
            <a:spAutoFit/>
          </a:bodyPr>
          <a:lstStyle/>
          <a:p>
            <a:pPr>
              <a:defRPr sz="850"/>
            </a:pPr>
            <a:r>
              <a:t>Indice de ventes en valeur</a:t>
            </a:r>
          </a:p>
        </p:txBody>
      </p:sp>
      <p:sp>
        <p:nvSpPr>
          <p:cNvPr id="15" name="TextBox 14"/>
          <p:cNvSpPr txBox="1"/>
          <p:nvPr/>
        </p:nvSpPr>
        <p:spPr>
          <a:xfrm>
            <a:off x="687600" y="9021600"/>
            <a:ext cx="1803600" cy="288000"/>
          </a:xfrm>
          <a:prstGeom prst="rect">
            <a:avLst/>
          </a:prstGeom>
          <a:noFill/>
        </p:spPr>
        <p:txBody>
          <a:bodyPr wrap="none">
            <a:spAutoFit/>
          </a:bodyPr>
          <a:lstStyle/>
          <a:p>
            <a:pPr>
              <a:defRPr sz="850"/>
            </a:pPr>
            <a:r>
              <a:t>Indice national</a:t>
            </a:r>
          </a:p>
        </p:txBody>
      </p:sp>
      <p:sp>
        <p:nvSpPr>
          <p:cNvPr id="16" name="TextBox 15"/>
          <p:cNvSpPr txBox="1"/>
          <p:nvPr/>
        </p:nvSpPr>
        <p:spPr>
          <a:xfrm>
            <a:off x="687600" y="9223200"/>
            <a:ext cx="1803600" cy="288000"/>
          </a:xfrm>
          <a:prstGeom prst="rect">
            <a:avLst/>
          </a:prstGeom>
          <a:noFill/>
        </p:spPr>
        <p:txBody>
          <a:bodyPr wrap="none">
            <a:spAutoFit/>
          </a:bodyPr>
          <a:lstStyle/>
          <a:p>
            <a:pPr>
              <a:defRPr sz="850"/>
            </a:pPr>
            <a:r>
              <a:t>Septembre</a:t>
            </a:r>
          </a:p>
        </p:txBody>
      </p:sp>
      <p:sp>
        <p:nvSpPr>
          <p:cNvPr id="17" name="TextBox 16"/>
          <p:cNvSpPr txBox="1"/>
          <p:nvPr/>
        </p:nvSpPr>
        <p:spPr>
          <a:xfrm>
            <a:off x="194400" y="4179600"/>
            <a:ext cx="2343600" cy="1436400"/>
          </a:xfrm>
          <a:prstGeom prst="rect">
            <a:avLst/>
          </a:prstGeom>
          <a:noFill/>
        </p:spPr>
        <p:txBody>
          <a:bodyPr wrap="square">
            <a:spAutoFit/>
          </a:bodyPr>
          <a:lstStyle/>
          <a:p>
            <a:pPr>
              <a:defRPr sz="1275"/>
            </a:pPr>
            <a:r>
              <a:t>• À la fin du mois de septembre 2026, l'indice de ventes en valeur  de la criée du Grau du roi est proche de celui de la période de référence (2023).</a:t>
            </a:r>
          </a:p>
        </p:txBody>
      </p:sp>
      <p:sp>
        <p:nvSpPr>
          <p:cNvPr id="18" name="TextBox 17"/>
          <p:cNvSpPr txBox="1"/>
          <p:nvPr/>
        </p:nvSpPr>
        <p:spPr>
          <a:xfrm>
            <a:off x="194400" y="5619600"/>
            <a:ext cx="2343600" cy="1436400"/>
          </a:xfrm>
          <a:prstGeom prst="rect">
            <a:avLst/>
          </a:prstGeom>
          <a:noFill/>
        </p:spPr>
        <p:txBody>
          <a:bodyPr wrap="square">
            <a:spAutoFit/>
          </a:bodyPr>
          <a:lstStyle/>
          <a:p>
            <a:pPr>
              <a:defRPr sz="1275"/>
            </a:pPr>
            <a:r>
              <a:t>• L'indice de prix de ventes est supérieur à ceux de la période de référence et de la moyenne nationale.</a:t>
            </a:r>
          </a:p>
        </p:txBody>
      </p:sp>
      <p:sp>
        <p:nvSpPr>
          <p:cNvPr id="19" name="TextBox 18"/>
          <p:cNvSpPr txBox="1"/>
          <p:nvPr/>
        </p:nvSpPr>
        <p:spPr>
          <a:xfrm>
            <a:off x="194400" y="6840000"/>
            <a:ext cx="2343600" cy="1436400"/>
          </a:xfrm>
          <a:prstGeom prst="rect">
            <a:avLst/>
          </a:prstGeom>
          <a:noFill/>
        </p:spPr>
        <p:txBody>
          <a:bodyPr wrap="square">
            <a:spAutoFit/>
          </a:bodyPr>
          <a:lstStyle/>
          <a:p>
            <a:pPr>
              <a:defRPr sz="1275"/>
            </a:pPr>
            <a:r>
              <a:t>• Pour finir, l'indice de ventes en volume est inférieur à ceux de la période de référence et de la moyenne nationale.</a:t>
            </a:r>
          </a:p>
        </p:txBody>
      </p:sp>
    </p:spTree>
    <p:extLst>
      <p:ext uri="{BB962C8B-B14F-4D97-AF65-F5344CB8AC3E}">
        <p14:creationId xmlns:p14="http://schemas.microsoft.com/office/powerpoint/2010/main" val="967323844"/>
      </p:ext>
    </p:extLst>
  </p:cSld>
  <p:clrMapOvr>
    <a:masterClrMapping/>
  </p:clrMapOvr>
</p:sld>
</file>

<file path=ppt/slides/slide10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ZoneTexte 1">
            <a:extLst>
              <a:ext uri="{FF2B5EF4-FFF2-40B4-BE49-F238E27FC236}">
                <a16:creationId xmlns:a16="http://schemas.microsoft.com/office/drawing/2014/main" id="{427A5299-570A-4653-803F-11B802603C4C}"/>
              </a:ext>
            </a:extLst>
          </p:cNvPr>
          <p:cNvSpPr txBox="1"/>
          <p:nvPr/>
        </p:nvSpPr>
        <p:spPr>
          <a:xfrm>
            <a:off x="0" y="0"/>
            <a:ext cx="6858000" cy="400110"/>
          </a:xfrm>
          <a:prstGeom prst="rect">
            <a:avLst/>
          </a:prstGeom>
          <a:solidFill>
            <a:schemeClr val="accent2">
              <a:lumMod val="20000"/>
              <a:lumOff val="80000"/>
            </a:schemeClr>
          </a:solidFill>
        </p:spPr>
        <p:txBody>
          <a:bodyPr wrap="square" rtlCol="0">
            <a:spAutoFit/>
          </a:bodyPr>
          <a:lstStyle/>
          <a:p>
            <a:pPr algn="ctr"/>
            <a:endParaRPr lang="fr-FR" sz="2000" b="1" dirty="0"/>
          </a:p>
        </p:txBody>
      </p:sp>
      <p:sp>
        <p:nvSpPr>
          <p:cNvPr id="4" name="Rectangle 3">
            <a:extLst>
              <a:ext uri="{FF2B5EF4-FFF2-40B4-BE49-F238E27FC236}">
                <a16:creationId xmlns:a16="http://schemas.microsoft.com/office/drawing/2014/main" id="{8B92F091-3C6A-40C3-871A-BD4A94DE05F3}"/>
              </a:ext>
            </a:extLst>
          </p:cNvPr>
          <p:cNvSpPr/>
          <p:nvPr/>
        </p:nvSpPr>
        <p:spPr>
          <a:xfrm>
            <a:off x="201304" y="5944548"/>
            <a:ext cx="6455391" cy="2450152"/>
          </a:xfrm>
          <a:prstGeom prst="rect">
            <a:avLst/>
          </a:prstGeom>
          <a:solidFill>
            <a:schemeClr val="bg1">
              <a:lumMod val="95000"/>
            </a:schemeClr>
          </a:solidFill>
          <a:ln>
            <a:solidFill>
              <a:schemeClr val="bg2">
                <a:lumMod val="9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dirty="0"/>
          </a:p>
        </p:txBody>
      </p:sp>
      <p:sp>
        <p:nvSpPr>
          <p:cNvPr id="5" name="Rectangle 4">
            <a:extLst>
              <a:ext uri="{FF2B5EF4-FFF2-40B4-BE49-F238E27FC236}">
                <a16:creationId xmlns:a16="http://schemas.microsoft.com/office/drawing/2014/main" id="{C9415097-9C05-48D2-82B2-F3CBD50BC37C}"/>
              </a:ext>
            </a:extLst>
          </p:cNvPr>
          <p:cNvSpPr/>
          <p:nvPr/>
        </p:nvSpPr>
        <p:spPr>
          <a:xfrm>
            <a:off x="201304" y="2414014"/>
            <a:ext cx="6455391" cy="1445696"/>
          </a:xfrm>
          <a:prstGeom prst="rect">
            <a:avLst/>
          </a:prstGeom>
          <a:solidFill>
            <a:schemeClr val="bg1">
              <a:lumMod val="95000"/>
            </a:schemeClr>
          </a:solidFill>
          <a:ln>
            <a:solidFill>
              <a:schemeClr val="bg2">
                <a:lumMod val="9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pic>
        <p:nvPicPr>
          <p:cNvPr id="6" name="Picture 5" descr="Etat_du_marche_GO.png"/>
          <p:cNvPicPr>
            <a:picLocks noChangeAspect="1"/>
          </p:cNvPicPr>
          <p:nvPr/>
        </p:nvPicPr>
        <p:blipFill>
          <a:blip r:embed="rId2"/>
          <a:srcRect l="1000" t="20000" r="1000" b="25000"/>
          <a:stretch>
            <a:fillRect/>
          </a:stretch>
        </p:blipFill>
        <p:spPr>
          <a:xfrm>
            <a:off x="1058400" y="698400"/>
            <a:ext cx="4572000" cy="1620000"/>
          </a:xfrm>
          <a:prstGeom prst="rect">
            <a:avLst/>
          </a:prstGeom>
        </p:spPr>
      </p:pic>
      <p:pic>
        <p:nvPicPr>
          <p:cNvPr id="7" name="Picture 6" descr="Caractéristiques_intensité_GO.png"/>
          <p:cNvPicPr>
            <a:picLocks noChangeAspect="1"/>
          </p:cNvPicPr>
          <p:nvPr/>
        </p:nvPicPr>
        <p:blipFill>
          <a:blip r:embed="rId3"/>
          <a:srcRect l="1000" t="20000" r="1000" b="20000"/>
          <a:stretch>
            <a:fillRect/>
          </a:stretch>
        </p:blipFill>
        <p:spPr>
          <a:xfrm>
            <a:off x="86400" y="4323600"/>
            <a:ext cx="6688799" cy="1620000"/>
          </a:xfrm>
          <a:prstGeom prst="rect">
            <a:avLst/>
          </a:prstGeom>
        </p:spPr>
      </p:pic>
      <p:sp>
        <p:nvSpPr>
          <p:cNvPr id="8" name="TextBox 7"/>
          <p:cNvSpPr txBox="1"/>
          <p:nvPr/>
        </p:nvSpPr>
        <p:spPr>
          <a:xfrm>
            <a:off x="0" y="-288000"/>
            <a:ext cx="6858000" cy="720000"/>
          </a:xfrm>
          <a:prstGeom prst="rect">
            <a:avLst/>
          </a:prstGeom>
          <a:noFill/>
        </p:spPr>
        <p:txBody>
          <a:bodyPr wrap="none">
            <a:spAutoFit/>
          </a:bodyPr>
          <a:lstStyle/>
          <a:p>
            <a:endParaRPr/>
          </a:p>
          <a:p>
            <a:pPr algn="ctr">
              <a:defRPr sz="2267"/>
            </a:pPr>
            <a:r>
              <a:t>Grau du roi</a:t>
            </a:r>
          </a:p>
        </p:txBody>
      </p:sp>
      <p:sp>
        <p:nvSpPr>
          <p:cNvPr id="9" name="TextBox 8"/>
          <p:cNvSpPr txBox="1"/>
          <p:nvPr/>
        </p:nvSpPr>
        <p:spPr>
          <a:xfrm>
            <a:off x="180000" y="9403200"/>
            <a:ext cx="4647600" cy="1368000"/>
          </a:xfrm>
          <a:prstGeom prst="rect">
            <a:avLst/>
          </a:prstGeom>
          <a:noFill/>
        </p:spPr>
        <p:txBody>
          <a:bodyPr wrap="square">
            <a:spAutoFit/>
          </a:bodyPr>
          <a:lstStyle/>
          <a:p>
            <a:pPr>
              <a:defRPr sz="850"/>
            </a:pPr>
            <a:r>
              <a:t>Note : « = » : variation entre ‒5 et +5% ; « ‒ » variation entre ‒5 et ‒15% ; « + » variation entre 5 et 15% ; « ‒ ‒ » variation entre ‒15 et ‒25%; « + + » variation entre 15 et 25% ; « ‒ ‒ ‒ » variation inférieure à 25% ;« + + + » variation supérieure à 25%.</a:t>
            </a:r>
          </a:p>
        </p:txBody>
      </p:sp>
      <p:sp>
        <p:nvSpPr>
          <p:cNvPr id="10" name="TextBox 9"/>
          <p:cNvSpPr txBox="1"/>
          <p:nvPr/>
        </p:nvSpPr>
        <p:spPr>
          <a:xfrm>
            <a:off x="259200" y="2476800"/>
            <a:ext cx="6397200" cy="756000"/>
          </a:xfrm>
          <a:prstGeom prst="rect">
            <a:avLst/>
          </a:prstGeom>
          <a:noFill/>
        </p:spPr>
        <p:txBody>
          <a:bodyPr wrap="square">
            <a:spAutoFit/>
          </a:bodyPr>
          <a:lstStyle/>
          <a:p>
            <a:pPr>
              <a:defRPr sz="1275"/>
            </a:pPr>
            <a:r>
              <a:t>• Pour la criée du Grau du roi, l’instabilité des prix pour le mois de septembre 2026 est un peu moins importante que celle observée en septembre de 2023 à 2025, ce qui signifie que le risque prix des producteurs a légèrement diminué. Parallèlement, l’instabilité des volumes est plus important, ce qui signifie que le risque d’approvisionnement des acheteurs a augmenté.</a:t>
            </a:r>
          </a:p>
        </p:txBody>
      </p:sp>
      <p:sp>
        <p:nvSpPr>
          <p:cNvPr id="11" name="TextBox 10"/>
          <p:cNvSpPr txBox="1"/>
          <p:nvPr/>
        </p:nvSpPr>
        <p:spPr>
          <a:xfrm>
            <a:off x="259200" y="6840000"/>
            <a:ext cx="6397200" cy="756000"/>
          </a:xfrm>
          <a:prstGeom prst="rect">
            <a:avLst/>
          </a:prstGeom>
          <a:noFill/>
        </p:spPr>
        <p:txBody>
          <a:bodyPr wrap="square">
            <a:spAutoFit/>
          </a:bodyPr>
          <a:lstStyle/>
          <a:p>
            <a:pPr>
              <a:defRPr sz="1275"/>
            </a:pPr>
            <a:r>
              <a:t>• Pour la criée du Grau du roi, en septembre 2026 comparé aux mois de septembre de 2023 à 2025, le nombre d’acheteurs est similaire, le nombre de transactions est moins important. De plus, la concurrence a légèrement augmenté, ce qui signifie que le pouvoir de marché des gros acheteurs a légèrement diminué.</a:t>
            </a:r>
          </a:p>
        </p:txBody>
      </p:sp>
    </p:spTree>
    <p:extLst>
      <p:ext uri="{BB962C8B-B14F-4D97-AF65-F5344CB8AC3E}">
        <p14:creationId xmlns:p14="http://schemas.microsoft.com/office/powerpoint/2010/main" val="107168075"/>
      </p:ext>
    </p:extLst>
  </p:cSld>
  <p:clrMapOvr>
    <a:masterClrMapping/>
  </p:clrMapOvr>
</p:sld>
</file>

<file path=ppt/slides/slide10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ZoneTexte 1">
            <a:extLst>
              <a:ext uri="{FF2B5EF4-FFF2-40B4-BE49-F238E27FC236}">
                <a16:creationId xmlns:a16="http://schemas.microsoft.com/office/drawing/2014/main" id="{73992424-0914-4DD7-9B07-2E5E39D91EE7}"/>
              </a:ext>
            </a:extLst>
          </p:cNvPr>
          <p:cNvSpPr txBox="1"/>
          <p:nvPr/>
        </p:nvSpPr>
        <p:spPr>
          <a:xfrm>
            <a:off x="0" y="0"/>
            <a:ext cx="6858000" cy="400110"/>
          </a:xfrm>
          <a:prstGeom prst="rect">
            <a:avLst/>
          </a:prstGeom>
          <a:solidFill>
            <a:schemeClr val="accent2">
              <a:lumMod val="20000"/>
              <a:lumOff val="80000"/>
            </a:schemeClr>
          </a:solidFill>
        </p:spPr>
        <p:txBody>
          <a:bodyPr wrap="square" rtlCol="0">
            <a:spAutoFit/>
          </a:bodyPr>
          <a:lstStyle/>
          <a:p>
            <a:pPr algn="ctr"/>
            <a:endParaRPr lang="fr-FR" sz="2000" b="1" dirty="0"/>
          </a:p>
        </p:txBody>
      </p:sp>
      <p:sp>
        <p:nvSpPr>
          <p:cNvPr id="4" name="Rectangle 3">
            <a:extLst>
              <a:ext uri="{FF2B5EF4-FFF2-40B4-BE49-F238E27FC236}">
                <a16:creationId xmlns:a16="http://schemas.microsoft.com/office/drawing/2014/main" id="{667258B0-4D2C-4CFA-AD89-CFA11E0D9CEE}"/>
              </a:ext>
            </a:extLst>
          </p:cNvPr>
          <p:cNvSpPr/>
          <p:nvPr/>
        </p:nvSpPr>
        <p:spPr>
          <a:xfrm>
            <a:off x="201302" y="2138600"/>
            <a:ext cx="6455391" cy="2959756"/>
          </a:xfrm>
          <a:prstGeom prst="rect">
            <a:avLst/>
          </a:prstGeom>
          <a:solidFill>
            <a:schemeClr val="bg1">
              <a:lumMod val="95000"/>
            </a:schemeClr>
          </a:solidFill>
          <a:ln>
            <a:solidFill>
              <a:schemeClr val="bg2">
                <a:lumMod val="9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5" name="Rectangle 4">
            <a:extLst>
              <a:ext uri="{FF2B5EF4-FFF2-40B4-BE49-F238E27FC236}">
                <a16:creationId xmlns:a16="http://schemas.microsoft.com/office/drawing/2014/main" id="{F9811E38-4447-42DC-A7AD-80C7F604F3AD}"/>
              </a:ext>
            </a:extLst>
          </p:cNvPr>
          <p:cNvSpPr/>
          <p:nvPr/>
        </p:nvSpPr>
        <p:spPr>
          <a:xfrm>
            <a:off x="180000" y="6816932"/>
            <a:ext cx="6455391" cy="2514067"/>
          </a:xfrm>
          <a:prstGeom prst="rect">
            <a:avLst/>
          </a:prstGeom>
          <a:solidFill>
            <a:schemeClr val="bg1">
              <a:lumMod val="95000"/>
            </a:schemeClr>
          </a:solidFill>
          <a:ln>
            <a:solidFill>
              <a:schemeClr val="bg2">
                <a:lumMod val="9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pic>
        <p:nvPicPr>
          <p:cNvPr id="6" name="Picture 5" descr="Etat_du_marche_GO_Espèce.png"/>
          <p:cNvPicPr>
            <a:picLocks noChangeAspect="1"/>
          </p:cNvPicPr>
          <p:nvPr/>
        </p:nvPicPr>
        <p:blipFill>
          <a:blip r:embed="rId2"/>
          <a:stretch>
            <a:fillRect/>
          </a:stretch>
        </p:blipFill>
        <p:spPr>
          <a:xfrm>
            <a:off x="1144800" y="475200"/>
            <a:ext cx="4572000" cy="1620000"/>
          </a:xfrm>
          <a:prstGeom prst="rect">
            <a:avLst/>
          </a:prstGeom>
        </p:spPr>
      </p:pic>
      <p:pic>
        <p:nvPicPr>
          <p:cNvPr id="7" name="Picture 6" descr="Caractéristiques_intensité_GO_Espèce.png"/>
          <p:cNvPicPr>
            <a:picLocks noChangeAspect="1"/>
          </p:cNvPicPr>
          <p:nvPr/>
        </p:nvPicPr>
        <p:blipFill>
          <a:blip r:embed="rId3"/>
          <a:stretch>
            <a:fillRect/>
          </a:stretch>
        </p:blipFill>
        <p:spPr>
          <a:xfrm>
            <a:off x="86400" y="5162400"/>
            <a:ext cx="6688799" cy="1620000"/>
          </a:xfrm>
          <a:prstGeom prst="rect">
            <a:avLst/>
          </a:prstGeom>
        </p:spPr>
      </p:pic>
      <p:sp>
        <p:nvSpPr>
          <p:cNvPr id="8" name="TextBox 7"/>
          <p:cNvSpPr txBox="1"/>
          <p:nvPr/>
        </p:nvSpPr>
        <p:spPr>
          <a:xfrm>
            <a:off x="0" y="-288000"/>
            <a:ext cx="6858000" cy="720000"/>
          </a:xfrm>
          <a:prstGeom prst="rect">
            <a:avLst/>
          </a:prstGeom>
          <a:noFill/>
        </p:spPr>
        <p:txBody>
          <a:bodyPr wrap="none">
            <a:spAutoFit/>
          </a:bodyPr>
          <a:lstStyle/>
          <a:p>
            <a:endParaRPr/>
          </a:p>
          <a:p>
            <a:pPr algn="ctr">
              <a:defRPr sz="2267"/>
            </a:pPr>
            <a:r>
              <a:t>Grau du roi</a:t>
            </a:r>
          </a:p>
        </p:txBody>
      </p:sp>
      <p:sp>
        <p:nvSpPr>
          <p:cNvPr id="9" name="TextBox 8"/>
          <p:cNvSpPr txBox="1"/>
          <p:nvPr/>
        </p:nvSpPr>
        <p:spPr>
          <a:xfrm>
            <a:off x="180000" y="9403200"/>
            <a:ext cx="4647600" cy="1368000"/>
          </a:xfrm>
          <a:prstGeom prst="rect">
            <a:avLst/>
          </a:prstGeom>
          <a:noFill/>
        </p:spPr>
        <p:txBody>
          <a:bodyPr wrap="square">
            <a:spAutoFit/>
          </a:bodyPr>
          <a:lstStyle/>
          <a:p>
            <a:pPr>
              <a:defRPr sz="850"/>
            </a:pPr>
            <a:r>
              <a:t>Note : « = » : variation entre ‒5 et +5% ; « ‒ » variation entre ‒5 et ‒15% ; « + » variation entre 5 et 15% ; « ‒ ‒ » variation entre ‒15 et ‒25%; « + + » variation entre 15 et 25% ; « ‒ ‒ ‒ » variation inférieure à 25% ;« + + + » variation supérieure à 25%.</a:t>
            </a:r>
          </a:p>
        </p:txBody>
      </p:sp>
      <p:sp>
        <p:nvSpPr>
          <p:cNvPr id="10" name="TextBox 9"/>
          <p:cNvSpPr txBox="1"/>
          <p:nvPr/>
        </p:nvSpPr>
        <p:spPr>
          <a:xfrm>
            <a:off x="259200" y="2214000"/>
            <a:ext cx="6397200" cy="756000"/>
          </a:xfrm>
          <a:prstGeom prst="rect">
            <a:avLst/>
          </a:prstGeom>
          <a:noFill/>
        </p:spPr>
        <p:txBody>
          <a:bodyPr wrap="square">
            <a:spAutoFit/>
          </a:bodyPr>
          <a:lstStyle/>
          <a:p>
            <a:pPr>
              <a:defRPr sz="1275"/>
            </a:pPr>
            <a:r>
              <a:t>• Pour la pieuvre de la criée du Grau du roi, l’instabilité des prix pour le mois de septembre 2026 est beaucoup moins importante que celle observée en septembre de 2023 à 2025, ce qui signifie que le risque prix des producteurs a fortement diminué. Parallèlement, l’instabilité des volumes est similaire, ce qui signifie que le risque d’approvisionnement des acheteurs est inchangé.</a:t>
            </a:r>
          </a:p>
        </p:txBody>
      </p:sp>
      <p:sp>
        <p:nvSpPr>
          <p:cNvPr id="11" name="TextBox 10"/>
          <p:cNvSpPr txBox="1"/>
          <p:nvPr/>
        </p:nvSpPr>
        <p:spPr>
          <a:xfrm>
            <a:off x="259200" y="6775200"/>
            <a:ext cx="6397200" cy="756000"/>
          </a:xfrm>
          <a:prstGeom prst="rect">
            <a:avLst/>
          </a:prstGeom>
          <a:noFill/>
        </p:spPr>
        <p:txBody>
          <a:bodyPr wrap="square">
            <a:spAutoFit/>
          </a:bodyPr>
          <a:lstStyle/>
          <a:p>
            <a:pPr>
              <a:defRPr sz="1275"/>
            </a:pPr>
            <a:r>
              <a:t>• Pour la pieuvre de la criée du Grau du roi, en septembre 2026 comparé aux mois de septembre de 2023 à 2025, le nombre d’acheteurs est similaire, le nombre de transactions est similaire. De plus, la concurrence est inchangé, ce qui signifie que le pouvoir de marché des gros acheteurs est inchangée.</a:t>
            </a:r>
          </a:p>
        </p:txBody>
      </p:sp>
      <p:sp>
        <p:nvSpPr>
          <p:cNvPr id="12" name="TextBox 11"/>
          <p:cNvSpPr txBox="1"/>
          <p:nvPr/>
        </p:nvSpPr>
        <p:spPr>
          <a:xfrm>
            <a:off x="259200" y="3171600"/>
            <a:ext cx="6397200" cy="756000"/>
          </a:xfrm>
          <a:prstGeom prst="rect">
            <a:avLst/>
          </a:prstGeom>
          <a:noFill/>
        </p:spPr>
        <p:txBody>
          <a:bodyPr wrap="square">
            <a:spAutoFit/>
          </a:bodyPr>
          <a:lstStyle/>
          <a:p>
            <a:pPr>
              <a:defRPr sz="1275"/>
            </a:pPr>
            <a:r>
              <a:t>• Pour le thon rouge de l'atlantique de la criée du Grau du roi, l’instabilité des prix pour le mois de septembre 2026 est beaucoup moins importante que celle observée en septembre de 2023 à 2025, ce qui signifie que le risque prix des producteurs a fortement diminué. Parallèlement, l’instabilité des volumes est beaucoup moins important, ce qui signifie que le risque d’approvisionnement des acheteurs a fortement diminué.</a:t>
            </a:r>
          </a:p>
        </p:txBody>
      </p:sp>
      <p:sp>
        <p:nvSpPr>
          <p:cNvPr id="13" name="TextBox 12"/>
          <p:cNvSpPr txBox="1"/>
          <p:nvPr/>
        </p:nvSpPr>
        <p:spPr>
          <a:xfrm>
            <a:off x="259200" y="7628400"/>
            <a:ext cx="6397200" cy="756000"/>
          </a:xfrm>
          <a:prstGeom prst="rect">
            <a:avLst/>
          </a:prstGeom>
          <a:noFill/>
        </p:spPr>
        <p:txBody>
          <a:bodyPr wrap="square">
            <a:spAutoFit/>
          </a:bodyPr>
          <a:lstStyle/>
          <a:p>
            <a:pPr>
              <a:defRPr sz="1275"/>
            </a:pPr>
            <a:r>
              <a:t>• Pour le thon rouge de l'atlantique de la criée du Grau du roi, en septembre 2026 comparé aux mois de septembre de 2023 à 2025, le nombre d’acheteurs est un peu plus important, le nombre de transactions est beaucoup plus important. De plus, la concurrence a fortement augmenté, ce qui signifie que le pouvoir de marché des gros acheteurs a fortement diminué.</a:t>
            </a:r>
          </a:p>
        </p:txBody>
      </p:sp>
      <p:sp>
        <p:nvSpPr>
          <p:cNvPr id="14" name="TextBox 13"/>
          <p:cNvSpPr txBox="1"/>
          <p:nvPr/>
        </p:nvSpPr>
        <p:spPr>
          <a:xfrm>
            <a:off x="259200" y="4129200"/>
            <a:ext cx="6397200" cy="756000"/>
          </a:xfrm>
          <a:prstGeom prst="rect">
            <a:avLst/>
          </a:prstGeom>
          <a:noFill/>
        </p:spPr>
        <p:txBody>
          <a:bodyPr wrap="square">
            <a:spAutoFit/>
          </a:bodyPr>
          <a:lstStyle/>
          <a:p>
            <a:pPr>
              <a:defRPr sz="1275"/>
            </a:pPr>
            <a:r>
              <a:t>• Pour le merlu de la criée du Grau du roi, l’instabilité des prix pour le mois de septembre 2026 est similaire que celle observée en septembre de 2023 à 2025, ce qui signifie que le risque prix des producteurs est inchangé. Parallèlement, l’instabilité des volumes est moins important, ce qui signifie que le risque d’approvisionnement des acheteurs a diminué.</a:t>
            </a:r>
          </a:p>
        </p:txBody>
      </p:sp>
      <p:sp>
        <p:nvSpPr>
          <p:cNvPr id="15" name="TextBox 14"/>
          <p:cNvSpPr txBox="1"/>
          <p:nvPr/>
        </p:nvSpPr>
        <p:spPr>
          <a:xfrm>
            <a:off x="259200" y="8456400"/>
            <a:ext cx="6397200" cy="756000"/>
          </a:xfrm>
          <a:prstGeom prst="rect">
            <a:avLst/>
          </a:prstGeom>
          <a:noFill/>
        </p:spPr>
        <p:txBody>
          <a:bodyPr wrap="square">
            <a:spAutoFit/>
          </a:bodyPr>
          <a:lstStyle/>
          <a:p>
            <a:pPr>
              <a:defRPr sz="1275"/>
            </a:pPr>
            <a:r>
              <a:t>• Pour le merlu de la criée du Grau du roi, en septembre 2026 comparé aux mois de septembre de 2023 à 2025, le nombre d’acheteurs est similaire, le nombre de transactions est beaucoup moins important. De plus, la concurrence a fortement augmenté, ce qui signifie que le pouvoir de marché des gros acheteurs a fortement diminué.</a:t>
            </a:r>
          </a:p>
        </p:txBody>
      </p:sp>
    </p:spTree>
    <p:extLst>
      <p:ext uri="{BB962C8B-B14F-4D97-AF65-F5344CB8AC3E}">
        <p14:creationId xmlns:p14="http://schemas.microsoft.com/office/powerpoint/2010/main" val="3330693347"/>
      </p:ext>
    </p:extLst>
  </p:cSld>
  <p:clrMapOvr>
    <a:masterClrMapping/>
  </p:clrMapOvr>
</p:sld>
</file>

<file path=ppt/theme/theme1.xml><?xml version="1.0" encoding="utf-8"?>
<a:theme xmlns:a="http://schemas.openxmlformats.org/drawingml/2006/main" name="Thème Office">
  <a:themeElements>
    <a:clrScheme name="Thème 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Thème 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Thème 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Office Theme</Template>
  <TotalTime>420</TotalTime>
  <Words>27086</Words>
  <Application>Microsoft Office PowerPoint</Application>
  <PresentationFormat>Format A4 (210 x 297 mm)</PresentationFormat>
  <Paragraphs>838</Paragraphs>
  <Slides>105</Slides>
  <Notes>0</Notes>
  <HiddenSlides>0</HiddenSlides>
  <MMClips>0</MMClips>
  <ScaleCrop>false</ScaleCrop>
  <HeadingPairs>
    <vt:vector size="6" baseType="variant">
      <vt:variant>
        <vt:lpstr>Polices utilisées</vt:lpstr>
      </vt:variant>
      <vt:variant>
        <vt:i4>3</vt:i4>
      </vt:variant>
      <vt:variant>
        <vt:lpstr>Thème</vt:lpstr>
      </vt:variant>
      <vt:variant>
        <vt:i4>1</vt:i4>
      </vt:variant>
      <vt:variant>
        <vt:lpstr>Titres des diapositives</vt:lpstr>
      </vt:variant>
      <vt:variant>
        <vt:i4>105</vt:i4>
      </vt:variant>
    </vt:vector>
  </HeadingPairs>
  <TitlesOfParts>
    <vt:vector size="109" baseType="lpstr">
      <vt:lpstr>Arial</vt:lpstr>
      <vt:lpstr>Calibri</vt:lpstr>
      <vt:lpstr>Calibri Light</vt:lpstr>
      <vt:lpstr>Thème Office</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Présentation PowerPoint</dc:title>
  <dc:creator>Manon CABREJAS</dc:creator>
  <cp:lastModifiedBy>Manon CABREJAS</cp:lastModifiedBy>
  <cp:revision>59</cp:revision>
  <dcterms:created xsi:type="dcterms:W3CDTF">2025-01-07T08:04:05Z</dcterms:created>
  <dcterms:modified xsi:type="dcterms:W3CDTF">2026-10-08T08:18:10Z</dcterms:modified>
</cp:coreProperties>
</file>