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4.svg" ContentType="image/svg+xml"/>
  <Override PartName="/ppt/media/image6.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83" r:id="rId4"/>
    <p:sldId id="257" r:id="rId5"/>
    <p:sldId id="272" r:id="rId6"/>
    <p:sldId id="269" r:id="rId7"/>
    <p:sldId id="273" r:id="rId8"/>
    <p:sldId id="259" r:id="rId9"/>
    <p:sldId id="274" r:id="rId10"/>
    <p:sldId id="260" r:id="rId11"/>
    <p:sldId id="275" r:id="rId12"/>
    <p:sldId id="261" r:id="rId13"/>
    <p:sldId id="276" r:id="rId14"/>
    <p:sldId id="262" r:id="rId15"/>
    <p:sldId id="277" r:id="rId16"/>
    <p:sldId id="263" r:id="rId17"/>
    <p:sldId id="278" r:id="rId18"/>
    <p:sldId id="264" r:id="rId19"/>
    <p:sldId id="279" r:id="rId20"/>
    <p:sldId id="265" r:id="rId21"/>
    <p:sldId id="280" r:id="rId22"/>
    <p:sldId id="266" r:id="rId23"/>
    <p:sldId id="281" r:id="rId24"/>
    <p:sldId id="267" r:id="rId25"/>
    <p:sldId id="282" r:id="rId2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20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20/04/2026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20/04/2026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20/04/2026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20/04/2026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20/04/2026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20/04/2026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sv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 Id="rId3"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au niveau national</a:t>
            </a:r>
          </a:p>
        </p:txBody>
      </p:sp>
      <p:pic>
        <p:nvPicPr>
          <p:cNvPr id="2" name="Image 1">
            <a:extLst>
              <a:ext uri="{FF2B5EF4-FFF2-40B4-BE49-F238E27FC236}">
                <a16:creationId xmlns:a16="http://schemas.microsoft.com/office/drawing/2014/main" id="{C37B2C3D-C270-A5AF-A086-413D2FFEB7AC}"/>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7F3E433F-61EF-0178-9E7B-B931E405A8D8}"/>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593BC93-CE89-422B-B650-126C16374BBE}"/>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2" name="TextBox 11">
            <a:extLst>
              <a:ext uri="{FF2B5EF4-FFF2-40B4-BE49-F238E27FC236}">
                <a16:creationId xmlns:a16="http://schemas.microsoft.com/office/drawing/2014/main" id="{1153EC8A-C302-4B34-8955-59F2134883D8}"/>
              </a:ext>
            </a:extLst>
          </p:cNvPr>
          <p:cNvSpPr txBox="1"/>
          <p:nvPr/>
        </p:nvSpPr>
        <p:spPr bwMode="auto">
          <a:xfrm>
            <a:off x="42870" y="-284399"/>
            <a:ext cx="6772261" cy="706635"/>
          </a:xfrm>
          <a:prstGeom prst="rect">
            <a:avLst/>
          </a:prstGeom>
          <a:noFill/>
        </p:spPr>
        <p:txBody>
          <a:bodyPr wrap="square">
            <a:spAutoFit/>
          </a:bodyPr>
          <a:lstStyle/>
          <a:p>
            <a:pPr>
              <a:defRPr/>
            </a:pPr>
            <a:endParaRPr sz="1777" dirty="0"/>
          </a:p>
          <a:p>
            <a:pPr algn="ctr">
              <a:defRPr sz="2250"/>
            </a:pPr>
            <a:r>
              <a:rPr lang="fr-FR" sz="2222" dirty="0"/>
              <a:t>Synthèse</a:t>
            </a:r>
            <a:endParaRPr sz="2222" dirty="0"/>
          </a:p>
        </p:txBody>
      </p:sp>
      <p:pic>
        <p:nvPicPr>
          <p:cNvPr id="4" name="Image 3">
            <a:extLst>
              <a:ext uri="{FF2B5EF4-FFF2-40B4-BE49-F238E27FC236}">
                <a16:creationId xmlns:a16="http://schemas.microsoft.com/office/drawing/2014/main" id="{1BBC27AD-1EA1-458C-9CC9-43C5F30F9EE2}"/>
              </a:ext>
            </a:extLst>
          </p:cNvPr>
          <p:cNvPicPr>
            <a:picLocks noChangeAspect="1"/>
          </p:cNvPicPr>
          <p:nvPr/>
        </p:nvPicPr>
        <p:blipFill>
          <a:blip r:embed="rId2"/>
          <a:stretch>
            <a:fillRect/>
          </a:stretch>
        </p:blipFill>
        <p:spPr bwMode="auto">
          <a:xfrm>
            <a:off x="4759200" y="8683200"/>
            <a:ext cx="2055342" cy="1102740"/>
          </a:xfrm>
          <a:prstGeom prst="rect">
            <a:avLst/>
          </a:prstGeom>
        </p:spPr>
      </p:pic>
      <p:sp>
        <p:nvSpPr>
          <p:cNvPr id="5" name="Rectangle 4">
            <a:extLst>
              <a:ext uri="{FF2B5EF4-FFF2-40B4-BE49-F238E27FC236}">
                <a16:creationId xmlns:a16="http://schemas.microsoft.com/office/drawing/2014/main" id="{72ACFF33-A1E9-4553-BC78-69FA09B98D46}"/>
              </a:ext>
            </a:extLst>
          </p:cNvPr>
          <p:cNvSpPr/>
          <p:nvPr/>
        </p:nvSpPr>
        <p:spPr>
          <a:xfrm>
            <a:off x="414887" y="706635"/>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6" name="ZoneTexte 7">
            <a:extLst>
              <a:ext uri="{FF2B5EF4-FFF2-40B4-BE49-F238E27FC236}">
                <a16:creationId xmlns:a16="http://schemas.microsoft.com/office/drawing/2014/main" id="{D527B190-523F-4C5F-BD9E-E938B55BD2A9}"/>
              </a:ext>
            </a:extLst>
          </p:cNvPr>
          <p:cNvSpPr txBox="1"/>
          <p:nvPr/>
        </p:nvSpPr>
        <p:spPr>
          <a:xfrm>
            <a:off x="469478" y="706635"/>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sp>
        <p:nvSpPr>
          <p:cNvPr id="7" name="TextBox 6"/>
          <p:cNvSpPr txBox="1"/>
          <p:nvPr/>
        </p:nvSpPr>
        <p:spPr>
          <a:xfrm>
            <a:off x="334800" y="3225600"/>
            <a:ext cx="6192000" cy="522000"/>
          </a:xfrm>
          <a:prstGeom prst="rect">
            <a:avLst/>
          </a:prstGeom>
          <a:noFill/>
        </p:spPr>
        <p:txBody>
          <a:bodyPr wrap="square">
            <a:spAutoFit/>
          </a:bodyPr>
          <a:lstStyle/>
          <a:p>
            <a:pPr>
              <a:defRPr sz="1700"/>
            </a:pPr>
            <a:r>
              <a:t>Comparaison de l’indice de ventes en valeur à la fin du mois de Septembre 2026, par rapport à celui de la période de référence (2021) selon les strates</a:t>
            </a:r>
          </a:p>
        </p:txBody>
      </p:sp>
      <p:pic>
        <p:nvPicPr>
          <p:cNvPr id="8" name="Picture 7" descr="table_stylized.png"/>
          <p:cNvPicPr>
            <a:picLocks noChangeAspect="1"/>
          </p:cNvPicPr>
          <p:nvPr/>
        </p:nvPicPr>
        <p:blipFill>
          <a:blip r:embed="rId3"/>
          <a:stretch>
            <a:fillRect/>
          </a:stretch>
        </p:blipFill>
        <p:spPr>
          <a:xfrm>
            <a:off x="183600" y="4323600"/>
            <a:ext cx="6480000" cy="3286800"/>
          </a:xfrm>
          <a:prstGeom prst="rect">
            <a:avLst/>
          </a:prstGeom>
        </p:spPr>
      </p:pic>
    </p:spTree>
    <p:extLst>
      <p:ext uri="{BB962C8B-B14F-4D97-AF65-F5344CB8AC3E}">
        <p14:creationId xmlns:p14="http://schemas.microsoft.com/office/powerpoint/2010/main" val="361795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78486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prix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(5 €)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Exemple pour comprendre l’instabilité sur les volumes (volatilité) :</a:t>
            </a: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(5 kg)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4" name="Rectangle 3">
            <a:extLst>
              <a:ext uri="{FF2B5EF4-FFF2-40B4-BE49-F238E27FC236}">
                <a16:creationId xmlns:a16="http://schemas.microsoft.com/office/drawing/2014/main" id="{F1FF241E-7B84-4EB0-BC90-4AC0F611B4CA}"/>
              </a:ext>
            </a:extLst>
          </p:cNvPr>
          <p:cNvSpPr/>
          <p:nvPr/>
        </p:nvSpPr>
        <p:spPr>
          <a:xfrm>
            <a:off x="395785" y="4953000"/>
            <a:ext cx="6005015" cy="223937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n>
                <a:solidFill>
                  <a:schemeClr val="tx1"/>
                </a:solidFill>
              </a:ln>
              <a:solidFill>
                <a:schemeClr val="tx1"/>
              </a:solidFill>
            </a:endParaRPr>
          </a:p>
        </p:txBody>
      </p:sp>
      <p:pic>
        <p:nvPicPr>
          <p:cNvPr id="6" name="Image 5">
            <a:extLst>
              <a:ext uri="{FF2B5EF4-FFF2-40B4-BE49-F238E27FC236}">
                <a16:creationId xmlns:a16="http://schemas.microsoft.com/office/drawing/2014/main" id="{DE21A86F-87D2-4CED-8EC4-8D1F0CFDE35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03446" y="7912285"/>
            <a:ext cx="3260140" cy="1404368"/>
          </a:xfrm>
          <a:prstGeom prst="rect">
            <a:avLst/>
          </a:prstGeom>
        </p:spPr>
      </p:pic>
      <p:pic>
        <p:nvPicPr>
          <p:cNvPr id="7" name="Picture 6" descr="Resultat 2026_09_France.png"/>
          <p:cNvPicPr>
            <a:picLocks noChangeAspect="1"/>
          </p:cNvPicPr>
          <p:nvPr/>
        </p:nvPicPr>
        <p:blipFill>
          <a:blip r:embed="rId4"/>
          <a:srcRect t="12000" b="5000" r="5000"/>
          <a:stretch>
            <a:fillRect/>
          </a:stretch>
        </p:blipFill>
        <p:spPr>
          <a:xfrm>
            <a:off x="295200" y="1130400"/>
            <a:ext cx="6271200" cy="3420000"/>
          </a:xfrm>
          <a:prstGeom prst="rect">
            <a:avLst/>
          </a:prstGeom>
        </p:spPr>
      </p:pic>
      <p:sp>
        <p:nvSpPr>
          <p:cNvPr id="8" name="TextBox 7"/>
          <p:cNvSpPr txBox="1"/>
          <p:nvPr/>
        </p:nvSpPr>
        <p:spPr>
          <a:xfrm>
            <a:off x="396000" y="4989600"/>
            <a:ext cx="6004800" cy="900000"/>
          </a:xfrm>
          <a:prstGeom prst="rect">
            <a:avLst/>
          </a:prstGeom>
          <a:noFill/>
        </p:spPr>
        <p:txBody>
          <a:bodyPr wrap="square">
            <a:spAutoFit/>
          </a:bodyPr>
          <a:lstStyle/>
          <a:p>
            <a:pPr>
              <a:defRPr sz="1700"/>
            </a:pPr>
            <a:r>
              <a:t>• À la fin du mois de septembre 2026, l’indice national de ventes en valeur est supérieur à celui de la période de référence (2021).</a:t>
            </a:r>
          </a:p>
        </p:txBody>
      </p:sp>
      <p:sp>
        <p:nvSpPr>
          <p:cNvPr id="9" name="TextBox 8"/>
          <p:cNvSpPr txBox="1"/>
          <p:nvPr/>
        </p:nvSpPr>
        <p:spPr>
          <a:xfrm>
            <a:off x="396000" y="5709600"/>
            <a:ext cx="6004800" cy="900000"/>
          </a:xfrm>
          <a:prstGeom prst="rect">
            <a:avLst/>
          </a:prstGeom>
          <a:noFill/>
        </p:spPr>
        <p:txBody>
          <a:bodyPr wrap="square">
            <a:spAutoFit/>
          </a:bodyPr>
          <a:lstStyle/>
          <a:p>
            <a:pPr>
              <a:defRPr sz="1700"/>
            </a:pPr>
            <a:r>
              <a:t>• L'indice de prix de vente est supérieur à celui de la période de référence. </a:t>
            </a:r>
          </a:p>
        </p:txBody>
      </p:sp>
      <p:sp>
        <p:nvSpPr>
          <p:cNvPr id="10" name="TextBox 9"/>
          <p:cNvSpPr txBox="1"/>
          <p:nvPr/>
        </p:nvSpPr>
        <p:spPr>
          <a:xfrm>
            <a:off x="396000" y="6429600"/>
            <a:ext cx="6004800" cy="900000"/>
          </a:xfrm>
          <a:prstGeom prst="rect">
            <a:avLst/>
          </a:prstGeom>
          <a:noFill/>
        </p:spPr>
        <p:txBody>
          <a:bodyPr wrap="square">
            <a:spAutoFit/>
          </a:bodyPr>
          <a:lstStyle/>
          <a:p>
            <a:pPr>
              <a:defRPr sz="1700"/>
            </a:pPr>
            <a:r>
              <a:t>• L'indice de ventes en volume est inférieur à celui de la période de référence.</a:t>
            </a:r>
          </a:p>
        </p:txBody>
      </p:sp>
      <p:sp>
        <p:nvSpPr>
          <p:cNvPr id="11" name="TextBox 10"/>
          <p:cNvSpPr txBox="1"/>
          <p:nvPr/>
        </p:nvSpPr>
        <p:spPr>
          <a:xfrm>
            <a:off x="1130400" y="8035200"/>
            <a:ext cx="2354400" cy="288000"/>
          </a:xfrm>
          <a:prstGeom prst="rect">
            <a:avLst/>
          </a:prstGeom>
          <a:noFill/>
        </p:spPr>
        <p:txBody>
          <a:bodyPr wrap="none">
            <a:spAutoFit/>
          </a:bodyPr>
          <a:lstStyle/>
          <a:p>
            <a:pPr>
              <a:defRPr sz="1275"/>
            </a:pPr>
            <a:r>
              <a:t>Indice de prix de vente</a:t>
            </a:r>
          </a:p>
        </p:txBody>
      </p:sp>
      <p:sp>
        <p:nvSpPr>
          <p:cNvPr id="12" name="TextBox 11"/>
          <p:cNvSpPr txBox="1"/>
          <p:nvPr/>
        </p:nvSpPr>
        <p:spPr>
          <a:xfrm>
            <a:off x="1130400" y="8326800"/>
            <a:ext cx="2354400" cy="288000"/>
          </a:xfrm>
          <a:prstGeom prst="rect">
            <a:avLst/>
          </a:prstGeom>
          <a:noFill/>
        </p:spPr>
        <p:txBody>
          <a:bodyPr wrap="none">
            <a:spAutoFit/>
          </a:bodyPr>
          <a:lstStyle/>
          <a:p>
            <a:pPr>
              <a:defRPr sz="1275"/>
            </a:pPr>
            <a:r>
              <a:t>Indice de ventes en volume</a:t>
            </a:r>
          </a:p>
        </p:txBody>
      </p:sp>
      <p:sp>
        <p:nvSpPr>
          <p:cNvPr id="13" name="TextBox 12"/>
          <p:cNvSpPr txBox="1"/>
          <p:nvPr/>
        </p:nvSpPr>
        <p:spPr>
          <a:xfrm>
            <a:off x="1130400" y="8614800"/>
            <a:ext cx="2354400" cy="288000"/>
          </a:xfrm>
          <a:prstGeom prst="rect">
            <a:avLst/>
          </a:prstGeom>
          <a:noFill/>
        </p:spPr>
        <p:txBody>
          <a:bodyPr wrap="none">
            <a:spAutoFit/>
          </a:bodyPr>
          <a:lstStyle/>
          <a:p>
            <a:pPr>
              <a:defRPr sz="1275"/>
            </a:pPr>
            <a:r>
              <a:t>Indice de ventes en valeur</a:t>
            </a:r>
          </a:p>
        </p:txBody>
      </p:sp>
      <p:sp>
        <p:nvSpPr>
          <p:cNvPr id="14" name="TextBox 13"/>
          <p:cNvSpPr txBox="1"/>
          <p:nvPr/>
        </p:nvSpPr>
        <p:spPr>
          <a:xfrm>
            <a:off x="1130400" y="8899200"/>
            <a:ext cx="2354400" cy="288000"/>
          </a:xfrm>
          <a:prstGeom prst="rect">
            <a:avLst/>
          </a:prstGeom>
          <a:noFill/>
        </p:spPr>
        <p:txBody>
          <a:bodyPr wrap="none">
            <a:spAutoFit/>
          </a:bodyPr>
          <a:lstStyle/>
          <a:p>
            <a:pPr>
              <a:defRPr sz="1275"/>
            </a:pPr>
            <a:r>
              <a:t>Septembre</a:t>
            </a:r>
          </a:p>
        </p:txBody>
      </p:sp>
    </p:spTree>
    <p:extLst>
      <p:ext uri="{BB962C8B-B14F-4D97-AF65-F5344CB8AC3E}">
        <p14:creationId xmlns:p14="http://schemas.microsoft.com/office/powerpoint/2010/main" val="3242144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412E3A-6125-4FFF-873A-BEA341B193D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2D1D70FA-1222-46E9-B69A-AC299DB18AA4}"/>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National</a:t>
            </a:r>
          </a:p>
        </p:txBody>
      </p:sp>
      <p:sp>
        <p:nvSpPr>
          <p:cNvPr id="6" name="Rectangle 5">
            <a:extLst>
              <a:ext uri="{FF2B5EF4-FFF2-40B4-BE49-F238E27FC236}">
                <a16:creationId xmlns:a16="http://schemas.microsoft.com/office/drawing/2014/main" id="{355F34FD-F8AD-4B30-ACBB-EAC8E1D5DD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0CC1FB55-DB8A-41D5-81EB-5F43C5B83C6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7" descr="Etat_du_marche_france.png"/>
          <p:cNvPicPr>
            <a:picLocks noChangeAspect="1"/>
          </p:cNvPicPr>
          <p:nvPr/>
        </p:nvPicPr>
        <p:blipFill>
          <a:blip r:embed="rId2"/>
          <a:srcRect t="20000" b="25000" l="1000" r="1000"/>
          <a:stretch>
            <a:fillRect/>
          </a:stretch>
        </p:blipFill>
        <p:spPr>
          <a:xfrm>
            <a:off x="1058400" y="698400"/>
            <a:ext cx="4572000" cy="1620000"/>
          </a:xfrm>
          <a:prstGeom prst="rect">
            <a:avLst/>
          </a:prstGeom>
        </p:spPr>
      </p:pic>
      <p:pic>
        <p:nvPicPr>
          <p:cNvPr id="9" name="Picture 8" descr="Caractéristiques_intensité_franc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France, l’instabilité des prix pour le mois de septembre 2026 est similaire que celle observée en septembre de 2021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France, en septembre 2026 comparé aux mois de septembre de 2021 à 2025, le nombre d’acheteurs est similaire, le nombre de transactions est un peu moins important. De plus, la concurrence est inchangé, ce qui signifie que le pouvoir de marché des gros acheteurs est inchangée.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903883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4214ACDC-26E6-4C98-BB45-7C9E7F4A624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ol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ol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ol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ol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sole est proche de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A04DE46-316D-4D2C-9FC9-B8BC3EE9C10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6" name="Rectangle 5">
            <a:extLst>
              <a:ext uri="{FF2B5EF4-FFF2-40B4-BE49-F238E27FC236}">
                <a16:creationId xmlns:a16="http://schemas.microsoft.com/office/drawing/2014/main" id="{A1CEBD39-BD27-4FB4-B586-5902A8B68EF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2ED717-662E-43DF-9FA3-B999E180CB3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OL.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sole,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sole, en septembre 2026 comparé aux mois de septembre de 2021 à 2025, le nombre d’acheteurs est un peu moins important, le nombre de transactions est similaire. De plus, la concurrence a légèrement diminué, ce qui signifie que le pouvoir de marché des gros acheteurs a légèrement augmenté.</a:t>
            </a:r>
          </a:p>
        </p:txBody>
      </p:sp>
      <p:pic>
        <p:nvPicPr>
          <p:cNvPr id="10" name="Picture 9" descr="Caractéristiques_intensité_SOL.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Sole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3767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8DE1450F-9BE0-43B4-9EF8-6C279246CC9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audroi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audroi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audroi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audroi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baudroie est proche de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93980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0C4E313-6D6F-4A6F-8DAB-7048615DF25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7E587F84-ED0B-42D6-950A-154F2B1EC8F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D66A619B-B952-4B76-9197-8E9D34FE85B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MN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baudroie, l’instabilité des prix pour le mois de septembre 2026 est moins importante que celle observée en septembre de 2021 à 2025, ce qui signifie que le risque prix des producteurs a diminué. Parallèlement, l’instabilité des volumes est un peu moins important, ce qui signifie que le risque d’approvisionnement des acheteurs a légèrement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baudroie, en septembre 2026 comparé aux mois de septembre de 2021 à 2025, le nombre d’acheteurs est un peu moins important, le nombre de transactions est moins important. De plus, la concurrence a légèrement diminué, ce qui signifie que le pouvoir de marché des gros acheteurs a légèrement augmenté.</a:t>
            </a:r>
          </a:p>
        </p:txBody>
      </p:sp>
      <p:pic>
        <p:nvPicPr>
          <p:cNvPr id="10" name="Picture 9" descr="Caractéristiques_intensité_MN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Baudroie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018149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C8AE0D1-806D-4CDE-AA93-613F56910594}"/>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Merlu.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Merlu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Merlu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Merlu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merlu est supérieur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14E57A-6ACB-4D46-8F03-A4D795DDCF6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8E31464A-EFE5-4376-929C-11F0CB9E547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4A73BB7-A012-4C9B-B922-A13735410F2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HK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merlu, l’instabilité des prix pour le mois de septembre 2026 est similaire que celle observée en septembre de 2021 à 2025, ce qui signifie que le risque prix des producteurs est inchangé. Parallèlement, l’instabilité des volumes est un peu plus important, ce qui signifie que le risque d’approvisionnement des acheteurs a légèrement augmenté.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merlu, en septembre 2026 comparé aux mois de septembre de 2021 à 2025, le nombre d’acheteurs est similaire, le nombre de transactions est moins important. De plus, la concurrence a fortement augmenté, ce qui signifie que le pouvoir de marché des gros acheteurs a fortement diminué.</a:t>
            </a:r>
          </a:p>
        </p:txBody>
      </p:sp>
      <p:pic>
        <p:nvPicPr>
          <p:cNvPr id="10" name="Picture 9" descr="Caractéristiques_intensité_HK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Merlu</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34379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D4BE7472-FFD3-4794-8F74-40E5DF9C486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ar.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ar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ar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ar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bar est supérieur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236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C8A6796-88B3-4D87-805F-69BCF16739FB}"/>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10B5589E-D6F0-42F2-A6DF-6705796595CD}"/>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365756B2-C1F5-4412-9E3E-83736BEA4E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BSS.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bar,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bar, en septembre 2026 comparé aux mois de septembre de 2021 à 2025, le nombre d’acheteurs est similaire, le nombre de transactions est similaire. De plus, la concurrence est inchangé, ce qui signifie que le pouvoir de marché des gros acheteurs est inchangée.</a:t>
            </a:r>
          </a:p>
        </p:txBody>
      </p:sp>
      <p:pic>
        <p:nvPicPr>
          <p:cNvPr id="10" name="Picture 9" descr="Caractéristiques_intensité_BSS.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Bar</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69222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15DA6E22-E891-4C17-8DC3-797FEE8DC91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Pieuv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Pieuv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Pieuv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Pieuv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pieuvre est supérieur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DA3CFEB-9667-4AC8-973D-A18F31EC23CD}"/>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997F0A-9632-4491-89C4-601721A85AC9}"/>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83BB0B6-86DB-4247-9E4E-960DF89DA5C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OCT.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pieuvre,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pieuvre, en septembre 2026 comparé aux mois de septembre de 2021 à 2025, le nombre d’acheteurs est un peu plus important, le nombre de transactions est similaire. De plus, la concurrence est inchangé, ce qui signifie que le pouvoir de marché des gros acheteurs est inchangée.</a:t>
            </a:r>
          </a:p>
        </p:txBody>
      </p:sp>
      <p:pic>
        <p:nvPicPr>
          <p:cNvPr id="10" name="Picture 9" descr="Caractéristiques_intensité_OCT.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Pieuvre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69029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B5E6A6E-178F-4E96-A468-7EEC4722F79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eich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eich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eich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eich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seiche est proche de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AE8C2AA-24DD-4E3F-B6A7-CC1AA75C5133}"/>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20DD78EB-4189-436F-B1F3-F1C9721E727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C2BD103F-3004-46D7-9DC7-58F2F041A3D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CTC.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seiche,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seiche, en septembre 2026 comparé aux mois de septembre de 2021 à 2025, le nombre d’acheteurs est similaire, le nombre de transactions est plus important. De plus, la concurrence a légèrement diminué, ce qui signifie que le pouvoir de marché des gros acheteurs a légèrement augmenté.</a:t>
            </a:r>
          </a:p>
        </p:txBody>
      </p:sp>
      <p:pic>
        <p:nvPicPr>
          <p:cNvPr id="10" name="Picture 9" descr="Caractéristiques_intensité_CTC.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Seiche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4212650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2F19B568-DB9D-471C-98A4-C6CF63493962}"/>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Langoustin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Langoustin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Langoustin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Langoustin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langoustine est inférieur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4AED260-1C2F-4FFE-8650-414CA0798AC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2A547CA-382E-4B8E-B330-6E38F2662F0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BCF2FA9C-EDCD-48C1-B20B-C9AE583809F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NEP.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la langoustine,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la langoustine, en septembre 2026 comparé aux mois de septembre de 2021 à 2025, le nombre d’acheteurs est un peu moins important, le nombre de transactions est un peu plus important. De plus, la concurrence est inchangé, ce qui signifie que le pouvoir de marché des gros acheteurs est inchangée.</a:t>
            </a:r>
          </a:p>
        </p:txBody>
      </p:sp>
      <p:pic>
        <p:nvPicPr>
          <p:cNvPr id="10" name="Picture 9" descr="Caractéristiques_intensité_NEP.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Langoustine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3110105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2698068-BB98-4056-938C-E7764A19F62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D10E882-01A8-4029-ADF9-405C993C0CC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Calmars côtiers.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Calmars côtiers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Calmars côtiers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Calmars côtiers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calmars côtiers est supérieur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85824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3BD85A-6CB9-46CA-AECB-254A8A2D2FE6}"/>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4EF4C894-B17C-4B02-9BF5-DEAD9F082638}"/>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E5076EB0-7E0C-4D72-BDC1-E6F98F0BB0E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SQZ.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calmars côtiers,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calmars côtiers, en septembre 2026 comparé aux mois de septembre de 2021 à 2025, le nombre d’acheteurs est un peu moins important, le nombre de transactions est un peu moins important. De plus, la concurrence a légèrement diminué, ce qui signifie que le pouvoir de marché des gros acheteurs a légèrement augmenté.</a:t>
            </a:r>
          </a:p>
        </p:txBody>
      </p:sp>
      <p:pic>
        <p:nvPicPr>
          <p:cNvPr id="10" name="Picture 9" descr="Caractéristiques_intensité_SQZ.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Calmars côtiers</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129699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352123F7-536C-4C82-981F-77E36B7F3ED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Saint-Pierre.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Saint-Pierre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Saint-Pierre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Saint-Pierre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saint-Pierre est proche de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33435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28DC5A2-5458-4EFE-BAE8-FB35F3E3191A}"/>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D14D8F56-DB2E-4617-9F10-5104A4C2F1C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5607BF79-27D3-44EF-B924-8C0349ABE25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JOD.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saint-pierre, l’instabilité des prix pour le mois de septembre 2026 est plus importante que celle observée en septembre de 2021 à 2025, ce qui signifie que le risque prix des producteurs a augmenté. Parallèlement, l’instabilité des volumes est similaire, ce qui signifie que le risque d’approvisionnement des acheteurs est inchangé.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saint-pierre, en septembre 2026 comparé aux mois de septembre de 2021 à 2025, le nombre d’acheteurs est un peu plus important, le nombre de transactions est plus important. De plus, la concurrence a légèrement augmenté, ce qui signifie que le pouvoir de marché des gros acheteurs a légèrement diminué.</a:t>
            </a:r>
          </a:p>
        </p:txBody>
      </p:sp>
      <p:pic>
        <p:nvPicPr>
          <p:cNvPr id="10" name="Picture 9" descr="Caractéristiques_intensité_JOD.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Saint-Pierre</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610255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D676CECD-C306-4A6B-B5F4-8DC9DFE5E0C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9" name="Rectangle 8">
            <a:extLst>
              <a:ext uri="{FF2B5EF4-FFF2-40B4-BE49-F238E27FC236}">
                <a16:creationId xmlns:a16="http://schemas.microsoft.com/office/drawing/2014/main" id="{0351429D-05E2-4D7B-BF94-FEB4F7C2D2F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9" descr="Resultat 2026_09_Buccin.png"/>
          <p:cNvPicPr>
            <a:picLocks noChangeAspect="1"/>
          </p:cNvPicPr>
          <p:nvPr/>
        </p:nvPicPr>
        <p:blipFill>
          <a:blip r:embed="rId4"/>
          <a:srcRect t="12000" b="5000" r="5000"/>
          <a:stretch>
            <a:fillRect/>
          </a:stretch>
        </p:blipFill>
        <p:spPr>
          <a:xfrm>
            <a:off x="295200" y="410399"/>
            <a:ext cx="6271200" cy="3420000"/>
          </a:xfrm>
          <a:prstGeom prst="rect">
            <a:avLst/>
          </a:prstGeom>
        </p:spPr>
      </p:pic>
      <p:pic>
        <p:nvPicPr>
          <p:cNvPr id="11" name="Picture 10" descr="Resultat 2026_09_Buccin_Indices de ventes en valeur.png"/>
          <p:cNvPicPr>
            <a:picLocks noChangeAspect="1"/>
          </p:cNvPicPr>
          <p:nvPr/>
        </p:nvPicPr>
        <p:blipFill>
          <a:blip r:embed="rId5"/>
          <a:srcRect t="12000" b="5000" r="5000"/>
          <a:stretch>
            <a:fillRect/>
          </a:stretch>
        </p:blipFill>
        <p:spPr>
          <a:xfrm>
            <a:off x="2937600" y="3848400"/>
            <a:ext cx="3873600" cy="1980000"/>
          </a:xfrm>
          <a:prstGeom prst="rect">
            <a:avLst/>
          </a:prstGeom>
        </p:spPr>
      </p:pic>
      <p:pic>
        <p:nvPicPr>
          <p:cNvPr id="12" name="Picture 11" descr="Resultat 2026_09_Buccin_Indices de prix de vente.png"/>
          <p:cNvPicPr>
            <a:picLocks noChangeAspect="1"/>
          </p:cNvPicPr>
          <p:nvPr/>
        </p:nvPicPr>
        <p:blipFill>
          <a:blip r:embed="rId6"/>
          <a:srcRect t="12000" b="5000" r="5000"/>
          <a:stretch>
            <a:fillRect/>
          </a:stretch>
        </p:blipFill>
        <p:spPr>
          <a:xfrm>
            <a:off x="2937600" y="5846399"/>
            <a:ext cx="3873600" cy="1980000"/>
          </a:xfrm>
          <a:prstGeom prst="rect">
            <a:avLst/>
          </a:prstGeom>
        </p:spPr>
      </p:pic>
      <p:pic>
        <p:nvPicPr>
          <p:cNvPr id="13" name="Picture 12" descr="Resultat 2026_09_Buccin_Indices de ventes en volume.png"/>
          <p:cNvPicPr>
            <a:picLocks noChangeAspect="1"/>
          </p:cNvPicPr>
          <p:nvPr/>
        </p:nvPicPr>
        <p:blipFill>
          <a:blip r:embed="rId7"/>
          <a:srcRect t="12000" b="5000" r="5000"/>
          <a:stretch>
            <a:fillRect/>
          </a:stretch>
        </p:blipFill>
        <p:spPr>
          <a:xfrm>
            <a:off x="2937600" y="7826399"/>
            <a:ext cx="3873600" cy="1980000"/>
          </a:xfrm>
          <a:prstGeom prst="rect">
            <a:avLst/>
          </a:prstGeom>
        </p:spPr>
      </p:pic>
      <p:sp>
        <p:nvSpPr>
          <p:cNvPr id="14" name="TextBox 13"/>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5" name="TextBox 14"/>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6" name="TextBox 15"/>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7" name="TextBox 16"/>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8" name="TextBox 17"/>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9" name="TextBox 18"/>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20" name="TextBox 19"/>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du buccin est supérieur à celui de la période de référence (2021).</a:t>
            </a:r>
          </a:p>
        </p:txBody>
      </p:sp>
      <p:sp>
        <p:nvSpPr>
          <p:cNvPr id="21" name="TextBox 20"/>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22" name="TextBox 21"/>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04727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D56C9FC-1019-449C-8A46-C31EEA1EDE3F}"/>
              </a:ext>
            </a:extLst>
          </p:cNvPr>
          <p:cNvSpPr txBox="1"/>
          <p:nvPr/>
        </p:nvSpPr>
        <p:spPr>
          <a:xfrm>
            <a:off x="0" y="0"/>
            <a:ext cx="6858000" cy="400110"/>
          </a:xfrm>
          <a:prstGeom prst="rect">
            <a:avLst/>
          </a:prstGeom>
          <a:solidFill>
            <a:schemeClr val="tx2">
              <a:lumMod val="20000"/>
              <a:lumOff val="80000"/>
            </a:schemeClr>
          </a:solidFill>
        </p:spPr>
        <p:txBody>
          <a:bodyPr wrap="square" rtlCol="0">
            <a:spAutoFit/>
          </a:bodyPr>
          <a:lstStyle/>
          <a:p>
            <a:pPr algn="ctr"/>
            <a:endParaRPr lang="fr-FR" sz="2000" b="1" dirty="0"/>
          </a:p>
        </p:txBody>
      </p:sp>
      <p:sp>
        <p:nvSpPr>
          <p:cNvPr id="5" name="Rectangle 4">
            <a:extLst>
              <a:ext uri="{FF2B5EF4-FFF2-40B4-BE49-F238E27FC236}">
                <a16:creationId xmlns:a16="http://schemas.microsoft.com/office/drawing/2014/main" id="{08532BA0-DFA2-4E52-8E25-1BE983C676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277CBD58-B803-4FEE-A02D-A4803AA1319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Etat_du_marche_WHE.png"/>
          <p:cNvPicPr>
            <a:picLocks noChangeAspect="1"/>
          </p:cNvPicPr>
          <p:nvPr/>
        </p:nvPicPr>
        <p:blipFill>
          <a:blip r:embed="rId2"/>
          <a:srcRect t="20000" b="25000" l="1000" r="1000"/>
          <a:stretch>
            <a:fillRect/>
          </a:stretch>
        </p:blipFill>
        <p:spPr>
          <a:xfrm>
            <a:off x="1058400" y="698400"/>
            <a:ext cx="4572000" cy="1620000"/>
          </a:xfrm>
          <a:prstGeom prst="rect">
            <a:avLst/>
          </a:prstGeom>
        </p:spPr>
      </p:pic>
      <p:sp>
        <p:nvSpPr>
          <p:cNvPr id="8" name="TextBox 7"/>
          <p:cNvSpPr txBox="1"/>
          <p:nvPr/>
        </p:nvSpPr>
        <p:spPr>
          <a:xfrm>
            <a:off x="259200" y="2476800"/>
            <a:ext cx="6397200" cy="756000"/>
          </a:xfrm>
          <a:prstGeom prst="rect">
            <a:avLst/>
          </a:prstGeom>
          <a:noFill/>
        </p:spPr>
        <p:txBody>
          <a:bodyPr wrap="square">
            <a:spAutoFit/>
          </a:bodyPr>
          <a:lstStyle/>
          <a:p>
            <a:pPr>
              <a:defRPr sz="1275"/>
            </a:pPr>
            <a:r>
              <a:t>• Pour le buccin,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9" name="TextBox 8"/>
          <p:cNvSpPr txBox="1"/>
          <p:nvPr/>
        </p:nvSpPr>
        <p:spPr>
          <a:xfrm>
            <a:off x="259200" y="6840000"/>
            <a:ext cx="6397200" cy="756000"/>
          </a:xfrm>
          <a:prstGeom prst="rect">
            <a:avLst/>
          </a:prstGeom>
          <a:noFill/>
        </p:spPr>
        <p:txBody>
          <a:bodyPr wrap="square">
            <a:spAutoFit/>
          </a:bodyPr>
          <a:lstStyle/>
          <a:p>
            <a:pPr>
              <a:defRPr sz="1275"/>
            </a:pPr>
            <a:r>
              <a:t>• Pour le buccin, en septembre 2026 comparé aux mois de septembre de 2021 à 2025, le nombre d’acheteurs est beaucoup moins important, le nombre de transactions est beaucoup moins important. De plus, la concurrence a fortement augmenté, ce qui signifie que le pouvoir de marché des gros acheteurs a fortement diminué.</a:t>
            </a:r>
          </a:p>
        </p:txBody>
      </p:sp>
      <p:pic>
        <p:nvPicPr>
          <p:cNvPr id="10" name="Picture 9" descr="Caractéristiques_intensité_WHE.png"/>
          <p:cNvPicPr>
            <a:picLocks noChangeAspect="1"/>
          </p:cNvPicPr>
          <p:nvPr/>
        </p:nvPicPr>
        <p:blipFill>
          <a:blip r:embed="rId3"/>
          <a:srcRect t="20000" b="20000" l="1000" r="1000"/>
          <a:stretch>
            <a:fillRect/>
          </a:stretch>
        </p:blipFill>
        <p:spPr>
          <a:xfrm>
            <a:off x="86400" y="4323600"/>
            <a:ext cx="6688799" cy="162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p>
            <a:pPr algn="ctr">
              <a:defRPr sz="2267"/>
            </a:pPr>
            <a:r>
              <a:t>Buccin</a:t>
            </a:r>
          </a:p>
        </p:txBody>
      </p:sp>
      <p:sp>
        <p:nvSpPr>
          <p:cNvPr id="12" name="TextBox 11"/>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Tree>
    <p:extLst>
      <p:ext uri="{BB962C8B-B14F-4D97-AF65-F5344CB8AC3E}">
        <p14:creationId xmlns:p14="http://schemas.microsoft.com/office/powerpoint/2010/main" val="2111331231"/>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TotalTime>
  <Words>371</Words>
  <Application>Microsoft Office PowerPoint</Application>
  <PresentationFormat>Format A4 (210 x 297 mm)</PresentationFormat>
  <Paragraphs>24</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55</cp:revision>
  <dcterms:created xsi:type="dcterms:W3CDTF">2025-01-07T08:04:05Z</dcterms:created>
  <dcterms:modified xsi:type="dcterms:W3CDTF">2026-04-20T14:24:29Z</dcterms:modified>
</cp:coreProperties>
</file>