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5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7" r:id="rId2"/>
    <p:sldId id="329" r:id="rId3"/>
    <p:sldId id="314" r:id="rId4"/>
    <p:sldId id="304" r:id="rId5"/>
    <p:sldId id="270" r:id="rId6"/>
    <p:sldId id="269" r:id="rId7"/>
    <p:sldId id="260" r:id="rId8"/>
    <p:sldId id="261" r:id="rId9"/>
    <p:sldId id="326" r:id="rId10"/>
    <p:sldId id="262" r:id="rId11"/>
    <p:sldId id="263" r:id="rId12"/>
    <p:sldId id="264" r:id="rId13"/>
    <p:sldId id="271" r:id="rId14"/>
    <p:sldId id="272" r:id="rId15"/>
    <p:sldId id="275" r:id="rId16"/>
    <p:sldId id="276" r:id="rId17"/>
    <p:sldId id="277" r:id="rId18"/>
    <p:sldId id="278" r:id="rId19"/>
    <p:sldId id="305" r:id="rId20"/>
    <p:sldId id="306" r:id="rId21"/>
    <p:sldId id="307" r:id="rId22"/>
    <p:sldId id="308" r:id="rId23"/>
    <p:sldId id="315" r:id="rId24"/>
    <p:sldId id="279" r:id="rId25"/>
    <p:sldId id="281" r:id="rId26"/>
    <p:sldId id="310" r:id="rId27"/>
    <p:sldId id="282" r:id="rId28"/>
    <p:sldId id="283" r:id="rId29"/>
    <p:sldId id="284" r:id="rId30"/>
    <p:sldId id="286" r:id="rId31"/>
    <p:sldId id="287" r:id="rId32"/>
    <p:sldId id="309" r:id="rId33"/>
    <p:sldId id="288" r:id="rId34"/>
    <p:sldId id="289" r:id="rId35"/>
    <p:sldId id="290" r:id="rId36"/>
    <p:sldId id="291" r:id="rId37"/>
    <p:sldId id="316" r:id="rId38"/>
    <p:sldId id="317" r:id="rId39"/>
    <p:sldId id="292" r:id="rId40"/>
    <p:sldId id="293" r:id="rId41"/>
    <p:sldId id="295" r:id="rId42"/>
    <p:sldId id="296" r:id="rId43"/>
    <p:sldId id="297" r:id="rId44"/>
    <p:sldId id="312" r:id="rId45"/>
    <p:sldId id="319" r:id="rId46"/>
    <p:sldId id="320" r:id="rId4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52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34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605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0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23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37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86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73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30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36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57763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73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73.png"/><Relationship Id="rId7" Type="http://schemas.openxmlformats.org/officeDocument/2006/relationships/image" Target="../media/image7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Relationship Id="rId7" Type="http://schemas.openxmlformats.org/officeDocument/2006/relationships/image" Target="../media/image7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8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7" Type="http://schemas.openxmlformats.org/officeDocument/2006/relationships/image" Target="../media/image90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image" Target="../media/image9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9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7" Type="http://schemas.openxmlformats.org/officeDocument/2006/relationships/image" Target="../media/image10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03.png"/><Relationship Id="rId5" Type="http://schemas.openxmlformats.org/officeDocument/2006/relationships/image" Target="../media/image104.png"/><Relationship Id="rId6" Type="http://schemas.openxmlformats.org/officeDocument/2006/relationships/image" Target="../media/image105.png"/><Relationship Id="rId7" Type="http://schemas.openxmlformats.org/officeDocument/2006/relationships/image" Target="../media/image10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png"/><Relationship Id="rId7" Type="http://schemas.openxmlformats.org/officeDocument/2006/relationships/image" Target="../media/image11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11.png"/><Relationship Id="rId5" Type="http://schemas.openxmlformats.org/officeDocument/2006/relationships/image" Target="../media/image112.png"/><Relationship Id="rId6" Type="http://schemas.openxmlformats.org/officeDocument/2006/relationships/image" Target="../media/image113.png"/><Relationship Id="rId7" Type="http://schemas.openxmlformats.org/officeDocument/2006/relationships/image" Target="../media/image11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15.png"/><Relationship Id="rId5" Type="http://schemas.openxmlformats.org/officeDocument/2006/relationships/image" Target="../media/image116.png"/><Relationship Id="rId6" Type="http://schemas.openxmlformats.org/officeDocument/2006/relationships/image" Target="../media/image117.png"/><Relationship Id="rId7" Type="http://schemas.openxmlformats.org/officeDocument/2006/relationships/image" Target="../media/image11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19.png"/><Relationship Id="rId5" Type="http://schemas.openxmlformats.org/officeDocument/2006/relationships/image" Target="../media/image120.png"/><Relationship Id="rId6" Type="http://schemas.openxmlformats.org/officeDocument/2006/relationships/image" Target="../media/image121.png"/><Relationship Id="rId7" Type="http://schemas.openxmlformats.org/officeDocument/2006/relationships/image" Target="../media/image12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23.png"/><Relationship Id="rId5" Type="http://schemas.openxmlformats.org/officeDocument/2006/relationships/image" Target="../media/image124.png"/><Relationship Id="rId6" Type="http://schemas.openxmlformats.org/officeDocument/2006/relationships/image" Target="../media/image125.png"/><Relationship Id="rId7" Type="http://schemas.openxmlformats.org/officeDocument/2006/relationships/image" Target="../media/image126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6" Type="http://schemas.openxmlformats.org/officeDocument/2006/relationships/image" Target="../media/image129.png"/><Relationship Id="rId7" Type="http://schemas.openxmlformats.org/officeDocument/2006/relationships/image" Target="../media/image130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31.png"/><Relationship Id="rId5" Type="http://schemas.openxmlformats.org/officeDocument/2006/relationships/image" Target="../media/image132.png"/><Relationship Id="rId6" Type="http://schemas.openxmlformats.org/officeDocument/2006/relationships/image" Target="../media/image133.png"/><Relationship Id="rId7" Type="http://schemas.openxmlformats.org/officeDocument/2006/relationships/image" Target="../media/image134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35.png"/><Relationship Id="rId5" Type="http://schemas.openxmlformats.org/officeDocument/2006/relationships/image" Target="../media/image136.png"/><Relationship Id="rId6" Type="http://schemas.openxmlformats.org/officeDocument/2006/relationships/image" Target="../media/image137.png"/><Relationship Id="rId7" Type="http://schemas.openxmlformats.org/officeDocument/2006/relationships/image" Target="../media/image138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39.png"/><Relationship Id="rId5" Type="http://schemas.openxmlformats.org/officeDocument/2006/relationships/image" Target="../media/image140.png"/><Relationship Id="rId6" Type="http://schemas.openxmlformats.org/officeDocument/2006/relationships/image" Target="../media/image141.png"/><Relationship Id="rId7" Type="http://schemas.openxmlformats.org/officeDocument/2006/relationships/image" Target="../media/image14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43.png"/><Relationship Id="rId5" Type="http://schemas.openxmlformats.org/officeDocument/2006/relationships/image" Target="../media/image144.png"/><Relationship Id="rId6" Type="http://schemas.openxmlformats.org/officeDocument/2006/relationships/image" Target="../media/image145.png"/><Relationship Id="rId7" Type="http://schemas.openxmlformats.org/officeDocument/2006/relationships/image" Target="../media/image14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149.png"/><Relationship Id="rId7" Type="http://schemas.openxmlformats.org/officeDocument/2006/relationships/image" Target="../media/image15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Relationship Id="rId7" Type="http://schemas.openxmlformats.org/officeDocument/2006/relationships/image" Target="../media/image154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55.png"/><Relationship Id="rId5" Type="http://schemas.openxmlformats.org/officeDocument/2006/relationships/image" Target="../media/image156.png"/><Relationship Id="rId6" Type="http://schemas.openxmlformats.org/officeDocument/2006/relationships/image" Target="../media/image157.png"/><Relationship Id="rId7" Type="http://schemas.openxmlformats.org/officeDocument/2006/relationships/image" Target="../media/image158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59.png"/><Relationship Id="rId5" Type="http://schemas.openxmlformats.org/officeDocument/2006/relationships/image" Target="../media/image160.png"/><Relationship Id="rId6" Type="http://schemas.openxmlformats.org/officeDocument/2006/relationships/image" Target="../media/image161.png"/><Relationship Id="rId7" Type="http://schemas.openxmlformats.org/officeDocument/2006/relationships/image" Target="../media/image162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63.png"/><Relationship Id="rId5" Type="http://schemas.openxmlformats.org/officeDocument/2006/relationships/image" Target="../media/image164.png"/><Relationship Id="rId6" Type="http://schemas.openxmlformats.org/officeDocument/2006/relationships/image" Target="../media/image165.png"/><Relationship Id="rId7" Type="http://schemas.openxmlformats.org/officeDocument/2006/relationships/image" Target="../media/image166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67.png"/><Relationship Id="rId5" Type="http://schemas.openxmlformats.org/officeDocument/2006/relationships/image" Target="../media/image168.png"/><Relationship Id="rId6" Type="http://schemas.openxmlformats.org/officeDocument/2006/relationships/image" Target="../media/image169.png"/><Relationship Id="rId7" Type="http://schemas.openxmlformats.org/officeDocument/2006/relationships/image" Target="../media/image170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71.png"/><Relationship Id="rId5" Type="http://schemas.openxmlformats.org/officeDocument/2006/relationships/image" Target="../media/image172.png"/><Relationship Id="rId6" Type="http://schemas.openxmlformats.org/officeDocument/2006/relationships/image" Target="../media/image173.png"/><Relationship Id="rId7" Type="http://schemas.openxmlformats.org/officeDocument/2006/relationships/image" Target="../media/image1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37B70A-1670-4A8E-93FC-8C8FBA14D43C}"/>
              </a:ext>
            </a:extLst>
          </p:cNvPr>
          <p:cNvSpPr txBox="1"/>
          <p:nvPr/>
        </p:nvSpPr>
        <p:spPr>
          <a:xfrm>
            <a:off x="1354540" y="3683758"/>
            <a:ext cx="4148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Outil Conjoncturel </a:t>
            </a:r>
          </a:p>
          <a:p>
            <a:pPr algn="ctr"/>
            <a:r>
              <a:rPr lang="fr-FR" sz="2400" dirty="0"/>
              <a:t>- </a:t>
            </a:r>
          </a:p>
          <a:p>
            <a:pPr algn="ctr"/>
            <a:r>
              <a:rPr lang="fr-FR" sz="2400" dirty="0"/>
              <a:t>Evolution de l'activité des producteurs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FF0683-2E1A-1248-221E-F6F421F03B3E}"/>
              </a:ext>
            </a:extLst>
          </p:cNvPr>
          <p:cNvSpPr txBox="1"/>
          <p:nvPr/>
        </p:nvSpPr>
        <p:spPr>
          <a:xfrm>
            <a:off x="0" y="9259669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Outil conjoncturel basé sur les données des premières ventes de pêche issues de l’application </a:t>
            </a:r>
            <a:r>
              <a:rPr lang="fr-FR" dirty="0" err="1"/>
              <a:t>VISIOMer</a:t>
            </a:r>
            <a:r>
              <a:rPr lang="fr-FR" dirty="0"/>
              <a:t> FranceAgriMer.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3FE473-B479-3566-A58E-830BD9F87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37" y="97770"/>
            <a:ext cx="6350326" cy="7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095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9517B3-DA63-4C07-AB0D-84D38FD1CF4C}"/>
              </a:ext>
            </a:extLst>
          </p:cNvPr>
          <p:cNvSpPr/>
          <p:nvPr/>
        </p:nvSpPr>
        <p:spPr>
          <a:xfrm>
            <a:off x="0" y="0"/>
            <a:ext cx="6858000" cy="49298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2897BA-E9F1-4AD5-979C-53F8E5C42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221841"/>
            <a:ext cx="6858000" cy="84124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B9DE8A27-ECE9-4BD7-8E96-860BE500D8C1}"/>
              </a:ext>
            </a:extLst>
          </p:cNvPr>
          <p:cNvSpPr txBox="1"/>
          <p:nvPr/>
        </p:nvSpPr>
        <p:spPr bwMode="auto">
          <a:xfrm>
            <a:off x="545418" y="1523279"/>
            <a:ext cx="57671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600" dirty="0"/>
              <a:t>Règles retenues pour qu’un bateau soit dans le panel :</a:t>
            </a:r>
            <a:endParaRPr dirty="0"/>
          </a:p>
          <a:p>
            <a:pPr>
              <a:defRPr/>
            </a:pPr>
            <a:r>
              <a:rPr lang="fr-FR" sz="1600" dirty="0"/>
              <a:t>-Façade Golfe de Gascogne, Méditerranée ou Manche-Mer du Nord</a:t>
            </a:r>
            <a:endParaRPr dirty="0"/>
          </a:p>
          <a:p>
            <a:pPr>
              <a:defRPr/>
            </a:pPr>
            <a:r>
              <a:rPr lang="fr-FR" sz="1600" dirty="0"/>
              <a:t>-Pas de changement de strate entre 2023 et 2024</a:t>
            </a:r>
            <a:endParaRPr dirty="0"/>
          </a:p>
          <a:p>
            <a:pPr>
              <a:defRPr/>
            </a:pPr>
            <a:r>
              <a:rPr lang="fr-FR" sz="1600" dirty="0"/>
              <a:t>-Présent dans </a:t>
            </a:r>
            <a:r>
              <a:rPr lang="fr-FR" sz="1600" dirty="0" err="1"/>
              <a:t>VisioMer</a:t>
            </a:r>
            <a:r>
              <a:rPr lang="fr-FR" sz="1600" dirty="0"/>
              <a:t> de 2023 à 2025</a:t>
            </a:r>
            <a:endParaRPr dirty="0"/>
          </a:p>
          <a:p>
            <a:pPr>
              <a:defRPr/>
            </a:pPr>
            <a:r>
              <a:rPr lang="fr-FR" sz="1600" dirty="0"/>
              <a:t>-Plus de 10 bateaux dans le panel (exception pour SDN≥18m dans le GG)</a:t>
            </a:r>
            <a:endParaRPr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E6122B0-E253-4130-B9AB-4EE45594FD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982510"/>
              </p:ext>
            </p:extLst>
          </p:nvPr>
        </p:nvGraphicFramePr>
        <p:xfrm>
          <a:off x="82550" y="3535273"/>
          <a:ext cx="6692900" cy="5009456"/>
        </p:xfrm>
        <a:graphic>
          <a:graphicData uri="http://schemas.openxmlformats.org/drawingml/2006/table">
            <a:tbl>
              <a:tblPr/>
              <a:tblGrid>
                <a:gridCol w="1155700">
                  <a:extLst>
                    <a:ext uri="{9D8B030D-6E8A-4147-A177-3AD203B41FA5}">
                      <a16:colId xmlns:a16="http://schemas.microsoft.com/office/drawing/2014/main" val="445488321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496830915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3766439990"/>
                    </a:ext>
                  </a:extLst>
                </a:gridCol>
                <a:gridCol w="577850">
                  <a:extLst>
                    <a:ext uri="{9D8B030D-6E8A-4147-A177-3AD203B41FA5}">
                      <a16:colId xmlns:a16="http://schemas.microsoft.com/office/drawing/2014/main" val="99746049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419612928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799563480"/>
                    </a:ext>
                  </a:extLst>
                </a:gridCol>
                <a:gridCol w="844550">
                  <a:extLst>
                    <a:ext uri="{9D8B030D-6E8A-4147-A177-3AD203B41FA5}">
                      <a16:colId xmlns:a16="http://schemas.microsoft.com/office/drawing/2014/main" val="2506820515"/>
                    </a:ext>
                  </a:extLst>
                </a:gridCol>
              </a:tblGrid>
              <a:tr h="3255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Code segment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Libellé segment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de 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bateaux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dans le panel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de </a:t>
                      </a:r>
                      <a:b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bateaux</a:t>
                      </a:r>
                      <a:b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moyen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Représentativité 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de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bateaux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Représentativité 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valeur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Représentativité 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volume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4027185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GG_DFN_≤8m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Fileyeurs de moins de 8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128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482791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GG_DFN_&gt;8m_≤10m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Fileyeurs de 8 à 10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026152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GG_DFN_&gt;10m_≤12m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Fileyeurs de 10 à 12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75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73%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228773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GG_DFN_&gt;12m_≤18m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Fileyeurs de 12 à 18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81%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460975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GG_DFN_&gt;18m_≤24m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Fileyeurs de 18 à 24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161472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GG_DTS_&gt;8m_≤10m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Chalutiers de 8 à 10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73%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878873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GG_DTS_&gt;10m_≤12m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Chalutiers de 10 à 12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487011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GG_DTS_&gt;12m_≤18m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Chalutiers de 12 à 18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75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705920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GG_DTS_&gt;18m_≤24m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Chalutiers de 18 à 24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198174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GG_DTS_&gt;24m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Chalutiers de plus de 24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3249132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GG_FPO_&gt;8m_≤10m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Caseyeurs de 8 à 10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906419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GG_FPO_≤8m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Caseyeurs de moins de 8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73%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637797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GG_HOK_≤8m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Ligneurs ou palangriers de moins de 8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189736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GG_HOK_&gt;8m_≤10m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Ligneurs ou palangriers de 8 à 10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104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67%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7310041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GG_HOK_&gt;10m_≤12m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Ligneurs ou palangriers de 10 à 12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755711"/>
                  </a:ext>
                </a:extLst>
              </a:tr>
              <a:tr h="3255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GG_MGO_≤8m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Navires utilisant d’autres engins mobiles de moins de 8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112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2760013"/>
                  </a:ext>
                </a:extLst>
              </a:tr>
              <a:tr h="3255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GG_MGO_&gt;8m_≤10m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Navires utilisant d’autres engins mobiles de 8 à 10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145530"/>
                  </a:ext>
                </a:extLst>
              </a:tr>
              <a:tr h="217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GG_SDN≥18m</a:t>
                      </a:r>
                    </a:p>
                  </a:txBody>
                  <a:tcPr marL="4521" marR="4521" marT="4521" marB="0" anchor="ctr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Senneurs danois de plus de 18 m du Golfe de Gascogne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56%</a:t>
                      </a:r>
                    </a:p>
                  </a:txBody>
                  <a:tcPr marL="4521" marR="4521" marT="4521" marB="0" anchor="ctr">
                    <a:lnL>
                      <a:noFill/>
                    </a:lnL>
                    <a:lnR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5121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2306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7587BE-2F1D-4712-ACD2-48946767223D}"/>
              </a:ext>
            </a:extLst>
          </p:cNvPr>
          <p:cNvSpPr/>
          <p:nvPr/>
        </p:nvSpPr>
        <p:spPr>
          <a:xfrm>
            <a:off x="0" y="0"/>
            <a:ext cx="6858000" cy="49298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C2FA771-8789-4F13-B071-1B5B39254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221841"/>
            <a:ext cx="6858000" cy="84124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2F05406-D501-AC7F-0D7C-C4B58734E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55486"/>
              </p:ext>
            </p:extLst>
          </p:nvPr>
        </p:nvGraphicFramePr>
        <p:xfrm>
          <a:off x="61912" y="1151179"/>
          <a:ext cx="6734176" cy="4009586"/>
        </p:xfrm>
        <a:graphic>
          <a:graphicData uri="http://schemas.openxmlformats.org/drawingml/2006/table">
            <a:tbl>
              <a:tblPr/>
              <a:tblGrid>
                <a:gridCol w="1343807">
                  <a:extLst>
                    <a:ext uri="{9D8B030D-6E8A-4147-A177-3AD203B41FA5}">
                      <a16:colId xmlns:a16="http://schemas.microsoft.com/office/drawing/2014/main" val="2036099658"/>
                    </a:ext>
                  </a:extLst>
                </a:gridCol>
                <a:gridCol w="1744610">
                  <a:extLst>
                    <a:ext uri="{9D8B030D-6E8A-4147-A177-3AD203B41FA5}">
                      <a16:colId xmlns:a16="http://schemas.microsoft.com/office/drawing/2014/main" val="624501931"/>
                    </a:ext>
                  </a:extLst>
                </a:gridCol>
                <a:gridCol w="654909">
                  <a:extLst>
                    <a:ext uri="{9D8B030D-6E8A-4147-A177-3AD203B41FA5}">
                      <a16:colId xmlns:a16="http://schemas.microsoft.com/office/drawing/2014/main" val="3021297649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val="924875353"/>
                    </a:ext>
                  </a:extLst>
                </a:gridCol>
                <a:gridCol w="804863">
                  <a:extLst>
                    <a:ext uri="{9D8B030D-6E8A-4147-A177-3AD203B41FA5}">
                      <a16:colId xmlns:a16="http://schemas.microsoft.com/office/drawing/2014/main" val="2490227312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1460790409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420055164"/>
                    </a:ext>
                  </a:extLst>
                </a:gridCol>
              </a:tblGrid>
              <a:tr h="34928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Code segment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Libellé segment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de bateaux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dans le panel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de bateaux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moyen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Représentativité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de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bateaux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Représentativité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valeur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Représentativité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volume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144508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MMN_DFN_&gt;10m_≤12m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Fileyeurs de 10 à 12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75%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67%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733894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MMN_DFN_&gt;12m_≤18m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Fileyeurs de 12 à 18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228136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MMN_DRB_&gt;8m_≤10m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Dragueurs de 8 à 10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67%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566130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MMN_DRB_&gt;10m_≤12m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Dragueurs de 10 à 12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955547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MMN_DTS_&gt;18m_≤24m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Chalutiers de 18 à 24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69%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81%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81%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734431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MMN_DTS_&gt;24m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Chalutiers de plus de 24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992215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MMN_FPO_≤8m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Caseyeurs de moins de 8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103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189257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MMN_FPO_&gt;8m_≤10m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Caseyeurs de 8 à 10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8131687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MMN_FPO_&gt;10m_≤12m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Caseyeurs de 10 à 12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217937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MMN_HOK_&gt;8m_≤10m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Ligneurs ou palangriers de 8 à 10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171172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MMN_MGP_&gt;10m_≤12m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Navires polyvalents utilisant des engins mobiles de 10 à 12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861923"/>
                  </a:ext>
                </a:extLst>
              </a:tr>
              <a:tr h="23285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MMN_MGP_&gt;12m_≤18m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Navires polyvalents utilisant des engins mobiles de 12 à 18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7780550"/>
                  </a:ext>
                </a:extLst>
              </a:tr>
              <a:tr h="34928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MMN_PMP_&gt;10m_≤12m</a:t>
                      </a:r>
                    </a:p>
                  </a:txBody>
                  <a:tcPr marL="4459" marR="4459" marT="4459" marB="0" anchor="ctr">
                    <a:lnL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Navires polyvalents utilisant des engins mobiles ou dormants de 10 à 12 m de la Manche/Mer du Nord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70%</a:t>
                      </a:r>
                    </a:p>
                  </a:txBody>
                  <a:tcPr marL="4459" marR="4459" marT="4459" marB="0" anchor="ctr">
                    <a:lnL>
                      <a:noFill/>
                    </a:lnL>
                    <a:lnR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971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037452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FBD2378-0227-8D09-1BA0-93FF25371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496943"/>
              </p:ext>
            </p:extLst>
          </p:nvPr>
        </p:nvGraphicFramePr>
        <p:xfrm>
          <a:off x="61912" y="6062756"/>
          <a:ext cx="6726976" cy="2586176"/>
        </p:xfrm>
        <a:graphic>
          <a:graphicData uri="http://schemas.openxmlformats.org/drawingml/2006/table">
            <a:tbl>
              <a:tblPr/>
              <a:tblGrid>
                <a:gridCol w="1302864">
                  <a:extLst>
                    <a:ext uri="{9D8B030D-6E8A-4147-A177-3AD203B41FA5}">
                      <a16:colId xmlns:a16="http://schemas.microsoft.com/office/drawing/2014/main" val="2482440071"/>
                    </a:ext>
                  </a:extLst>
                </a:gridCol>
                <a:gridCol w="1530824">
                  <a:extLst>
                    <a:ext uri="{9D8B030D-6E8A-4147-A177-3AD203B41FA5}">
                      <a16:colId xmlns:a16="http://schemas.microsoft.com/office/drawing/2014/main" val="1215962285"/>
                    </a:ext>
                  </a:extLst>
                </a:gridCol>
                <a:gridCol w="728663">
                  <a:extLst>
                    <a:ext uri="{9D8B030D-6E8A-4147-A177-3AD203B41FA5}">
                      <a16:colId xmlns:a16="http://schemas.microsoft.com/office/drawing/2014/main" val="792799880"/>
                    </a:ext>
                  </a:extLst>
                </a:gridCol>
                <a:gridCol w="700087">
                  <a:extLst>
                    <a:ext uri="{9D8B030D-6E8A-4147-A177-3AD203B41FA5}">
                      <a16:colId xmlns:a16="http://schemas.microsoft.com/office/drawing/2014/main" val="345247923"/>
                    </a:ext>
                  </a:extLst>
                </a:gridCol>
                <a:gridCol w="823913">
                  <a:extLst>
                    <a:ext uri="{9D8B030D-6E8A-4147-A177-3AD203B41FA5}">
                      <a16:colId xmlns:a16="http://schemas.microsoft.com/office/drawing/2014/main" val="743770364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1517781231"/>
                    </a:ext>
                  </a:extLst>
                </a:gridCol>
                <a:gridCol w="821475">
                  <a:extLst>
                    <a:ext uri="{9D8B030D-6E8A-4147-A177-3AD203B41FA5}">
                      <a16:colId xmlns:a16="http://schemas.microsoft.com/office/drawing/2014/main" val="515821367"/>
                    </a:ext>
                  </a:extLst>
                </a:gridCol>
              </a:tblGrid>
              <a:tr h="40688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Code segment</a:t>
                      </a:r>
                    </a:p>
                  </a:txBody>
                  <a:tcPr marL="4633" marR="4633" marT="4633" marB="0" anchor="ctr">
                    <a:lnL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Libellé segment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de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bateaux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dans le panel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de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bateaux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moyen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Représentativité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nombre de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bateaux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Représentativité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valeur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Représentativité</a:t>
                      </a:r>
                      <a:b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fr-F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volume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396445"/>
                  </a:ext>
                </a:extLst>
              </a:tr>
              <a:tr h="27125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MED_DFN_≤8m</a:t>
                      </a:r>
                    </a:p>
                  </a:txBody>
                  <a:tcPr marL="4633" marR="4633" marT="4633" marB="0" anchor="ctr">
                    <a:lnL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Fileyeurs de moins de 8 m de Méditerranée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140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437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68%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089848"/>
                  </a:ext>
                </a:extLst>
              </a:tr>
              <a:tr h="27125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MED_DFN_&gt;8m_≤10m</a:t>
                      </a:r>
                    </a:p>
                  </a:txBody>
                  <a:tcPr marL="4633" marR="4633" marT="4633" marB="0" anchor="ctr">
                    <a:lnL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Fileyeurs de 8 à 10 m de Méditerranée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110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654500"/>
                  </a:ext>
                </a:extLst>
              </a:tr>
              <a:tr h="27125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MED_DTS_&gt;18m_≤24m</a:t>
                      </a:r>
                    </a:p>
                  </a:txBody>
                  <a:tcPr marL="4633" marR="4633" marT="4633" marB="0" anchor="ctr">
                    <a:lnL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Chalutiers de 18 à 24 m de Méditerranée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365312"/>
                  </a:ext>
                </a:extLst>
              </a:tr>
              <a:tr h="27125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MED_DTS_&gt;24m</a:t>
                      </a:r>
                    </a:p>
                  </a:txBody>
                  <a:tcPr marL="4633" marR="4633" marT="4633" marB="0" anchor="ctr">
                    <a:lnL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Chalutiers de plus de 24 m de Méditerranée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6312330"/>
                  </a:ext>
                </a:extLst>
              </a:tr>
              <a:tr h="27125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MED_FPO_≤8m</a:t>
                      </a:r>
                    </a:p>
                  </a:txBody>
                  <a:tcPr marL="4633" marR="4633" marT="4633" marB="0" anchor="ctr">
                    <a:lnL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Caseyeurs de moins de 8 m de Méditerranée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116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787771"/>
                  </a:ext>
                </a:extLst>
              </a:tr>
              <a:tr h="54251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MED_PGP_≤8m</a:t>
                      </a:r>
                    </a:p>
                  </a:txBody>
                  <a:tcPr marL="4633" marR="4633" marT="4633" marB="0" anchor="ctr">
                    <a:lnL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Navires utilisant uniquement des engins passifs polyvalents de moins de 8 m de Méditerranée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904210"/>
                  </a:ext>
                </a:extLst>
              </a:tr>
              <a:tr h="27125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MED_HOK_&gt;10m_≤12m</a:t>
                      </a:r>
                    </a:p>
                  </a:txBody>
                  <a:tcPr marL="4633" marR="4633" marT="4633" marB="0" anchor="ctr">
                    <a:lnL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Ligneurs ou palangriers de 10 à 12 m de Méditerranée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53%</a:t>
                      </a:r>
                    </a:p>
                  </a:txBody>
                  <a:tcPr marL="4633" marR="4633" marT="4633" marB="0" anchor="ctr">
                    <a:lnL>
                      <a:noFill/>
                    </a:lnL>
                    <a:lnR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1A98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659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023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891230B-155C-4261-8D31-8178DC19CAA3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8CE69D-6B98-41DC-9601-0AE01A0AC5BB}"/>
              </a:ext>
            </a:extLst>
          </p:cNvPr>
          <p:cNvSpPr txBox="1"/>
          <p:nvPr/>
        </p:nvSpPr>
        <p:spPr>
          <a:xfrm>
            <a:off x="1670050" y="-30778"/>
            <a:ext cx="3517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Synthèse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4ECFC8-A6A5-882C-3008-7FCEAD565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38400" y="8672049"/>
            <a:ext cx="2081363" cy="11167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4800" y="558000"/>
            <a:ext cx="6192000" cy="52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/>
            </a:pPr>
            <a:r>
              <a:t>Comparaison de l’indice de ventes en valeur à la fin du mois de Septembre 2026, par rapport à celui de la période de référence (2023) selon les strates</a:t>
            </a:r>
          </a:p>
        </p:txBody>
      </p:sp>
      <p:pic>
        <p:nvPicPr>
          <p:cNvPr id="9" name="Picture 8" descr="table_styliz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00" y="1504800"/>
            <a:ext cx="4640400" cy="77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64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59D5A-1D62-41C7-B3CD-68F39FBC0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425527-17E5-48F5-8E3A-B7D863D4604E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olfe de Gascogne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olfe de Gascogne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olfe de Gascogne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olfe de Gascogne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Golfe de Gascogne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 l'ensemble des navires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758790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59D5A-1D62-41C7-B3CD-68F39FBC0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69BBE25-B271-4103-8A2A-1BFF947C3A71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FN_≤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FN_≤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FN_≤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FN_≤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Fileyeurs de moins de 8 mètres du Golfe de Gascogne</a:t>
            </a:r>
            <a:br/>
            <a:r>
              <a:t>(GG_DFN_≤8m)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fileyeurs de moins de 8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inférieur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224815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A57063-CA25-467E-A8CE-234DF0999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7F3298-AEFC-4619-80CA-F5565982143E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FN_8m_≤10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FN_8m_≤10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FN_8m_≤10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FN_8m_≤10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Fileyeurs de 8 à 10 mètres du Golfe de Gascogne</a:t>
            </a:r>
            <a:br/>
            <a:r>
              <a:t>(GG_DFN_8m_≤10m)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fileyeurs de 8 à 10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proche de celui de la période de référence mais supérieur à celui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409707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0E9C76-A4DF-412C-B8D3-534D02B4A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CD08D4-8CA0-493B-8F2E-CBA68605FD13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FN_10m_≤12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FN_10m_≤12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FN_10m_≤12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FN_10m_≤12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Fileyeurs de 10 à 12 mètres du Golfe de Gascogne</a:t>
            </a:r>
            <a:br/>
            <a:r>
              <a:t>(GG_DFN_10m_≤12m)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fileyeurs de 10 à 12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52363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0E9C76-A4DF-412C-B8D3-534D02B4A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CD08D4-8CA0-493B-8F2E-CBA68605FD13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FN_12m_≤1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FN_12m_≤1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FN_12m_≤1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FN_12m_≤1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Fileyeurs de 12 à 18 mètres du Golfe de Gascogne</a:t>
            </a:r>
            <a:br/>
            <a:r>
              <a:t>(GG_DFN_12m_≤18m)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fileyeurs de 12 à 18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proche de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1318214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C59D59-F4AE-4053-A471-05E823382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530C9F5-3A22-4C5C-B932-9E016FCD70F8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FN_18m_≤24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FN_18m_≤24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FN_18m_≤24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FN_18m_≤24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Fileyeurs de 18 à 24 mètres du Golfe de Gascogne</a:t>
            </a:r>
            <a:br/>
            <a:r>
              <a:t>(GG_DFN_18m_≤24m)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fileyeurs de 18 à 24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435883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6454A7-0139-4A87-8379-85887DE18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0ED737-880D-4F4A-8A26-84617DD52509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TS_8m_≤10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TS_8m_≤10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TS_8m_≤10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TS_8m_≤10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Chalutiers de 8 à 10 mètres du Golfe de Gascogne</a:t>
            </a:r>
            <a:br/>
            <a:r>
              <a:t>(GG_DTS_8m_≤10m)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chalutiers de 8 à 10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inférieur à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proche de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1436471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F87E6B-A128-4970-A055-C582F7375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0BED92-7649-4D60-A288-4605D3752DF5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TS_10m_≤12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TS_10m_≤12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TS_10m_≤12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TS_10m_≤12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Chalutiers de 10 à 12 mètres du Golfe de Gascogne</a:t>
            </a:r>
            <a:br/>
            <a:r>
              <a:t>(GG_DTS_10m_≤12m)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chalutiers de 10 à 12 mètres du Golfe de Gascogne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1753801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4E8B86-170D-4176-99D3-6DE81ADE7852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TS_12m_≤1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TS_12m_≤1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TS_12m_≤1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TS_12m_≤1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Chalutiers de 12 à 18 mètres du Golfe de Gascogne</a:t>
            </a:r>
            <a:br/>
            <a:r>
              <a:t>(GG_DTS_12m_≤18m)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chalutiers de 12 à 18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celui de la période de référence mais proche de celui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01374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C6D43B-1330-43F3-B942-D60657C5B6E8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TS_18m_≤24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TS_18m_≤24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TS_18m_≤24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TS_18m_≤24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Chalutiers de 18 à 24 mètres du Golfe de Gascogne</a:t>
            </a:r>
            <a:br/>
            <a:r>
              <a:t>(GG_DTS_18m_≤24m)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chalutiers de 18 à 24 mètres du Golfe de Gascogne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130067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0EDF0A-FD46-48E3-861F-E98BEED5FB6D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DTS_24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DTS_24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DTS_24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DTS_24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Chalutiers de plus de 24 mètres du Golfe de Gascogne</a:t>
            </a:r>
            <a:br/>
            <a:r>
              <a:t>(GG_DTS_24m)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chalutiers de plus de 24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proche de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692043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ECAE93-2CF3-413B-92E1-219F88C3F5F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FPO_8m_≤10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FPO_8m_≤10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FPO_8m_≤10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FPO_8m_≤10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Caseyeurs de 8 à 10 mètres du Golfe de Gascogne</a:t>
            </a:r>
            <a:br/>
            <a:r>
              <a:t>(GG_FPO_8m_≤10m)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caseyeurs de 8 à 10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proche de celui de la période de référence mais inférieur à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83263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268135-E233-4090-BDF9-2616B06221F1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FPO_≤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FPO_≤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FPO_≤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FPO_≤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Caseyeurs de moins de 8 mètres du Golfe de Gascogne</a:t>
            </a:r>
            <a:br/>
            <a:r>
              <a:t>(GG_FPO_≤8m)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caseyeurs de moins de 8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1530937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3325CA-80EA-4C97-84E3-91759F91E5A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HOK_≤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HOK_≤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HOK_≤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HOK_≤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Ligneurs ou palangriers de moins de 8 mètres du Golfe de Gascogne</a:t>
            </a:r>
            <a:br/>
            <a:r>
              <a:t>(GG_HOK_≤8m)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ligneurs ou palangriers de moins de 8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inférieur à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164390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3325CA-80EA-4C97-84E3-91759F91E5A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HOK_8m_≤10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HOK_8m_≤10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HOK_8m_≤10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HOK_8m_≤10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Ligneurs ou palangriers de 8 à 10 mètres du Golfe de Gascogne</a:t>
            </a:r>
            <a:br/>
            <a:r>
              <a:t>(GG_HOK_8m_≤10m)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ligneurs ou palangriers de 8 à 10 mètres du Golfe de Gascogne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611259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3325CA-80EA-4C97-84E3-91759F91E5A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HOK_10m_≤12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HOK_10m_≤12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HOK_10m_≤12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HOK_10m_≤12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Ligneurs ou palangriers de 10 à 12 mètres du Golfe de Gascogne</a:t>
            </a:r>
            <a:br/>
            <a:r>
              <a:t>(GG_HOK_10m_≤12m)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ligneurs ou palangriers de 10 à 12 mètres du Golfe de Gascogne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529017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3325CA-80EA-4C97-84E3-91759F91E5A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MGO_≤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MGO_≤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MGO_≤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MGO_≤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Navires utilisant d’autres engins mobiles de moins de 8 mètres du Golfe de Gascogne</a:t>
            </a:r>
            <a:br/>
            <a:r>
              <a:t>(GG_MGO_≤8m)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navires utilisant d’autres engins mobiles de moins de 8 mètres du Golfe de Gascogne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inférieur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968932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3325CA-80EA-4C97-84E3-91759F91E5A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MGO_8m_≤10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MGO_8m_≤10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MGO_8m_≤10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MGO_8m_≤10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Navires utilisant d’autres engins mobiles de 8 à 10 mètres du Golfe de Gascogne</a:t>
            </a:r>
            <a:br/>
            <a:r>
              <a:t>(GG_MGO_8m_≤10m)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navires utilisant d’autres engins mobiles de 8 à 10 mètres du Golfe de Gascogne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proche de celui de la période de référence mais inférieur à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462030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3325CA-80EA-4C97-84E3-91759F91E5A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G_SDN≥1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G_SDN≥1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G_SDN≥1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G_SDN≥1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Senneurs danois de plus de 18 mètres du Golfe de Gascogne</a:t>
            </a:r>
            <a:br/>
            <a:r>
              <a:t>(GG_SDN≥18m)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senneurs danois de plus de 18 mètres du Golfe de Gascogne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147880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07C01A8-BAC9-4B26-B0C9-C9186A8FE47E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anche Mer du Nord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anche Mer du Nord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anche Mer du Nord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anche Mer du Nord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Manche Mer du Nord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 l'ensemble des navires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445744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89A3F3-45CE-4EC7-9B45-53EB4094B680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DFN_10m_≤12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DFN_10m_≤12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DFN_10m_≤12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DFN_10m_≤12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Fileyeurs de 10 à 12 mètres de la Manche/Mer du Nord</a:t>
            </a:r>
            <a:br/>
            <a:r>
              <a:t>(MMN_DFN_10m_≤12m)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fileyeurs de 10 à 12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proche de celui de la période de référence mais supérieur à celui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995744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89A3F3-45CE-4EC7-9B45-53EB4094B680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DFN_12m_≤1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DFN_12m_≤1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DFN_12m_≤1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DFN_12m_≤1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Fileyeurs de 12 à 18 mètres de la Manche/Mer du Nord</a:t>
            </a:r>
            <a:br/>
            <a:r>
              <a:t>(MMN_DFN_12m_≤18m)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fileyeurs de 12 à 18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704147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CB39DD-8DF7-4811-9CA1-E34144506610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DRB_8m_≤10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DRB_8m_≤10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DRB_8m_≤10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DRB_8m_≤10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Dragueurs de 8 à 10 mètres de la Manche/Mer du Nord</a:t>
            </a:r>
            <a:br/>
            <a:r>
              <a:t>(MMN_DRB_8m_≤10m)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dragueurs de 8 à 10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proche de celui de la période de référence mais inférieur à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269543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9E5A92-4CEB-444A-A7A9-CB78F4D03C95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DRB_10m_≤12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DRB_10m_≤12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DRB_10m_≤12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DRB_10m_≤12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Dragueurs de 10 à 12 mètres de la Manche/Mer du Nord</a:t>
            </a:r>
            <a:br/>
            <a:r>
              <a:t>(MMN_DRB_10m_≤12m)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dragueurs de 10 à 12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proche de celui de la période de référence mais inférieur à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777368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987535-53B4-4614-9D15-58DB831C3B59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DRB_12m_≤1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DRB_12m_≤1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DRB_12m_≤1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DRB_12m_≤1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Dragueurs de 12 à 18 mètres de la Manche/Mer du Nord</a:t>
            </a:r>
            <a:br/>
            <a:r>
              <a:t>(MMN_DRB_12m_≤18m)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dragueurs de 12 à 18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proche de celui de la période de référence mais inférieur à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057396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A21923-C73C-4369-8E64-260B88C0B27E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DTS_18m_≤24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DTS_18m_≤24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DTS_18m_≤24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DTS_18m_≤24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Chalutiers de 18 à 24 mètres de la Manche/Mer du Nord</a:t>
            </a:r>
            <a:br/>
            <a:r>
              <a:t>(MMN_DTS_18m_≤24m)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chalutiers de 18 à 24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celui de la période de référence mais proche de celui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4177851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5145F6-F3E8-40A8-A920-3BECE65C25F7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DTS_24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DTS_24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DTS_24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DTS_24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Chalutiers de plus de 24 mètres de la Manche/Mer du Nord</a:t>
            </a:r>
            <a:br/>
            <a:r>
              <a:t>(MMN_DTS_24m)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chalutiers de plus de 24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proche de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447577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5145F6-F3E8-40A8-A920-3BECE65C25F7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FPO_≤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FPO_≤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FPO_≤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FPO_≤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Caseyeurs de moins de 8 mètres de la Manche/Mer du Nord</a:t>
            </a:r>
            <a:br/>
            <a:r>
              <a:t>(MMN_FPO_≤8m)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caseyeurs de moins de 8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proche de celui de la période de référence mais inférieur à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11682829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5F66757-2121-4768-A271-D0CD2DDAAEE4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FPO_8m_≤10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FPO_8m_≤10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FPO_8m_≤10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FPO_8m_≤10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Caseyeurs de 8 à 10 mètres de la Manche/Mer du Nord</a:t>
            </a:r>
            <a:br/>
            <a:r>
              <a:t>(MMN_FPO_8m_≤10m)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caseyeurs de 8 à 10 mètres de la Manche et de la Mer du Nord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inférieur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0838719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69D199-CD52-477F-8B47-F502069038FA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FPO_10m_≤12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FPO_10m_≤12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FPO_10m_≤12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FPO_10m_≤12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Caseyeurs de 10 à 12 mètres de la Manche/Mer du Nord</a:t>
            </a:r>
            <a:br/>
            <a:r>
              <a:t>(MMN_FPO_10m_≤12m)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caseyeurs de 10 à 12 mètres de la Manche/Mer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inférieur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6980958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A54093-102C-4F69-A3A4-A15D5D40F285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HOK_8m_≤10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HOK_8m_≤10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HOK_8m_≤10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HOK_8m_≤10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Ligneurs ou palangriers de moins de 8 à 10 mètres de la Manche/Mer du Nord</a:t>
            </a:r>
            <a:br/>
            <a:r>
              <a:t>(MMN_HOK_8m_≤10m)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ligneurs ou palangriers de moins de 8 à 10 mètres de la Manche/Mer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7641319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333AAF-7775-44A7-96F3-178441E4FD73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MGP_10m_≤12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MGP_10m_≤12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MGP_10m_≤12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MGP_10m_≤12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Navires polyvalents utilisant des engins mobiles de 10 à 12 mètres de la Manche/Mer du Nord</a:t>
            </a:r>
            <a:br/>
            <a:r>
              <a:t>(MMN_MGP_10m_≤12m)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navires polyvalents utilisant des engins mobiles de 10 à 12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240534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333AAF-7775-44A7-96F3-178441E4FD73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MGP_12m_≤1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MGP_12m_≤1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MGP_12m_≤1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MGP_12m_≤1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Navires polyvalents utilisant des engins mobiles de 12 à 18 mètres de la Manche/Mer du Nord</a:t>
            </a:r>
            <a:br/>
            <a:r>
              <a:t>(MMN_MGP_12m_≤18m)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navires polyvalents utilisant des engins mobiles de 12 à 18 mètres de la Manche et de la Mer du Nord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18334690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333AAF-7775-44A7-96F3-178441E4FD73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MN_PMP_10m_≤12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MN_PMP_10m_≤12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MN_PMP_10m_≤12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MN_PMP_10m_≤12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Navires polyvalents utilisant des engins mobiles ou dormants de 10 à 12 mètres de la Manche/Mer du Nord</a:t>
            </a:r>
            <a:br/>
            <a:r>
              <a:t>(MMN_PMP_10m_≤12m)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navires polyvalents utilisant des engins mobiles ou dormants de 10 à 12 mètres de la Manche et de la Mer du Nord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proche de celui de la période de référence mais inférieur à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167373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0E5647-8073-468C-96CE-BFE54116C733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éditerranée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éditerranée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éditerranée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éditerranée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Méditerranée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 l'ensemble des navires de Méditerranée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12004829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80CDC3-EEB0-4FD5-8C66-9616E7A91312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ED_DFN_≤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ED_DFN_≤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ED_DFN_≤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ED_DFN_≤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Fileyeurs de moins de 8 mètres de Méditerranée</a:t>
            </a:r>
            <a:br/>
            <a:r>
              <a:t>(MED_DFN_≤8m)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fileyeurs de moins de 8 mètres de Méditerranée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5199622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7715" y="8345689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2EA4E9-730C-434B-8CE5-A492370F777F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ED_DFN_8m_≤10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ED_DFN_8m_≤10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ED_DFN_8m_≤10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ED_DFN_8m_≤10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Fileyeurs de 8 à 10 mètres de Méditerranée</a:t>
            </a:r>
            <a:br/>
            <a:r>
              <a:t>(MED_DFN_8m_≤10m)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fileyeurs de 8 à 10 mètres de Méditerranée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4105340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2622CF-4BA5-4731-8F32-E9D3363C5514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ED_DTS_18m_≤24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ED_DTS_18m_≤24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ED_DTS_18m_≤24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ED_DTS_18m_≤24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Chalutiers de 18 à 24 mètres de Méditerranée</a:t>
            </a:r>
            <a:br/>
            <a:r>
              <a:t>(MED_DTS_18m_≤24m)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chalutiers de 18 à 24 mètres de Méditerranée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9115478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2367CD-E481-4A0E-9FE5-0EDE8DE7CF07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ED_DTS_24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ED_DTS_24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ED_DTS_24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ED_DTS_24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Chalutiers de plus de 24 mètres de Méditerranée</a:t>
            </a:r>
            <a:br/>
            <a:r>
              <a:t>(MED_DTS_24m)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chalutiers de plus de 24 mètres de Méditerranée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5307623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2367CD-E481-4A0E-9FE5-0EDE8DE7CF07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ED_FPO_≤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ED_FPO_≤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ED_FPO_≤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ED_FPO_≤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Caseyeurs de moins de 8 mètres de Méditerranée</a:t>
            </a:r>
            <a:br/>
            <a:r>
              <a:t>(MED_FPO_≤8m)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caseyeurs de moins de 8 mètres de Méditerranée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40560192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2367CD-E481-4A0E-9FE5-0EDE8DE7CF07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ED_PGP_≤8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ED_PGP_≤8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ED_PGP_≤8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ED_PGP_≤8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Navires utilisant uniquement des engins passifs polyvalents de moins de 8 mètres de Méditerranée</a:t>
            </a:r>
            <a:br/>
            <a:r>
              <a:t>(MED_PGP_≤8m)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navires utilisant uniquement des engins passifs polyvalents de moins de 8 mètres de Méditerranée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ceux de la période de référence et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1464214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9A0BB4-D7F5-4F14-BBB1-E4C737B09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2367CD-E481-4A0E-9FE5-0EDE8DE7CF07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ED_HOK_10m_≤12m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ED_HOK_10m_≤12m_Indices de vente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ED_HOK_10m_≤12m_Indices de prix de vente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ED_HOK_10m_≤12m_Indices de vente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1133"/>
            </a:pPr>
            <a:r>
              <a:t>Ligneurs ou palangriers de 10 à 12 mètres de Méditerranée</a:t>
            </a:r>
            <a:br/>
            <a:r>
              <a:t>(MED_HOK_10m_≤12m)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de vente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ventes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de ventes en valeur  des ligneurs ou palangriers de moins de 10 à 12 mètres de Méditerranée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76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de ventes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de ventes en volume est supérieur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7386862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772</TotalTime>
  <Words>1198</Words>
  <Application>Microsoft Office PowerPoint</Application>
  <PresentationFormat>Format A4 (210 x 297 mm)</PresentationFormat>
  <Paragraphs>297</Paragraphs>
  <Slides>46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1" baseType="lpstr">
      <vt:lpstr>Aptos Narrow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Manon CABREJAS</dc:creator>
  <cp:lastModifiedBy>Manon CABREJAS</cp:lastModifiedBy>
  <cp:revision>90</cp:revision>
  <dcterms:created xsi:type="dcterms:W3CDTF">2025-01-07T08:04:05Z</dcterms:created>
  <dcterms:modified xsi:type="dcterms:W3CDTF">2026-04-20T14:27:41Z</dcterms:modified>
</cp:coreProperties>
</file>