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9" r:id="rId3"/>
    <p:sldId id="258" r:id="rId4"/>
    <p:sldId id="260" r:id="rId5"/>
  </p:sldIdLst>
  <p:sldSz cx="7559675" cy="1069181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RVOT Barbara" initials="CB" lastIdx="6" clrIdx="0">
    <p:extLst>
      <p:ext uri="{19B8F6BF-5375-455C-9EA6-DF929625EA0E}">
        <p15:presenceInfo xmlns:p15="http://schemas.microsoft.com/office/powerpoint/2012/main" userId="CHARVOT Barbara" providerId="None"/>
      </p:ext>
    </p:extLst>
  </p:cmAuthor>
  <p:cmAuthor id="2" name="LELOIR Manon" initials="LM" lastIdx="2" clrIdx="1">
    <p:extLst>
      <p:ext uri="{19B8F6BF-5375-455C-9EA6-DF929625EA0E}">
        <p15:presenceInfo xmlns:p15="http://schemas.microsoft.com/office/powerpoint/2012/main" userId="LELOIR Man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70" d="100"/>
          <a:sy n="70" d="100"/>
        </p:scale>
        <p:origin x="17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D6145-46C9-45C7-A245-DD47B7B66475}" type="datetimeFigureOut">
              <a:rPr lang="fr-FR" smtClean="0"/>
              <a:t>02/12/2022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3E9C0-EB30-4FAF-94F3-D230AC03C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306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EB6B5-13B5-470E-9ABA-9C4CF0738D1A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76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2C18-288F-4E0E-90EF-003E058BE7C3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40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30F9D-2A54-427C-9869-1BF684E84379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482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3619-E0A2-4D77-9887-3AEE627158FB}" type="datetime1">
              <a:rPr lang="fr-FR" smtClean="0"/>
              <a:t>02/12/2022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5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03CC-C23A-4AD3-A252-01AACEDDA925}" type="datetime1">
              <a:rPr lang="fr-FR" smtClean="0"/>
              <a:t>02/12/2022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35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58D9F-EA3F-49C6-A87A-005F0530711A}" type="datetime1">
              <a:rPr lang="fr-FR" smtClean="0"/>
              <a:t>02/12/2022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07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79E8A-C1D1-4E80-B802-CBA45A77CD94}" type="datetime1">
              <a:rPr lang="fr-FR" smtClean="0"/>
              <a:t>02/12/2022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71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805C4-9E6C-4192-BA5A-83A65631A9B5}" type="datetime1">
              <a:rPr lang="fr-FR" smtClean="0"/>
              <a:t>02/12/2022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72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EF61-22A1-407B-8294-F54B36EC6632}" type="datetime1">
              <a:rPr lang="fr-FR" smtClean="0"/>
              <a:t>02/12/2022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22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CC5E-BB82-4C99-995D-0059811A16ED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52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0238F-D5D5-4807-988C-99B8AEBBCB46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89188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6830E-9A07-4792-8D10-CE35126543A7}" type="datetime1">
              <a:rPr lang="fr-FR" smtClean="0"/>
              <a:t>02/12/2022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Version du 01/06/2022                                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FA2C3-344A-4AAA-B278-B58E566A5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881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8445" y="1340752"/>
            <a:ext cx="52373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E-Synergie</a:t>
            </a:r>
          </a:p>
          <a:p>
            <a:pPr algn="ctr"/>
            <a:r>
              <a:rPr lang="fr-FR" sz="2800" b="1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List of Supporting Documents </a:t>
            </a:r>
          </a:p>
          <a:p>
            <a:pPr algn="ctr"/>
            <a:r>
              <a:rPr lang="fr-FR" sz="1600" cap="none" spc="0" dirty="0" smtClean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EMFAF Operational Programme – FranceAgriMer 2021–2027</a:t>
            </a:r>
            <a:endParaRPr lang="fr-FR" sz="1600" cap="none" spc="0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302042" y="1340752"/>
            <a:ext cx="68828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V="1">
            <a:off x="302042" y="2837053"/>
            <a:ext cx="6882849" cy="224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0" y="9909729"/>
            <a:ext cx="2551390" cy="569240"/>
          </a:xfrm>
        </p:spPr>
        <p:txBody>
          <a:bodyPr/>
          <a:lstStyle/>
          <a:p>
            <a:r>
              <a:rPr lang="fr-FR" dirty="0" smtClean="0"/>
              <a:t>Version dated 01/06/2022                                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5339020" y="9866566"/>
            <a:ext cx="1700927" cy="569240"/>
          </a:xfrm>
        </p:spPr>
        <p:txBody>
          <a:bodyPr/>
          <a:lstStyle/>
          <a:p>
            <a:fld id="{DE2FA2C3-344A-4AAA-B278-B58E566A51AB}" type="slidenum">
              <a:rPr lang="fr-FR" smtClean="0"/>
              <a:t>1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880841" y="3141244"/>
            <a:ext cx="4417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 smtClean="0"/>
              <a:t>Documents required for assessment of the application</a:t>
            </a:r>
            <a:endParaRPr lang="fr-FR" b="1" u="sng" dirty="0"/>
          </a:p>
        </p:txBody>
      </p:sp>
      <p:sp>
        <p:nvSpPr>
          <p:cNvPr id="13" name="Rectangle 12"/>
          <p:cNvSpPr/>
          <p:nvPr/>
        </p:nvSpPr>
        <p:spPr>
          <a:xfrm>
            <a:off x="302042" y="3755627"/>
            <a:ext cx="688284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/>
              <a:t>The supporting documents listed below must be submitted by clicking the “+ Add a document” button. Maximum size: 100 MB per file and 1,000 MB for all attached files combined. </a:t>
            </a:r>
            <a:r>
              <a:rPr lang="fr-FR" sz="1600" i="1" dirty="0" smtClean="0">
                <a:solidFill>
                  <a:srgbClr val="FF0000"/>
                </a:solidFill>
              </a:rPr>
              <a:t/>
            </a:r>
          </a:p>
          <a:p>
            <a:pPr algn="ctr"/>
            <a:endParaRPr lang="fr-FR" sz="1600" dirty="0"/>
          </a:p>
          <a:p>
            <a:pPr algn="ctr"/>
            <a:r>
              <a:rPr lang="fr-FR" sz="1400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Please note: The application processing service may request additional documents it considers necessary to assess your application, depending on the nature of your operation, your organisation’s status and the expenditure submitted. </a:t>
            </a:r>
            <a:r>
              <a:rPr lang="fr-FR" sz="1400" b="1" u="sng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  <a:r>
              <a:rPr lang="fr-FR" sz="1400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723292" y="8288447"/>
            <a:ext cx="5316655" cy="4220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25064" y="8314796"/>
            <a:ext cx="109822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Project: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723293" y="9085913"/>
            <a:ext cx="1828800" cy="4220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312532" y="9154838"/>
            <a:ext cx="1723292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Checked on: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743466" y="9154838"/>
            <a:ext cx="782557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By: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496975" y="9102139"/>
            <a:ext cx="2542971" cy="4220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387102" y="7642116"/>
            <a:ext cx="68828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Part of this document is reserved for the assessing officer to verify the documents. Please print, scan and upload this document under tab 7: Supporting documents.</a:t>
            </a:r>
            <a:r>
              <a:rPr lang="fr-FR" sz="1100" i="1" dirty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  <a:r>
              <a:rPr lang="fr-FR" sz="1100" i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</a:p>
        </p:txBody>
      </p:sp>
      <p:pic>
        <p:nvPicPr>
          <p:cNvPr id="22" name="Image 21" descr="C:\Users\barbara-e.charvot\AppData\Local\Microsoft\Windows\INetCache\Content.MSO\4D4B6431.tm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91" y="177982"/>
            <a:ext cx="1555750" cy="9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/>
          <p:cNvPicPr/>
          <p:nvPr/>
        </p:nvPicPr>
        <p:blipFill rotWithShape="1">
          <a:blip r:embed="rId3"/>
          <a:srcRect l="29056" t="51863" r="63160" b="39861"/>
          <a:stretch/>
        </p:blipFill>
        <p:spPr bwMode="auto">
          <a:xfrm>
            <a:off x="5626583" y="218750"/>
            <a:ext cx="1400175" cy="930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930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504143" y="10122573"/>
            <a:ext cx="2551390" cy="569240"/>
          </a:xfrm>
        </p:spPr>
        <p:txBody>
          <a:bodyPr/>
          <a:lstStyle/>
          <a:p>
            <a:r>
              <a:rPr lang="fr-FR" dirty="0" smtClean="0"/>
              <a:t>Version dated 01/06/2022                               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5360285" y="10122573"/>
            <a:ext cx="1700927" cy="569240"/>
          </a:xfrm>
        </p:spPr>
        <p:txBody>
          <a:bodyPr/>
          <a:lstStyle/>
          <a:p>
            <a:fld id="{DE2FA2C3-344A-4AAA-B278-B58E566A51AB}" type="slidenum">
              <a:rPr lang="fr-FR" smtClean="0"/>
              <a:t>2</a:t>
            </a:fld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302040" y="860618"/>
            <a:ext cx="68828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371665"/>
              </p:ext>
            </p:extLst>
          </p:nvPr>
        </p:nvGraphicFramePr>
        <p:xfrm>
          <a:off x="302039" y="1313853"/>
          <a:ext cx="6882850" cy="847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6567">
                  <a:extLst>
                    <a:ext uri="{9D8B030D-6E8A-4147-A177-3AD203B41FA5}">
                      <a16:colId xmlns:a16="http://schemas.microsoft.com/office/drawing/2014/main" val="2636959680"/>
                    </a:ext>
                  </a:extLst>
                </a:gridCol>
                <a:gridCol w="1044656">
                  <a:extLst>
                    <a:ext uri="{9D8B030D-6E8A-4147-A177-3AD203B41FA5}">
                      <a16:colId xmlns:a16="http://schemas.microsoft.com/office/drawing/2014/main" val="3078815547"/>
                    </a:ext>
                  </a:extLst>
                </a:gridCol>
                <a:gridCol w="879094">
                  <a:extLst>
                    <a:ext uri="{9D8B030D-6E8A-4147-A177-3AD203B41FA5}">
                      <a16:colId xmlns:a16="http://schemas.microsoft.com/office/drawing/2014/main" val="2535599827"/>
                    </a:ext>
                  </a:extLst>
                </a:gridCol>
                <a:gridCol w="1012533">
                  <a:extLst>
                    <a:ext uri="{9D8B030D-6E8A-4147-A177-3AD203B41FA5}">
                      <a16:colId xmlns:a16="http://schemas.microsoft.com/office/drawing/2014/main" val="2921261580"/>
                    </a:ext>
                  </a:extLst>
                </a:gridCol>
              </a:tblGrid>
              <a:tr h="383759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COMMON SUPPORTING DOCUMENTS</a:t>
                      </a:r>
                      <a:r>
                        <a:rPr lang="fr-FR" sz="1200" baseline="0" dirty="0" smtClean="0"/>
                        <a:t/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Attached</a:t>
                      </a:r>
                      <a:r>
                        <a:rPr lang="fr-FR" sz="1000" baseline="0" dirty="0" smtClean="0"/>
                        <a:t/>
                      </a:r>
                    </a:p>
                    <a:p>
                      <a:pPr algn="ctr"/>
                      <a:r>
                        <a:rPr lang="fr-FR" sz="1000" baseline="0" dirty="0" smtClean="0"/>
                        <a:t>document</a:t>
                      </a:r>
                      <a:endParaRPr lang="fr-FR" sz="1000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Not</a:t>
                      </a:r>
                    </a:p>
                    <a:p>
                      <a:pPr algn="ctr"/>
                      <a:r>
                        <a:rPr lang="fr-FR" sz="1000" dirty="0" smtClean="0"/>
                        <a:t>applicable</a:t>
                      </a:r>
                      <a:endParaRPr lang="fr-FR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Assessing</a:t>
                      </a:r>
                    </a:p>
                    <a:p>
                      <a:pPr algn="ctr"/>
                      <a:r>
                        <a:rPr lang="fr-FR" sz="1000" dirty="0" smtClean="0"/>
                        <a:t>officer</a:t>
                      </a:r>
                      <a:endParaRPr lang="fr-FR" sz="1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93808"/>
                  </a:ext>
                </a:extLst>
              </a:tr>
              <a:tr h="236159">
                <a:tc gridSpan="4">
                  <a:txBody>
                    <a:bodyPr/>
                    <a:lstStyle/>
                    <a:p>
                      <a:r>
                        <a:rPr lang="fr-FR" sz="1000" i="1" dirty="0" smtClean="0">
                          <a:solidFill>
                            <a:schemeClr val="bg1"/>
                          </a:solidFill>
                        </a:rPr>
                        <a:t>Documents required from all beneficiaries</a:t>
                      </a:r>
                      <a:endParaRPr lang="fr-FR" sz="1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8284"/>
                  </a:ext>
                </a:extLst>
              </a:tr>
              <a:tr h="141695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 smtClean="0"/>
                        <a:t>Signed letter of commitment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dirty="0" smtClean="0"/>
                        <a:t>Document proving the legal representative’s authority or the authority granted (agreement, delegation or power of attorney), together with the identity documents of both the representative and the principal</a:t>
                      </a:r>
                      <a:r>
                        <a:rPr lang="fr-FR" sz="1000" baseline="0" dirty="0" smtClean="0"/>
                        <a:t/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Any delegation of signing authority</a:t>
                      </a:r>
                      <a:r>
                        <a:rPr lang="fr-FR" sz="1000" baseline="0" dirty="0" smtClean="0"/>
                        <a:t/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baseline="0" dirty="0" smtClean="0"/>
                        <a:t>Bank account details (IBAN/BIC)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baseline="0" dirty="0" smtClean="0"/>
                        <a:t>Certificate confirming VAT exemption, where applicable</a:t>
                      </a:r>
                    </a:p>
                    <a:p>
                      <a:pPr marL="285750" marR="0" lvl="0" indent="-28575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Document confirming the commitment of each public co-funder (co-funder certification, letter of intent, agreement and/or grant award decision), and of private co-funders where applicable.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r>
                        <a:rPr lang="fr-FR" sz="1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285750" marR="0" lvl="0" indent="-28575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calls for projects: provide proof of submission in response to the call</a:t>
                      </a: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dirty="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smtClean="0"/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smtClean="0"/>
                        <a:t>☐</a:t>
                      </a:r>
                      <a:endParaRPr lang="fr-FR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736539"/>
                  </a:ext>
                </a:extLst>
              </a:tr>
              <a:tr h="236159">
                <a:tc gridSpan="4">
                  <a:txBody>
                    <a:bodyPr/>
                    <a:lstStyle/>
                    <a:p>
                      <a:pPr marL="0" algn="l" defTabSz="755934" rtl="0" eaLnBrk="1" latinLnBrk="0" hangingPunct="1"/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companies</a:t>
                      </a:r>
                      <a:endParaRPr lang="fr-FR" sz="1000" i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755934" rtl="0" eaLnBrk="1" latinLnBrk="0" hangingPunct="1"/>
                      <a:endParaRPr lang="fr-FR" sz="1000" i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08383"/>
                  </a:ext>
                </a:extLst>
              </a:tr>
              <a:tr h="1612131">
                <a:tc>
                  <a:txBody>
                    <a:bodyPr/>
                    <a:lstStyle/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Certificate of tax and social security compliance (URSSAF/MSA/ENIM), except for newly established businesses not yet required to meet these obligations</a:t>
                      </a:r>
                    </a:p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Activity report</a:t>
                      </a:r>
                    </a:p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Latest complete tax return package for the previous financial year</a:t>
                      </a:r>
                    </a:p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Balance sheets or income statements for the last three years, or operating account and balance sheet for the latest closed financial year</a:t>
                      </a:r>
                    </a:p>
                    <a:p>
                      <a:pPr marL="285750" marR="0" lvl="0" indent="-28575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b="1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companies belonging to a group: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228600" marR="0" lvl="0" indent="-22860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Group organisational chart specifying ownership levels, workforce, turnover and balance sheets of the group companies</a:t>
                      </a:r>
                    </a:p>
                    <a:p>
                      <a:pPr marL="228600" marR="0" lvl="0" indent="-22860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 of shareholders and subsidiaries, share capital structure and any links with other private entities, if these are not shown in the tax return package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algn="ctr"/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599392"/>
                  </a:ext>
                </a:extLst>
              </a:tr>
              <a:tr h="236159">
                <a:tc gridSpan="4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individuals</a:t>
                      </a:r>
                      <a:endParaRPr lang="fr-FR" sz="1000" i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648508"/>
                  </a:ext>
                </a:extLst>
              </a:tr>
              <a:tr h="531358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Identity document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Latest income tax assessment notice</a:t>
                      </a:r>
                      <a:r>
                        <a:rPr lang="fr-FR" sz="10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Co-ownership status, where applicable</a:t>
                      </a:r>
                    </a:p>
                    <a:p>
                      <a:pPr marL="171450" marR="0" lvl="0" indent="-17145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00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Certificate of tax and social security compliance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369970"/>
                  </a:ext>
                </a:extLst>
              </a:tr>
              <a:tr h="23615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local authorities and public bodies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862952"/>
                  </a:ext>
                </a:extLst>
              </a:tr>
              <a:tr h="678958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Decision of the competent body (or equivalent document) of the local authority or public body approving the investment project and provisional financing plan.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Any delegation of signing authority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54412"/>
                  </a:ext>
                </a:extLst>
              </a:tr>
              <a:tr h="236159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associations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latinLnBrk="0" hangingPunct="1"/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C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524787"/>
                  </a:ext>
                </a:extLst>
              </a:tr>
              <a:tr h="1121757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Certificate of tax and social security compliance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Approved or filed articles of association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Copy of the publication in the Official Journal or receipt of declaration filed with the prefecture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Organisation chart including the list of board members and details of their terms of office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statements for the last three financial years and income statements approved by the decision-making body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Decision of the competent body approving the operation and provisional financing plan and authorising the legal representative to apply for the grant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211716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302039" y="948736"/>
            <a:ext cx="6882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>
                <a:solidFill>
                  <a:schemeClr val="accent2"/>
                </a:solidFill>
                <a:latin typeface="Calibri" panose="020F0502020204030204" pitchFamily="34" charset="0"/>
              </a:rPr>
              <a:t>The documents listed below are required to assess the application</a:t>
            </a:r>
            <a:r>
              <a:rPr lang="fr-FR" sz="1200" b="1" u="sng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/>
            </a:r>
          </a:p>
        </p:txBody>
      </p:sp>
      <p:pic>
        <p:nvPicPr>
          <p:cNvPr id="11" name="Image 10" descr="C:\Users\barbara-e.charvot\AppData\Local\Microsoft\Windows\INetCache\Content.MSO\4D4B6431.tm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9" y="88772"/>
            <a:ext cx="1174100" cy="68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/>
          <p:nvPr/>
        </p:nvPicPr>
        <p:blipFill rotWithShape="1">
          <a:blip r:embed="rId3"/>
          <a:srcRect l="29056" t="51863" r="63160" b="39861"/>
          <a:stretch/>
        </p:blipFill>
        <p:spPr bwMode="auto">
          <a:xfrm>
            <a:off x="6102328" y="86027"/>
            <a:ext cx="1082561" cy="729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474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60179"/>
              </p:ext>
            </p:extLst>
          </p:nvPr>
        </p:nvGraphicFramePr>
        <p:xfrm>
          <a:off x="290508" y="1046163"/>
          <a:ext cx="6882852" cy="4907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6568">
                  <a:extLst>
                    <a:ext uri="{9D8B030D-6E8A-4147-A177-3AD203B41FA5}">
                      <a16:colId xmlns:a16="http://schemas.microsoft.com/office/drawing/2014/main" val="3448400694"/>
                    </a:ext>
                  </a:extLst>
                </a:gridCol>
                <a:gridCol w="1044656">
                  <a:extLst>
                    <a:ext uri="{9D8B030D-6E8A-4147-A177-3AD203B41FA5}">
                      <a16:colId xmlns:a16="http://schemas.microsoft.com/office/drawing/2014/main" val="3198261938"/>
                    </a:ext>
                  </a:extLst>
                </a:gridCol>
                <a:gridCol w="879095">
                  <a:extLst>
                    <a:ext uri="{9D8B030D-6E8A-4147-A177-3AD203B41FA5}">
                      <a16:colId xmlns:a16="http://schemas.microsoft.com/office/drawing/2014/main" val="764796383"/>
                    </a:ext>
                  </a:extLst>
                </a:gridCol>
                <a:gridCol w="1012533">
                  <a:extLst>
                    <a:ext uri="{9D8B030D-6E8A-4147-A177-3AD203B41FA5}">
                      <a16:colId xmlns:a16="http://schemas.microsoft.com/office/drawing/2014/main" val="2438773549"/>
                    </a:ext>
                  </a:extLst>
                </a:gridCol>
              </a:tblGrid>
              <a:tr h="383759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COMMON SUPPORTING DOCUMENTS</a:t>
                      </a:r>
                      <a:r>
                        <a:rPr lang="fr-FR" sz="1200" baseline="0" dirty="0" smtClean="0"/>
                        <a:t/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Attached</a:t>
                      </a:r>
                      <a:r>
                        <a:rPr lang="fr-FR" sz="1000" baseline="0" dirty="0" smtClean="0"/>
                        <a:t/>
                      </a:r>
                    </a:p>
                    <a:p>
                      <a:pPr algn="ctr"/>
                      <a:r>
                        <a:rPr lang="fr-FR" sz="1000" baseline="0" dirty="0" smtClean="0"/>
                        <a:t>document</a:t>
                      </a:r>
                      <a:endParaRPr lang="fr-FR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Not</a:t>
                      </a:r>
                    </a:p>
                    <a:p>
                      <a:pPr algn="ctr"/>
                      <a:r>
                        <a:rPr lang="fr-FR" sz="1000" dirty="0" smtClean="0"/>
                        <a:t>applicable</a:t>
                      </a:r>
                      <a:endParaRPr lang="fr-FR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Assessing</a:t>
                      </a:r>
                    </a:p>
                    <a:p>
                      <a:pPr algn="ctr"/>
                      <a:r>
                        <a:rPr lang="fr-FR" sz="1000" dirty="0" smtClean="0"/>
                        <a:t>officer</a:t>
                      </a:r>
                      <a:endParaRPr lang="fr-FR" sz="1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78469"/>
                  </a:ext>
                </a:extLst>
              </a:tr>
              <a:tr h="236159">
                <a:tc>
                  <a:txBody>
                    <a:bodyPr/>
                    <a:lstStyle/>
                    <a:p>
                      <a:pPr marL="0" lvl="0" indent="0" algn="l" defTabSz="755934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public interest groups (GIP)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latinLnBrk="0" hangingPunct="1"/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35485901"/>
                  </a:ext>
                </a:extLst>
              </a:tr>
              <a:tr h="236159">
                <a:tc>
                  <a:txBody>
                    <a:bodyPr/>
                    <a:lstStyle/>
                    <a:p>
                      <a:pPr marL="171450" lvl="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GIP founding agreement</a:t>
                      </a:r>
                    </a:p>
                    <a:p>
                      <a:pPr marL="171450" lvl="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Publication in the Official Journal of the order approving the founding agreement</a:t>
                      </a:r>
                    </a:p>
                    <a:p>
                      <a:pPr marL="171450" lvl="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Decision approving the operation and provisional financing plan</a:t>
                      </a:r>
                    </a:p>
                    <a:p>
                      <a:pPr marL="171450" lvl="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statements for the last three financial years, duly approved</a:t>
                      </a:r>
                      <a:endParaRPr lang="fr-FR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76380"/>
                  </a:ext>
                </a:extLst>
              </a:tr>
              <a:tr h="236159">
                <a:tc gridSpan="4">
                  <a:txBody>
                    <a:bodyPr/>
                    <a:lstStyle/>
                    <a:p>
                      <a:r>
                        <a:rPr lang="fr-FR" sz="1000" i="1" dirty="0" smtClean="0">
                          <a:solidFill>
                            <a:schemeClr val="bg1"/>
                          </a:solidFill>
                        </a:rPr>
                        <a:t>For partnerships</a:t>
                      </a:r>
                      <a:endParaRPr lang="fr-FR" sz="1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428191"/>
                  </a:ext>
                </a:extLst>
              </a:tr>
              <a:tr h="323031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Partnership agreement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829035"/>
                  </a:ext>
                </a:extLst>
              </a:tr>
              <a:tr h="236159">
                <a:tc gridSpan="4">
                  <a:txBody>
                    <a:bodyPr/>
                    <a:lstStyle/>
                    <a:p>
                      <a:pPr marL="0" algn="l" defTabSz="755934" rtl="0" eaLnBrk="1" latinLnBrk="0" hangingPunct="1"/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Financing plan</a:t>
                      </a:r>
                      <a:endParaRPr lang="fr-FR" sz="1000" i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755934" rtl="0" eaLnBrk="1" latinLnBrk="0" hangingPunct="1"/>
                      <a:endParaRPr lang="fr-FR" sz="1000" i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59910"/>
                  </a:ext>
                </a:extLst>
              </a:tr>
              <a:tr h="895603">
                <a:tc>
                  <a:txBody>
                    <a:bodyPr/>
                    <a:lstStyle/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Grant calculation tool</a:t>
                      </a:r>
                    </a:p>
                    <a:p>
                      <a:pPr marL="285750" indent="-2857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Supporting documents for forecast expenditure (quotes, certificates or any other evidence)</a:t>
                      </a:r>
                      <a:endParaRPr lang="fr-FR" sz="1000" b="1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755934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beneficiaries subject to public procurement rules:</a:t>
                      </a:r>
                    </a:p>
                    <a:p>
                      <a:pPr marL="17145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Internal procurement procedure</a:t>
                      </a:r>
                      <a:r>
                        <a:rPr lang="fr-FR" sz="1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393539"/>
                  </a:ext>
                </a:extLst>
              </a:tr>
              <a:tr h="244800">
                <a:tc gridSpan="4">
                  <a:txBody>
                    <a:bodyPr/>
                    <a:lstStyle/>
                    <a:p>
                      <a:pPr marL="0" indent="0" algn="l" defTabSz="755934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00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Simplified cost options</a:t>
                      </a:r>
                      <a:r>
                        <a:rPr lang="fr-FR" sz="1000" i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endParaRPr lang="fr-FR" sz="1000" i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6466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0" indent="0" algn="l" defTabSz="755934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1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Staff costs:</a:t>
                      </a:r>
                      <a:r>
                        <a:rPr lang="fr-FR" sz="1000" b="1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17145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Last 12 payslips or DSN (nominative social declaration), or equivalent supporting evidence (payroll register, dashboard exported from the organisation’s payroll software, etc.)</a:t>
                      </a:r>
                      <a:r>
                        <a:rPr lang="fr-FR" sz="1000" b="0" i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r>
                        <a:rPr lang="fr-FR" sz="1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  <a:p>
                      <a:pPr marL="17145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Internship or apprenticeship agreement, where applicable</a:t>
                      </a:r>
                    </a:p>
                    <a:p>
                      <a:pPr marL="17145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Company articles of association or general meeting minutes for the manager’s remuneration, where applicable</a:t>
                      </a:r>
                    </a:p>
                    <a:p>
                      <a:pPr marL="171450" indent="-171450" algn="l" defTabSz="755934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Staff secondment/placement agreement, where applicable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48314"/>
                  </a:ext>
                </a:extLst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Version dated 01/06/2022                             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FA2C3-344A-4AAA-B278-B58E566A51AB}" type="slidenum">
              <a:rPr lang="fr-FR" smtClean="0"/>
              <a:t>3</a:t>
            </a:fld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302040" y="860618"/>
            <a:ext cx="68828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C:\Users\barbara-e.charvot\AppData\Local\Microsoft\Windows\INetCache\Content.MSO\4D4B6431.tm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9" y="88772"/>
            <a:ext cx="1174100" cy="68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/>
          <p:cNvPicPr/>
          <p:nvPr/>
        </p:nvPicPr>
        <p:blipFill rotWithShape="1">
          <a:blip r:embed="rId3"/>
          <a:srcRect l="29056" t="51863" r="63160" b="39861"/>
          <a:stretch/>
        </p:blipFill>
        <p:spPr bwMode="auto">
          <a:xfrm>
            <a:off x="6102328" y="41422"/>
            <a:ext cx="1082561" cy="729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6625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504143" y="10122573"/>
            <a:ext cx="2551390" cy="569240"/>
          </a:xfrm>
        </p:spPr>
        <p:txBody>
          <a:bodyPr/>
          <a:lstStyle/>
          <a:p>
            <a:r>
              <a:rPr lang="fr-FR" dirty="0" smtClean="0"/>
              <a:t>Version dated 01/06/2022                               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5360285" y="10122573"/>
            <a:ext cx="1700927" cy="569240"/>
          </a:xfrm>
        </p:spPr>
        <p:txBody>
          <a:bodyPr/>
          <a:lstStyle/>
          <a:p>
            <a:fld id="{DE2FA2C3-344A-4AAA-B278-B58E566A51AB}" type="slidenum">
              <a:rPr lang="fr-FR" smtClean="0"/>
              <a:t>4</a:t>
            </a:fld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302040" y="860618"/>
            <a:ext cx="688284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219593"/>
              </p:ext>
            </p:extLst>
          </p:nvPr>
        </p:nvGraphicFramePr>
        <p:xfrm>
          <a:off x="302039" y="1313853"/>
          <a:ext cx="6882850" cy="2799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6567">
                  <a:extLst>
                    <a:ext uri="{9D8B030D-6E8A-4147-A177-3AD203B41FA5}">
                      <a16:colId xmlns:a16="http://schemas.microsoft.com/office/drawing/2014/main" val="2636959680"/>
                    </a:ext>
                  </a:extLst>
                </a:gridCol>
                <a:gridCol w="1044656">
                  <a:extLst>
                    <a:ext uri="{9D8B030D-6E8A-4147-A177-3AD203B41FA5}">
                      <a16:colId xmlns:a16="http://schemas.microsoft.com/office/drawing/2014/main" val="3078815547"/>
                    </a:ext>
                  </a:extLst>
                </a:gridCol>
                <a:gridCol w="879094">
                  <a:extLst>
                    <a:ext uri="{9D8B030D-6E8A-4147-A177-3AD203B41FA5}">
                      <a16:colId xmlns:a16="http://schemas.microsoft.com/office/drawing/2014/main" val="2535599827"/>
                    </a:ext>
                  </a:extLst>
                </a:gridCol>
                <a:gridCol w="1012533">
                  <a:extLst>
                    <a:ext uri="{9D8B030D-6E8A-4147-A177-3AD203B41FA5}">
                      <a16:colId xmlns:a16="http://schemas.microsoft.com/office/drawing/2014/main" val="2921261580"/>
                    </a:ext>
                  </a:extLst>
                </a:gridCol>
              </a:tblGrid>
              <a:tr h="483049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ADDITIONAL SUPPORTING DOCUMENTS </a:t>
                      </a:r>
                      <a:r>
                        <a:rPr lang="fr-FR" sz="1200" baseline="0" dirty="0" smtClean="0"/>
                        <a:t/>
                      </a:r>
                    </a:p>
                    <a:p>
                      <a:pPr algn="ctr"/>
                      <a:r>
                        <a:rPr lang="fr-FR" sz="1200" baseline="0" dirty="0" smtClean="0"/>
                        <a:t>BY MEASURE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Attached</a:t>
                      </a:r>
                      <a:r>
                        <a:rPr lang="fr-FR" sz="1000" baseline="0" dirty="0" smtClean="0"/>
                        <a:t/>
                      </a:r>
                    </a:p>
                    <a:p>
                      <a:pPr algn="ctr"/>
                      <a:r>
                        <a:rPr lang="fr-FR" sz="1000" baseline="0" dirty="0" smtClean="0"/>
                        <a:t>document</a:t>
                      </a:r>
                      <a:endParaRPr lang="fr-FR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Not</a:t>
                      </a:r>
                    </a:p>
                    <a:p>
                      <a:pPr algn="ctr"/>
                      <a:r>
                        <a:rPr lang="fr-FR" sz="1000" dirty="0" smtClean="0"/>
                        <a:t>applicable</a:t>
                      </a:r>
                      <a:endParaRPr lang="fr-FR" sz="1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 smtClean="0"/>
                        <a:t>Assessing</a:t>
                      </a:r>
                    </a:p>
                    <a:p>
                      <a:pPr algn="ctr"/>
                      <a:r>
                        <a:rPr lang="fr-FR" sz="1000" dirty="0" smtClean="0"/>
                        <a:t>officer</a:t>
                      </a:r>
                      <a:endParaRPr lang="fr-FR" sz="1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93808"/>
                  </a:ext>
                </a:extLst>
              </a:tr>
              <a:tr h="359978">
                <a:tc gridSpan="4">
                  <a:txBody>
                    <a:bodyPr/>
                    <a:lstStyle/>
                    <a:p>
                      <a:r>
                        <a:rPr lang="fr-FR" sz="1000" i="1" dirty="0" smtClean="0">
                          <a:solidFill>
                            <a:schemeClr val="bg1"/>
                          </a:solidFill>
                        </a:rPr>
                        <a:t>SO 1.6 – TA 1: Operations to protect and restore marine and coastal ecosystems, including by limiting the impacts of activities, in accordance with EU directives</a:t>
                      </a:r>
                      <a:r>
                        <a:rPr lang="fr-FR" sz="1000" i="1" baseline="0" dirty="0" smtClean="0">
                          <a:solidFill>
                            <a:schemeClr val="bg1"/>
                          </a:solidFill>
                        </a:rPr>
                        <a:t/>
                      </a:r>
                      <a:r>
                        <a:rPr lang="fr-FR" sz="1000" i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0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8284"/>
                  </a:ext>
                </a:extLst>
              </a:tr>
              <a:tr h="850309"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baseline="0" dirty="0" smtClean="0"/>
                        <a:t>Chartering costs for professional fishing vessels:</a:t>
                      </a:r>
                    </a:p>
                    <a:p>
                      <a:pPr marL="663717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000" baseline="0" dirty="0" smtClean="0"/>
                        <a:t>Forecast duration of each campaign (campaign description) and methodology used to calculate the amount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000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fr-FR" sz="1000" baseline="0" dirty="0" smtClean="0"/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b="1" baseline="0" dirty="0" smtClean="0"/>
                        <a:t>Travel expenses for outermost regions (ORs) and international missions (air tickets):</a:t>
                      </a:r>
                      <a:r>
                        <a:rPr lang="fr-FR" sz="1000" b="0" baseline="0" dirty="0" smtClean="0"/>
                        <a:t/>
                      </a:r>
                    </a:p>
                    <a:p>
                      <a:pPr marL="549417" lvl="1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baseline="0" dirty="0" smtClean="0"/>
                        <a:t>Provisional schedule of participation in eligible working groups (STECF, RFMOs), indicating the number of participants, whether participants serve as chair or co-chair of the group, and the destination (at least Europe / Caribbean / Indian Ocean, etc.).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0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755934" rtl="0" eaLnBrk="1" latinLnBrk="0" hangingPunct="1">
                        <a:buFont typeface="Arial" panose="020B0604020202020204" pitchFamily="34" charset="0"/>
                        <a:buNone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algn="ctr"/>
                      <a:endParaRPr lang="fr-FR" sz="10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736539"/>
                  </a:ext>
                </a:extLst>
              </a:tr>
              <a:tr h="104591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797531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302039" y="939211"/>
            <a:ext cx="6882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The following additional documents are required for assessment under each measure:</a:t>
            </a:r>
          </a:p>
        </p:txBody>
      </p:sp>
      <p:pic>
        <p:nvPicPr>
          <p:cNvPr id="11" name="Image 10" descr="C:\Users\barbara-e.charvot\AppData\Local\Microsoft\Windows\INetCache\Content.MSO\4D4B6431.tm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9" y="88772"/>
            <a:ext cx="1174100" cy="68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/>
          <p:cNvPicPr/>
          <p:nvPr/>
        </p:nvPicPr>
        <p:blipFill rotWithShape="1">
          <a:blip r:embed="rId3"/>
          <a:srcRect l="29056" t="51863" r="63160" b="39861"/>
          <a:stretch/>
        </p:blipFill>
        <p:spPr bwMode="auto">
          <a:xfrm>
            <a:off x="6102328" y="86027"/>
            <a:ext cx="1082561" cy="729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3269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1809</TotalTime>
  <Words>924</Words>
  <Application>Microsoft Office PowerPoint</Application>
  <PresentationFormat>Personnalisé</PresentationFormat>
  <Paragraphs>279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MTES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BURNY Cynthia</dc:creator>
  <cp:lastModifiedBy>GAUTHIER Laureline</cp:lastModifiedBy>
  <cp:revision>64</cp:revision>
  <dcterms:created xsi:type="dcterms:W3CDTF">2022-06-01T16:29:40Z</dcterms:created>
  <dcterms:modified xsi:type="dcterms:W3CDTF">2022-12-02T08:50:38Z</dcterms:modified>
</cp:coreProperties>
</file>