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9" r:id="rId3"/>
    <p:sldId id="260"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71" d="100"/>
          <a:sy n="71" d="100"/>
        </p:scale>
        <p:origin x="23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18/09/2024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18/09/2024</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18/09/2024</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18/09/2024</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18/09/2024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20/09/2023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01/06/2022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1984264189"/>
              </p:ext>
            </p:extLst>
          </p:nvPr>
        </p:nvGraphicFramePr>
        <p:xfrm>
          <a:off x="302039" y="1313854"/>
          <a:ext cx="6882850" cy="8338901"/>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3392">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962741">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Pièces permettant d’attester de la réalisation de l’opération (pièces non comptables)</a:t>
                      </a:r>
                    </a:p>
                    <a:p>
                      <a:pPr marL="285750" indent="-285750">
                        <a:buFont typeface="Arial" panose="020B0604020202020204" pitchFamily="34" charset="0"/>
                        <a:buChar char="•"/>
                      </a:pPr>
                      <a:r>
                        <a:rPr lang="fr-FR" sz="1000" dirty="0"/>
                        <a:t>Pièces permettant d’attester du respect de l’obligation de publicité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6359928">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285750" indent="-285750">
                        <a:buFont typeface="Wingdings" panose="05000000000000000000" pitchFamily="2" charset="2"/>
                        <a:buChar char="Ø"/>
                      </a:pPr>
                      <a:r>
                        <a:rPr lang="fr-FR" sz="1000" b="1" u="sng" dirty="0"/>
                        <a:t>Pour les dépenses présentées sur base réelle </a:t>
                      </a:r>
                      <a:r>
                        <a:rPr lang="fr-FR" sz="1000" b="1" dirty="0"/>
                        <a:t>:</a:t>
                      </a:r>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kern="1200" baseline="0" dirty="0">
                          <a:solidFill>
                            <a:schemeClr val="dk1"/>
                          </a:solidFill>
                          <a:latin typeface="+mn-lt"/>
                          <a:ea typeface="+mn-ea"/>
                          <a:cs typeface="+mn-cs"/>
                        </a:rPr>
                        <a:t>Pièces justificatives permettant d'apporter la preuve de l’acquittement des dépenses( au choix : factures ou copies des factures attestées acquittées ou état récapitulatif des dépenses ou autre pièce comptable de valeur probante  attestés par organisme compétent en droit français; copies de relevés de compte faisant apparaître montant et date du débit; attestations de fournisseur de réception du numéraire pour les paiements de facture effectués en numéraire dans la limite de 1 000€)</a:t>
                      </a:r>
                    </a:p>
                    <a:p>
                      <a:pPr marL="285750" indent="-285750">
                        <a:buFont typeface="Wingdings" panose="05000000000000000000" pitchFamily="2" charset="2"/>
                        <a:buChar char="Ø"/>
                      </a:pP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Arial" panose="020B0604020202020204" pitchFamily="34" charset="0"/>
                        <a:buNone/>
                      </a:pPr>
                      <a:endParaRPr lang="fr-FR" sz="1000" b="1" dirty="0">
                        <a:highlight>
                          <a:srgbClr val="FFFF00"/>
                        </a:highlight>
                      </a:endParaRPr>
                    </a:p>
                    <a:p>
                      <a:pPr marL="171450" indent="-171450">
                        <a:buFont typeface="Wingdings" panose="05000000000000000000" pitchFamily="2" charset="2"/>
                        <a:buChar char="Ø"/>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 </a:t>
                      </a:r>
                      <a:r>
                        <a:rPr lang="fr-FR" sz="1000" b="1" i="0" kern="1200" baseline="0" dirty="0">
                          <a:solidFill>
                            <a:schemeClr val="tx1"/>
                          </a:solidFill>
                          <a:latin typeface="+mn-lt"/>
                          <a:ea typeface="+mn-ea"/>
                          <a:cs typeface="+mn-cs"/>
                        </a:rPr>
                        <a:t>:</a:t>
                      </a:r>
                    </a:p>
                    <a:p>
                      <a:pPr marL="0" indent="0">
                        <a:buFont typeface="Wingdings" panose="05000000000000000000" pitchFamily="2" charset="2"/>
                        <a:buNone/>
                      </a:pPr>
                      <a:r>
                        <a:rPr lang="fr-FR" sz="1000" b="1" i="0" kern="1200" baseline="0" dirty="0">
                          <a:solidFill>
                            <a:schemeClr val="tx1"/>
                          </a:solidFill>
                          <a:latin typeface="+mn-lt"/>
                          <a:ea typeface="+mn-ea"/>
                          <a:cs typeface="+mn-cs"/>
                        </a:rPr>
                        <a:t> Pour les dépenses de frais de personnel </a:t>
                      </a:r>
                    </a:p>
                    <a:p>
                      <a:pPr marL="171450" indent="-171450" algn="just" defTabSz="755934" rtl="0" eaLnBrk="1" latinLnBrk="0" hangingPunct="1">
                        <a:buFont typeface="Arial" panose="020B0604020202020204" pitchFamily="34" charset="0"/>
                        <a:buChar char="•"/>
                      </a:pPr>
                      <a:r>
                        <a:rPr lang="fr-FR" sz="1000" b="0" i="0" kern="1200" baseline="0" dirty="0">
                          <a:solidFill>
                            <a:schemeClr val="tx1"/>
                          </a:solidFill>
                          <a:latin typeface="+mn-lt"/>
                          <a:ea typeface="+mn-ea"/>
                          <a:cs typeface="+mn-cs"/>
                        </a:rPr>
                        <a:t>   Pièces attestant du temps d’affectation (fiches de poste, lettres de      mission ou contrat de travail pour affectation à temps fixe; fiches de temps ou extraits de logiciel de temps pour affectation à temps variable). </a:t>
                      </a:r>
                    </a:p>
                    <a:p>
                      <a:pPr marL="171450" indent="-171450" algn="just" defTabSz="755934" rtl="0" eaLnBrk="1" latinLnBrk="0" hangingPunct="1">
                        <a:buFont typeface="Arial" panose="020B0604020202020204" pitchFamily="34" charset="0"/>
                        <a:buChar char="•"/>
                      </a:pPr>
                      <a:r>
                        <a:rPr lang="fr-FR" sz="1000" b="1" i="0" strike="noStrike" kern="1200" baseline="0" dirty="0">
                          <a:solidFill>
                            <a:schemeClr val="tx1"/>
                          </a:solidFill>
                          <a:latin typeface="+mn-lt"/>
                          <a:ea typeface="+mn-ea"/>
                          <a:cs typeface="+mn-cs"/>
                        </a:rPr>
                        <a:t>  Pour le cas d’un nouveau salarié ou d’un changement d’affectation: </a:t>
                      </a:r>
                      <a:r>
                        <a:rPr lang="fr-FR" sz="1000" b="0" i="0" strike="noStrike" kern="1200" baseline="0" dirty="0">
                          <a:solidFill>
                            <a:schemeClr val="tx1"/>
                          </a:solidFill>
                          <a:latin typeface="+mn-lt"/>
                          <a:ea typeface="+mn-ea"/>
                          <a:cs typeface="+mn-cs"/>
                        </a:rPr>
                        <a:t>Copie des bulletins de salaire permettant de fixer le taux horaire (</a:t>
                      </a:r>
                      <a:r>
                        <a:rPr lang="fr-FR" sz="1000" b="0" i="0" strike="noStrike" kern="1200" baseline="0" dirty="0" err="1">
                          <a:solidFill>
                            <a:schemeClr val="tx1"/>
                          </a:solidFill>
                          <a:latin typeface="+mn-lt"/>
                          <a:ea typeface="+mn-ea"/>
                          <a:cs typeface="+mn-cs"/>
                        </a:rPr>
                        <a:t>cf</a:t>
                      </a:r>
                      <a:r>
                        <a:rPr lang="fr-FR" sz="1000" b="0" i="0" strike="noStrike" kern="1200" baseline="0" dirty="0">
                          <a:solidFill>
                            <a:schemeClr val="tx1"/>
                          </a:solidFill>
                          <a:latin typeface="+mn-lt"/>
                          <a:ea typeface="+mn-ea"/>
                          <a:cs typeface="+mn-cs"/>
                        </a:rPr>
                        <a:t> DAME)</a:t>
                      </a:r>
                      <a:endParaRPr lang="fr-FR" sz="1000" b="1" i="0" strike="noStrike" kern="1200" baseline="0" dirty="0">
                        <a:solidFill>
                          <a:schemeClr val="tx1"/>
                        </a:solidFill>
                        <a:latin typeface="+mn-lt"/>
                        <a:ea typeface="+mn-ea"/>
                        <a:cs typeface="+mn-cs"/>
                      </a:endParaRPr>
                    </a:p>
                    <a:p>
                      <a:pPr marL="171450" indent="-171450" algn="just" defTabSz="755934" rtl="0" eaLnBrk="1" latinLnBrk="0" hangingPunct="1">
                        <a:buFont typeface="Arial" panose="020B0604020202020204" pitchFamily="34" charset="0"/>
                        <a:buChar char="•"/>
                      </a:pPr>
                      <a:endParaRPr lang="fr-FR" sz="1000" b="0" i="0" strike="noStrike"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20/09/2023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551540947"/>
              </p:ext>
            </p:extLst>
          </p:nvPr>
        </p:nvGraphicFramePr>
        <p:xfrm>
          <a:off x="302039" y="1313853"/>
          <a:ext cx="6882850" cy="7026784"/>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83049">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59978">
                <a:tc gridSpan="4">
                  <a:txBody>
                    <a:bodyPr/>
                    <a:lstStyle/>
                    <a:p>
                      <a:r>
                        <a:rPr lang="fr-FR" sz="1000" i="1" dirty="0">
                          <a:solidFill>
                            <a:schemeClr val="bg1"/>
                          </a:solidFill>
                        </a:rPr>
                        <a:t>OS</a:t>
                      </a:r>
                      <a:r>
                        <a:rPr lang="fr-FR" sz="1000" i="1" baseline="0" dirty="0">
                          <a:solidFill>
                            <a:schemeClr val="bg1"/>
                          </a:solidFill>
                        </a:rPr>
                        <a:t> 1.1.1. Partenariats scientifiques pêcheurs</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91834">
                <a:tc>
                  <a:txBody>
                    <a:bodyPr/>
                    <a:lstStyle/>
                    <a:p>
                      <a:pPr marL="285750" indent="-285750" algn="just">
                        <a:buFont typeface="Arial" panose="020B0604020202020204" pitchFamily="34" charset="0"/>
                        <a:buChar char="•"/>
                      </a:pPr>
                      <a:endParaRPr lang="fr-FR" sz="1000" b="0" u="none" baseline="0" dirty="0"/>
                    </a:p>
                    <a:p>
                      <a:pPr rtl="0"/>
                      <a:r>
                        <a:rPr lang="fr-FR" sz="1000" b="1" u="sng" kern="1200" dirty="0">
                          <a:solidFill>
                            <a:schemeClr val="dk1"/>
                          </a:solidFill>
                          <a:effectLst/>
                          <a:latin typeface="+mn-lt"/>
                          <a:ea typeface="+mn-ea"/>
                          <a:cs typeface="+mn-cs"/>
                        </a:rPr>
                        <a:t>Dépenses de navire-aéronefs scientifiques/</a:t>
                      </a:r>
                    </a:p>
                    <a:p>
                      <a:pPr rtl="0"/>
                      <a:r>
                        <a:rPr lang="fr-FR" sz="1000" b="1" u="sng" kern="1200" dirty="0">
                          <a:solidFill>
                            <a:schemeClr val="dk1"/>
                          </a:solidFill>
                          <a:effectLst/>
                          <a:latin typeface="+mn-lt"/>
                          <a:ea typeface="+mn-ea"/>
                          <a:cs typeface="+mn-cs"/>
                        </a:rPr>
                        <a:t>Dépenses d’affrètement de navires de pêche professionnels</a:t>
                      </a:r>
                    </a:p>
                    <a:p>
                      <a:pPr marL="285750" indent="-285750" algn="just">
                        <a:buFont typeface="Arial" panose="020B0604020202020204" pitchFamily="34" charset="0"/>
                        <a:buChar char="•"/>
                      </a:pPr>
                      <a:endParaRPr lang="fr-FR" sz="1000" b="0" u="none" baseline="0" dirty="0"/>
                    </a:p>
                    <a:p>
                      <a:pPr rtl="0"/>
                      <a:r>
                        <a:rPr lang="fr-FR" sz="1000" u="sng" kern="1200" dirty="0">
                          <a:solidFill>
                            <a:schemeClr val="dk1"/>
                          </a:solidFill>
                          <a:effectLst/>
                          <a:latin typeface="+mn-lt"/>
                          <a:ea typeface="+mn-ea"/>
                          <a:cs typeface="+mn-cs"/>
                        </a:rPr>
                        <a:t>Si le bénéficiaire est propriétaire du navire ou de l’aéronef :</a:t>
                      </a:r>
                      <a:endParaRPr lang="fr-FR" sz="1000" kern="1200" dirty="0">
                        <a:solidFill>
                          <a:schemeClr val="dk1"/>
                        </a:solidFill>
                        <a:effectLst/>
                        <a:latin typeface="+mn-lt"/>
                        <a:ea typeface="+mn-ea"/>
                        <a:cs typeface="+mn-cs"/>
                      </a:endParaRPr>
                    </a:p>
                    <a:p>
                      <a:pPr rtl="0"/>
                      <a:r>
                        <a:rPr lang="fr-FR" sz="1000" kern="1200" dirty="0">
                          <a:solidFill>
                            <a:schemeClr val="dk1"/>
                          </a:solidFill>
                          <a:effectLst/>
                          <a:latin typeface="+mn-lt"/>
                          <a:ea typeface="+mn-ea"/>
                          <a:cs typeface="+mn-cs"/>
                        </a:rPr>
                        <a:t>→ Coût analytique journalier de chaque campagne, certifié par le bénéficiaire, accompagné d’une note méthodologique détaillant la nature et la ventilation des frais d’exploitation par navire.</a:t>
                      </a:r>
                    </a:p>
                    <a:p>
                      <a:pPr rtl="0"/>
                      <a:r>
                        <a:rPr lang="fr-FR" sz="1000" kern="1200" dirty="0">
                          <a:solidFill>
                            <a:schemeClr val="dk1"/>
                          </a:solidFill>
                          <a:effectLst/>
                          <a:latin typeface="+mn-lt"/>
                          <a:ea typeface="+mn-ea"/>
                          <a:cs typeface="+mn-cs"/>
                        </a:rPr>
                        <a:t>→ Extrait du rapport de mission justifiant la durée de chaque campagne scientifique</a:t>
                      </a:r>
                    </a:p>
                    <a:p>
                      <a:pPr rtl="0"/>
                      <a:endParaRPr lang="fr-FR" sz="1000" kern="1200" dirty="0">
                        <a:solidFill>
                          <a:schemeClr val="dk1"/>
                        </a:solidFill>
                        <a:effectLst/>
                        <a:latin typeface="+mn-lt"/>
                        <a:ea typeface="+mn-ea"/>
                        <a:cs typeface="+mn-cs"/>
                      </a:endParaRPr>
                    </a:p>
                    <a:p>
                      <a:pPr rtl="0"/>
                      <a:r>
                        <a:rPr lang="fr-FR" sz="1000" u="sng" kern="1200" dirty="0">
                          <a:solidFill>
                            <a:schemeClr val="dk1"/>
                          </a:solidFill>
                          <a:effectLst/>
                          <a:latin typeface="+mn-lt"/>
                          <a:ea typeface="+mn-ea"/>
                          <a:cs typeface="+mn-cs"/>
                        </a:rPr>
                        <a:t>Si le bénéficiaire affrète le navire ou l’aéronef : </a:t>
                      </a:r>
                      <a:endParaRPr lang="fr-FR" sz="1000" kern="1200" dirty="0">
                        <a:solidFill>
                          <a:schemeClr val="dk1"/>
                        </a:solidFill>
                        <a:effectLst/>
                        <a:latin typeface="+mn-lt"/>
                        <a:ea typeface="+mn-ea"/>
                        <a:cs typeface="+mn-cs"/>
                      </a:endParaRPr>
                    </a:p>
                    <a:p>
                      <a:pPr rtl="0"/>
                      <a:r>
                        <a:rPr lang="fr-FR" sz="1000" kern="1200" dirty="0">
                          <a:solidFill>
                            <a:schemeClr val="dk1"/>
                          </a:solidFill>
                          <a:effectLst/>
                          <a:latin typeface="+mn-lt"/>
                          <a:ea typeface="+mn-ea"/>
                          <a:cs typeface="+mn-cs"/>
                        </a:rPr>
                        <a:t>→ factures acquittées</a:t>
                      </a:r>
                    </a:p>
                    <a:p>
                      <a:pPr rtl="0"/>
                      <a:r>
                        <a:rPr lang="fr-FR" sz="1000" kern="1200" dirty="0">
                          <a:solidFill>
                            <a:schemeClr val="dk1"/>
                          </a:solidFill>
                          <a:effectLst/>
                          <a:latin typeface="+mn-lt"/>
                          <a:ea typeface="+mn-ea"/>
                          <a:cs typeface="+mn-cs"/>
                        </a:rPr>
                        <a:t>→ contrats de sous-traitance</a:t>
                      </a:r>
                    </a:p>
                    <a:p>
                      <a:pPr rtl="0"/>
                      <a:r>
                        <a:rPr lang="fr-FR" sz="1000" kern="1200" dirty="0">
                          <a:solidFill>
                            <a:schemeClr val="dk1"/>
                          </a:solidFill>
                          <a:effectLst/>
                          <a:latin typeface="+mn-lt"/>
                          <a:ea typeface="+mn-ea"/>
                          <a:cs typeface="+mn-cs"/>
                        </a:rPr>
                        <a:t>→ justification du respect des principes de bonne gestion financière, de transparence et de non discrimination pour les cas où celle-ci n’a pas pu être apportée dans le dossier de demande d’aide</a:t>
                      </a:r>
                      <a:r>
                        <a:rPr lang="fr-FR" sz="1488" kern="1200" dirty="0">
                          <a:solidFill>
                            <a:schemeClr val="dk1"/>
                          </a:solidFill>
                          <a:effectLst/>
                          <a:latin typeface="+mn-lt"/>
                          <a:ea typeface="+mn-ea"/>
                          <a:cs typeface="+mn-cs"/>
                        </a:rPr>
                        <a:t>. </a:t>
                      </a:r>
                    </a:p>
                    <a:p>
                      <a:pPr rtl="0"/>
                      <a:endParaRPr lang="fr-FR" sz="1000" i="0" kern="1200" dirty="0">
                        <a:solidFill>
                          <a:schemeClr val="dk1"/>
                        </a:solidFill>
                        <a:effectLst/>
                        <a:latin typeface="+mn-lt"/>
                        <a:ea typeface="+mn-ea"/>
                        <a:cs typeface="+mn-cs"/>
                      </a:endParaRP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b="1" i="0" u="sng" kern="1200" dirty="0">
                          <a:solidFill>
                            <a:schemeClr val="dk1"/>
                          </a:solidFill>
                          <a:effectLst/>
                          <a:latin typeface="+mn-lt"/>
                          <a:ea typeface="+mn-ea"/>
                          <a:cs typeface="+mn-cs"/>
                        </a:rPr>
                        <a:t>Achat de matériel biologique à des fins d’analyse (dont notamment achat de poissons, coquillages à des professionnels pour la détermination de paramètres biologiques)</a:t>
                      </a:r>
                    </a:p>
                    <a:p>
                      <a:pPr rtl="0"/>
                      <a:r>
                        <a:rPr lang="fr-FR" sz="1000" kern="1200" dirty="0">
                          <a:solidFill>
                            <a:schemeClr val="dk1"/>
                          </a:solidFill>
                          <a:effectLst/>
                          <a:latin typeface="+mn-lt"/>
                          <a:ea typeface="+mn-ea"/>
                          <a:cs typeface="+mn-cs"/>
                        </a:rPr>
                        <a:t>→ factures acquittées</a:t>
                      </a:r>
                    </a:p>
                    <a:p>
                      <a:pPr rtl="0"/>
                      <a:r>
                        <a:rPr lang="fr-FR" sz="1000" kern="1200" dirty="0">
                          <a:solidFill>
                            <a:schemeClr val="dk1"/>
                          </a:solidFill>
                          <a:effectLst/>
                          <a:latin typeface="+mn-lt"/>
                          <a:ea typeface="+mn-ea"/>
                          <a:cs typeface="+mn-cs"/>
                        </a:rPr>
                        <a:t>→ contrats de sous-traitance</a:t>
                      </a:r>
                    </a:p>
                    <a:p>
                      <a:pPr rtl="0"/>
                      <a:r>
                        <a:rPr lang="fr-FR" sz="1000" kern="1200" dirty="0">
                          <a:solidFill>
                            <a:schemeClr val="dk1"/>
                          </a:solidFill>
                          <a:effectLst/>
                          <a:latin typeface="+mn-lt"/>
                          <a:ea typeface="+mn-ea"/>
                          <a:cs typeface="+mn-cs"/>
                        </a:rPr>
                        <a:t>→ justification du respect des principes de bonne gestion financière, de transparence et de non discrimination pour les cas où celle-ci n’a pas pu être apportée dans le dossier de demande d’aide.</a:t>
                      </a: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488" b="1" i="1" u="sng" kern="1200" dirty="0">
                        <a:solidFill>
                          <a:schemeClr val="dk1"/>
                        </a:solidFill>
                        <a:effectLst/>
                        <a:latin typeface="+mn-lt"/>
                        <a:ea typeface="+mn-ea"/>
                        <a:cs typeface="+mn-cs"/>
                      </a:endParaRP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b="1" i="0" u="sng" kern="1200" dirty="0">
                          <a:solidFill>
                            <a:schemeClr val="dk1"/>
                          </a:solidFill>
                          <a:effectLst/>
                          <a:latin typeface="+mn-lt"/>
                          <a:ea typeface="+mn-ea"/>
                          <a:cs typeface="+mn-cs"/>
                        </a:rPr>
                        <a:t>Dépenses relatives à la prestation d’appui au montage et à la conduite du projet </a:t>
                      </a:r>
                    </a:p>
                    <a:p>
                      <a:pPr rtl="0"/>
                      <a:r>
                        <a:rPr lang="fr-FR" sz="1000" kern="1200" dirty="0">
                          <a:solidFill>
                            <a:schemeClr val="dk1"/>
                          </a:solidFill>
                          <a:effectLst/>
                          <a:latin typeface="+mn-lt"/>
                          <a:ea typeface="+mn-ea"/>
                          <a:cs typeface="+mn-cs"/>
                        </a:rPr>
                        <a:t>→ factures acquittées</a:t>
                      </a:r>
                    </a:p>
                    <a:p>
                      <a:pPr rtl="0"/>
                      <a:r>
                        <a:rPr lang="fr-FR" sz="1000" kern="1200" dirty="0">
                          <a:solidFill>
                            <a:schemeClr val="dk1"/>
                          </a:solidFill>
                          <a:effectLst/>
                          <a:latin typeface="+mn-lt"/>
                          <a:ea typeface="+mn-ea"/>
                          <a:cs typeface="+mn-cs"/>
                        </a:rPr>
                        <a:t>→ contrats de sous-traitance</a:t>
                      </a:r>
                    </a:p>
                    <a:p>
                      <a:pPr rtl="0"/>
                      <a:r>
                        <a:rPr lang="fr-FR" sz="1000" kern="1200" dirty="0">
                          <a:solidFill>
                            <a:schemeClr val="dk1"/>
                          </a:solidFill>
                          <a:effectLst/>
                          <a:latin typeface="+mn-lt"/>
                          <a:ea typeface="+mn-ea"/>
                          <a:cs typeface="+mn-cs"/>
                        </a:rPr>
                        <a:t>→ justification du respect des principes de bonne gestion financière, de transparence et de non discrimination pour les cas où celle-ci n’a pas pu être apportée dans le dossier de demande d’aide. </a:t>
                      </a: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1" u="sng" kern="1200" dirty="0">
                        <a:solidFill>
                          <a:schemeClr val="dk1"/>
                        </a:solidFill>
                        <a:effectLst/>
                        <a:latin typeface="+mn-lt"/>
                        <a:ea typeface="+mn-ea"/>
                        <a:cs typeface="+mn-cs"/>
                      </a:endParaRPr>
                    </a:p>
                    <a:p>
                      <a:pPr marL="0" marR="0" lvl="0" indent="0" algn="just"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b="1" u="sng" kern="1200" dirty="0">
                        <a:solidFill>
                          <a:schemeClr val="dk1"/>
                        </a:solidFill>
                        <a:effectLst/>
                        <a:latin typeface="+mn-lt"/>
                        <a:ea typeface="+mn-ea"/>
                        <a:cs typeface="+mn-cs"/>
                      </a:endParaRPr>
                    </a:p>
                    <a:p>
                      <a:pPr marL="285750" indent="-285750" algn="just">
                        <a:buFont typeface="Arial" panose="020B0604020202020204" pitchFamily="34" charset="0"/>
                        <a:buChar char="•"/>
                      </a:pPr>
                      <a:endParaRPr lang="fr-FR" sz="1000" b="0" u="none" baseline="0" dirty="0"/>
                    </a:p>
                    <a:p>
                      <a:pPr marL="285750" indent="-285750" algn="just">
                        <a:buFont typeface="Arial" panose="020B0604020202020204" pitchFamily="34" charset="0"/>
                        <a:buChar char="•"/>
                      </a:pPr>
                      <a:endParaRPr lang="fr-FR" sz="1000" b="0" u="none" baseline="0" dirty="0"/>
                    </a:p>
                    <a:p>
                      <a:pPr marL="0" indent="0">
                        <a:buFont typeface="Wingdings" panose="05000000000000000000" pitchFamily="2" charset="2"/>
                        <a:buNone/>
                      </a:pPr>
                      <a:endParaRPr lang="fr-FR" sz="10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algn="ct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2086</TotalTime>
  <Words>868</Words>
  <Application>Microsoft Office PowerPoint</Application>
  <PresentationFormat>Personnalisé</PresentationFormat>
  <Paragraphs>297</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Wingdings</vt:lpstr>
      <vt:lpstr>Thème Office</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OUDET Alexandre</cp:lastModifiedBy>
  <cp:revision>101</cp:revision>
  <dcterms:created xsi:type="dcterms:W3CDTF">2022-06-01T16:29:40Z</dcterms:created>
  <dcterms:modified xsi:type="dcterms:W3CDTF">2024-09-18T09:00:29Z</dcterms:modified>
</cp:coreProperties>
</file>