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9" r:id="rId3"/>
    <p:sldId id="260" r:id="rId4"/>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5" autoAdjust="0"/>
    <p:restoredTop sz="94660"/>
  </p:normalViewPr>
  <p:slideViewPr>
    <p:cSldViewPr snapToGrid="0">
      <p:cViewPr varScale="1">
        <p:scale>
          <a:sx n="73" d="100"/>
          <a:sy n="73" d="100"/>
        </p:scale>
        <p:origin x="24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27/08/2024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27/08/2024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27/08/2024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27/08/2024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27/08/2024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27/08/2024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27/08/2024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27/08/2024</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27/08/2024</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27/08/2024</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27/08/2024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27/08/2024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27/08/2024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dirty="0"/>
              <a:t>Version du 20/09/2023                                </a:t>
            </a:r>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01/06/2022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4092573928"/>
              </p:ext>
            </p:extLst>
          </p:nvPr>
        </p:nvGraphicFramePr>
        <p:xfrm>
          <a:off x="302039" y="1313854"/>
          <a:ext cx="6882850" cy="868680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xmlns="" val="2636959680"/>
                    </a:ext>
                  </a:extLst>
                </a:gridCol>
                <a:gridCol w="1044656">
                  <a:extLst>
                    <a:ext uri="{9D8B030D-6E8A-4147-A177-3AD203B41FA5}">
                      <a16:colId xmlns:a16="http://schemas.microsoft.com/office/drawing/2014/main" xmlns="" val="3078815547"/>
                    </a:ext>
                  </a:extLst>
                </a:gridCol>
                <a:gridCol w="879094">
                  <a:extLst>
                    <a:ext uri="{9D8B030D-6E8A-4147-A177-3AD203B41FA5}">
                      <a16:colId xmlns:a16="http://schemas.microsoft.com/office/drawing/2014/main" xmlns="" val="2535599827"/>
                    </a:ext>
                  </a:extLst>
                </a:gridCol>
                <a:gridCol w="1012533">
                  <a:extLst>
                    <a:ext uri="{9D8B030D-6E8A-4147-A177-3AD203B41FA5}">
                      <a16:colId xmlns:a16="http://schemas.microsoft.com/office/drawing/2014/main" xmlns="" val="2921261580"/>
                    </a:ext>
                  </a:extLst>
                </a:gridCol>
              </a:tblGrid>
              <a:tr h="379262">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233392">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962741">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Pièces permettant d’attester de la réalisation de l’opération (pièces non comptables)</a:t>
                      </a:r>
                    </a:p>
                    <a:p>
                      <a:pPr marL="285750" indent="-285750">
                        <a:buFont typeface="Arial" panose="020B0604020202020204" pitchFamily="34" charset="0"/>
                        <a:buChar char="•"/>
                      </a:pPr>
                      <a:r>
                        <a:rPr lang="fr-FR" sz="1000" dirty="0"/>
                        <a:t>Pièces permettant d’attester du respect de l’obligation de </a:t>
                      </a:r>
                      <a:r>
                        <a:rPr lang="fr-FR" sz="1000" dirty="0" smtClean="0"/>
                        <a:t>publicité</a:t>
                      </a:r>
                    </a:p>
                    <a:p>
                      <a:pPr marL="285750" indent="-285750">
                        <a:buFont typeface="Arial" panose="020B0604020202020204" pitchFamily="34" charset="0"/>
                        <a:buChar char="•"/>
                      </a:pPr>
                      <a:r>
                        <a:rPr lang="fr-FR" sz="1000" dirty="0" smtClean="0"/>
                        <a:t>Annexe financière de la demande de paiement</a:t>
                      </a:r>
                    </a:p>
                    <a:p>
                      <a:pPr marL="285750" indent="-285750">
                        <a:buFont typeface="Arial" panose="020B0604020202020204" pitchFamily="34" charset="0"/>
                        <a:buChar char="•"/>
                      </a:pPr>
                      <a:r>
                        <a:rPr lang="fr-FR" sz="1000" dirty="0" smtClean="0"/>
                        <a:t>Annexe autres aides publiques perçues</a:t>
                      </a:r>
                    </a:p>
                    <a:p>
                      <a:pPr marL="285750" indent="-285750">
                        <a:buFont typeface="Arial" panose="020B0604020202020204" pitchFamily="34" charset="0"/>
                        <a:buChar char="•"/>
                      </a:pPr>
                      <a:r>
                        <a:rPr lang="fr-FR" sz="1000" dirty="0" smtClean="0"/>
                        <a:t>Calculatrice</a:t>
                      </a:r>
                      <a:r>
                        <a:rPr lang="fr-FR" sz="1000" baseline="0" dirty="0" smtClean="0"/>
                        <a:t> de l’aide </a:t>
                      </a:r>
                    </a:p>
                    <a:p>
                      <a:pPr marL="285750" indent="-285750">
                        <a:buFont typeface="Arial" panose="020B0604020202020204" pitchFamily="34" charset="0"/>
                        <a:buChar char="•"/>
                      </a:pPr>
                      <a:r>
                        <a:rPr lang="fr-FR" sz="1000" baseline="0" dirty="0" smtClean="0"/>
                        <a:t>RIB, si différent de celui fourni lors de la demande de subvention</a:t>
                      </a: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r h="233392">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xmlns="" val="4103908383"/>
                  </a:ext>
                </a:extLst>
              </a:tr>
              <a:tr h="6359928">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285750" indent="-285750">
                        <a:buFont typeface="Wingdings" panose="05000000000000000000" pitchFamily="2" charset="2"/>
                        <a:buChar char="Ø"/>
                      </a:pPr>
                      <a:r>
                        <a:rPr lang="fr-FR" sz="1000" b="1" u="sng" dirty="0"/>
                        <a:t>Pour les dépenses présentées sur base réelle </a:t>
                      </a:r>
                      <a:r>
                        <a:rPr lang="fr-FR" sz="1000" b="1" dirty="0"/>
                        <a:t>:</a:t>
                      </a:r>
                    </a:p>
                    <a:p>
                      <a:pPr marL="285750" indent="-285750">
                        <a:buFont typeface="Arial" panose="020B0604020202020204" pitchFamily="34" charset="0"/>
                        <a:buChar char="•"/>
                      </a:pPr>
                      <a:r>
                        <a:rPr lang="fr-FR" sz="1000" b="0" dirty="0"/>
                        <a:t>Pièces justificatives permettant d’attester de la réalité des dépenses, et le cas échéant, la réalisation effective de l’opération (factures ou copies de factures ou toute autre pièce comptable de valeur probante équivalente)</a:t>
                      </a:r>
                      <a:r>
                        <a:rPr lang="fr-FR" sz="1000" b="1" dirty="0"/>
                        <a:t> </a:t>
                      </a:r>
                    </a:p>
                    <a:p>
                      <a:pPr marL="285750" indent="-285750" algn="l" defTabSz="755934" rtl="0" eaLnBrk="1" latinLnBrk="0" hangingPunct="1">
                        <a:buFont typeface="Arial" panose="020B0604020202020204" pitchFamily="34" charset="0"/>
                        <a:buChar char="•"/>
                      </a:pPr>
                      <a:r>
                        <a:rPr lang="fr-FR" sz="1000" kern="1200" baseline="0" dirty="0">
                          <a:solidFill>
                            <a:schemeClr val="dk1"/>
                          </a:solidFill>
                          <a:latin typeface="+mn-lt"/>
                          <a:ea typeface="+mn-ea"/>
                          <a:cs typeface="+mn-cs"/>
                        </a:rPr>
                        <a:t>Pièces justificatives permettant d'apporter la preuve de l’acquittement des dépenses( au choix : factures ou copies des factures attestées acquittées ou état récapitulatif des dépenses ou autre pièce comptable de valeur probante  attestés par organisme compétent en droit français; copies de relevés de compte faisant apparaître montant et date du débit; attestations de fournisseur de réception du numéraire pour les paiements de facture effectués en numéraire dans la limite de 1 000€)</a:t>
                      </a:r>
                    </a:p>
                    <a:p>
                      <a:pPr marL="285750" indent="-285750">
                        <a:buFont typeface="Wingdings" panose="05000000000000000000" pitchFamily="2" charset="2"/>
                        <a:buChar char="Ø"/>
                      </a:pP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Arial" panose="020B0604020202020204" pitchFamily="34" charset="0"/>
                        <a:buNone/>
                      </a:pPr>
                      <a:endParaRPr lang="fr-FR" sz="1000" b="1" dirty="0">
                        <a:highlight>
                          <a:srgbClr val="FFFF00"/>
                        </a:highlight>
                      </a:endParaRPr>
                    </a:p>
                    <a:p>
                      <a:pPr marL="171450" indent="-171450">
                        <a:buFont typeface="Wingdings" panose="05000000000000000000" pitchFamily="2" charset="2"/>
                        <a:buChar char="Ø"/>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dépenses soumises à des coûts simplifiées </a:t>
                      </a:r>
                      <a:r>
                        <a:rPr lang="fr-FR" sz="1000" b="1" i="0" kern="1200" baseline="0" dirty="0">
                          <a:solidFill>
                            <a:schemeClr val="tx1"/>
                          </a:solidFill>
                          <a:latin typeface="+mn-lt"/>
                          <a:ea typeface="+mn-ea"/>
                          <a:cs typeface="+mn-cs"/>
                        </a:rPr>
                        <a:t>:</a:t>
                      </a:r>
                    </a:p>
                    <a:p>
                      <a:pPr marL="0" indent="0">
                        <a:buFont typeface="Wingdings" panose="05000000000000000000" pitchFamily="2" charset="2"/>
                        <a:buNone/>
                      </a:pPr>
                      <a:r>
                        <a:rPr lang="fr-FR" sz="1000" b="1" i="0" kern="1200" baseline="0" dirty="0">
                          <a:solidFill>
                            <a:schemeClr val="tx1"/>
                          </a:solidFill>
                          <a:latin typeface="+mn-lt"/>
                          <a:ea typeface="+mn-ea"/>
                          <a:cs typeface="+mn-cs"/>
                        </a:rPr>
                        <a:t> Pour les dépenses de frais de personnel </a:t>
                      </a:r>
                    </a:p>
                    <a:p>
                      <a:pPr marL="171450" indent="-171450" algn="just" defTabSz="755934" rtl="0" eaLnBrk="1" latinLnBrk="0" hangingPunct="1">
                        <a:buFont typeface="Arial" panose="020B0604020202020204" pitchFamily="34" charset="0"/>
                        <a:buChar char="•"/>
                      </a:pPr>
                      <a:r>
                        <a:rPr lang="fr-FR" sz="1000" b="0" i="0" kern="1200" baseline="0" dirty="0">
                          <a:solidFill>
                            <a:schemeClr val="tx1"/>
                          </a:solidFill>
                          <a:latin typeface="+mn-lt"/>
                          <a:ea typeface="+mn-ea"/>
                          <a:cs typeface="+mn-cs"/>
                        </a:rPr>
                        <a:t>   Pièces attestant du temps d’affectation (fiches de poste, lettres de      mission ou contrat de travail pour affectation à temps fixe; fiches de temps ou extraits de logiciel de temps pour affectation à temps variable). </a:t>
                      </a:r>
                    </a:p>
                    <a:p>
                      <a:pPr marL="0" indent="0" algn="just" defTabSz="755934" rtl="0" eaLnBrk="1" latinLnBrk="0" hangingPunct="1">
                        <a:buFont typeface="Arial" panose="020B0604020202020204" pitchFamily="34" charset="0"/>
                        <a:buNone/>
                      </a:pPr>
                      <a:r>
                        <a:rPr lang="fr-FR" sz="1000" b="1" i="0" kern="1200" baseline="0" dirty="0" smtClean="0">
                          <a:solidFill>
                            <a:schemeClr val="tx1"/>
                          </a:solidFill>
                          <a:latin typeface="+mn-lt"/>
                          <a:ea typeface="+mn-ea"/>
                          <a:cs typeface="+mn-cs"/>
                        </a:rPr>
                        <a:t>Pour </a:t>
                      </a:r>
                      <a:r>
                        <a:rPr lang="fr-FR" sz="1000" b="1" i="0" kern="1200" baseline="0" dirty="0">
                          <a:solidFill>
                            <a:schemeClr val="tx1"/>
                          </a:solidFill>
                          <a:latin typeface="+mn-lt"/>
                          <a:ea typeface="+mn-ea"/>
                          <a:cs typeface="+mn-cs"/>
                        </a:rPr>
                        <a:t>les frais de mission hors taux forfaitaire </a:t>
                      </a:r>
                    </a:p>
                    <a:p>
                      <a:pPr marL="171450" indent="-171450" algn="just" defTabSz="755934" rtl="0" eaLnBrk="1" latinLnBrk="0" hangingPunct="1">
                        <a:buFont typeface="Arial" panose="020B0604020202020204" pitchFamily="34" charset="0"/>
                        <a:buChar char="•"/>
                      </a:pPr>
                      <a:r>
                        <a:rPr lang="fr-FR" sz="1000" b="0" i="0" kern="1200" baseline="0" dirty="0">
                          <a:solidFill>
                            <a:schemeClr val="tx1"/>
                          </a:solidFill>
                          <a:latin typeface="+mn-lt"/>
                          <a:ea typeface="+mn-ea"/>
                          <a:cs typeface="+mn-cs"/>
                        </a:rPr>
                        <a:t>  Justificatifs attestant des déplacements effectifs réalisés</a:t>
                      </a:r>
                    </a:p>
                    <a:p>
                      <a:pPr marL="171450" indent="-171450" algn="just" defTabSz="755934" rtl="0" eaLnBrk="1" latinLnBrk="0" hangingPunct="1">
                        <a:buFont typeface="Arial" panose="020B0604020202020204" pitchFamily="34" charset="0"/>
                        <a:buChar char="•"/>
                      </a:pPr>
                      <a:endParaRPr lang="fr-FR" sz="1000" b="0" i="0" kern="1200" baseline="0" dirty="0">
                        <a:solidFill>
                          <a:schemeClr val="tx1"/>
                        </a:solidFill>
                        <a:latin typeface="+mn-lt"/>
                        <a:ea typeface="+mn-ea"/>
                        <a:cs typeface="+mn-cs"/>
                      </a:endParaRPr>
                    </a:p>
                    <a:p>
                      <a:pPr marL="0" indent="0" algn="just" defTabSz="755934" rtl="0" eaLnBrk="1" latinLnBrk="0" hangingPunct="1">
                        <a:buFont typeface="Arial" panose="020B0604020202020204" pitchFamily="34" charset="0"/>
                        <a:buNone/>
                      </a:pP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20/09/2023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2789617579"/>
              </p:ext>
            </p:extLst>
          </p:nvPr>
        </p:nvGraphicFramePr>
        <p:xfrm>
          <a:off x="302039" y="1313853"/>
          <a:ext cx="6882850" cy="7257226"/>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xmlns="" val="2636959680"/>
                    </a:ext>
                  </a:extLst>
                </a:gridCol>
                <a:gridCol w="1044656">
                  <a:extLst>
                    <a:ext uri="{9D8B030D-6E8A-4147-A177-3AD203B41FA5}">
                      <a16:colId xmlns:a16="http://schemas.microsoft.com/office/drawing/2014/main" xmlns="" val="3078815547"/>
                    </a:ext>
                  </a:extLst>
                </a:gridCol>
                <a:gridCol w="879094">
                  <a:extLst>
                    <a:ext uri="{9D8B030D-6E8A-4147-A177-3AD203B41FA5}">
                      <a16:colId xmlns:a16="http://schemas.microsoft.com/office/drawing/2014/main" xmlns="" val="2535599827"/>
                    </a:ext>
                  </a:extLst>
                </a:gridCol>
                <a:gridCol w="1012533">
                  <a:extLst>
                    <a:ext uri="{9D8B030D-6E8A-4147-A177-3AD203B41FA5}">
                      <a16:colId xmlns:a16="http://schemas.microsoft.com/office/drawing/2014/main" xmlns="" val="2921261580"/>
                    </a:ext>
                  </a:extLst>
                </a:gridCol>
              </a:tblGrid>
              <a:tr h="483049">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xmlns="" val="3704793808"/>
                  </a:ext>
                </a:extLst>
              </a:tr>
              <a:tr h="359978">
                <a:tc gridSpan="4">
                  <a:txBody>
                    <a:bodyPr/>
                    <a:lstStyle/>
                    <a:p>
                      <a:r>
                        <a:rPr lang="fr-FR" sz="1000" i="1" dirty="0">
                          <a:solidFill>
                            <a:schemeClr val="bg1"/>
                          </a:solidFill>
                        </a:rPr>
                        <a:t>OS</a:t>
                      </a:r>
                      <a:r>
                        <a:rPr lang="fr-FR" sz="1000" i="1" baseline="0" dirty="0">
                          <a:solidFill>
                            <a:schemeClr val="bg1"/>
                          </a:solidFill>
                        </a:rPr>
                        <a:t> 1.4. Collecte de données DCF</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xmlns="" val="147158284"/>
                  </a:ext>
                </a:extLst>
              </a:tr>
              <a:tr h="2091834">
                <a:tc>
                  <a:txBody>
                    <a:bodyPr/>
                    <a:lstStyle/>
                    <a:p>
                      <a:pPr marL="285750" indent="-285750" algn="just" defTabSz="755934" rtl="0" eaLnBrk="1" latinLnBrk="0" hangingPunct="1">
                        <a:buFont typeface="Arial" panose="020B0604020202020204" pitchFamily="34" charset="0"/>
                        <a:buChar char="•"/>
                      </a:pPr>
                      <a:r>
                        <a:rPr lang="fr-FR" sz="1000" b="0" u="none" kern="1200" baseline="0" dirty="0">
                          <a:solidFill>
                            <a:schemeClr val="dk1"/>
                          </a:solidFill>
                          <a:latin typeface="+mn-lt"/>
                          <a:ea typeface="+mn-ea"/>
                          <a:cs typeface="+mn-cs"/>
                        </a:rPr>
                        <a:t>Dernier courrier d’approbation du rapport annuel d’activité à la date de dépôt de la demande </a:t>
                      </a:r>
                      <a:r>
                        <a:rPr lang="fr-FR" sz="1000" b="0" u="none" kern="1200" baseline="0" dirty="0" smtClean="0">
                          <a:solidFill>
                            <a:schemeClr val="dk1"/>
                          </a:solidFill>
                          <a:latin typeface="+mn-lt"/>
                          <a:ea typeface="+mn-ea"/>
                          <a:cs typeface="+mn-cs"/>
                        </a:rPr>
                        <a:t>de subvention</a:t>
                      </a:r>
                      <a:endParaRPr lang="fr-FR" sz="1000" b="0" u="none" kern="1200" baseline="0" dirty="0">
                        <a:solidFill>
                          <a:schemeClr val="dk1"/>
                        </a:solidFill>
                        <a:latin typeface="+mn-lt"/>
                        <a:ea typeface="+mn-ea"/>
                        <a:cs typeface="+mn-cs"/>
                      </a:endParaRPr>
                    </a:p>
                    <a:p>
                      <a:pPr marL="285750" indent="-285750" algn="just" defTabSz="755934" rtl="0" eaLnBrk="1" latinLnBrk="0" hangingPunct="1">
                        <a:buFont typeface="Arial" panose="020B0604020202020204" pitchFamily="34" charset="0"/>
                        <a:buChar char="•"/>
                      </a:pPr>
                      <a:r>
                        <a:rPr lang="fr-FR" sz="1000" b="0" u="none" kern="1200" baseline="0" dirty="0">
                          <a:solidFill>
                            <a:schemeClr val="dk1"/>
                          </a:solidFill>
                          <a:latin typeface="+mn-lt"/>
                          <a:ea typeface="+mn-ea"/>
                          <a:cs typeface="+mn-cs"/>
                        </a:rPr>
                        <a:t>Rapport annuel de la collecte de données approuvé par la Commission Européenne à la date de dépôt de la demande </a:t>
                      </a:r>
                      <a:r>
                        <a:rPr lang="fr-FR" sz="1000" b="0" u="none" kern="1200" baseline="0" dirty="0" smtClean="0">
                          <a:solidFill>
                            <a:schemeClr val="dk1"/>
                          </a:solidFill>
                          <a:latin typeface="+mn-lt"/>
                          <a:ea typeface="+mn-ea"/>
                          <a:cs typeface="+mn-cs"/>
                        </a:rPr>
                        <a:t>de subvention</a:t>
                      </a:r>
                      <a:endParaRPr lang="fr-FR" sz="1000" b="0" u="none" kern="1200" baseline="0" dirty="0">
                        <a:solidFill>
                          <a:schemeClr val="dk1"/>
                        </a:solidFill>
                        <a:latin typeface="+mn-lt"/>
                        <a:ea typeface="+mn-ea"/>
                        <a:cs typeface="+mn-cs"/>
                      </a:endParaRPr>
                    </a:p>
                    <a:p>
                      <a:pPr marL="171450" indent="-171450" rtl="0">
                        <a:buFont typeface="Arial" panose="020B0604020202020204" pitchFamily="34" charset="0"/>
                        <a:buChar char="•"/>
                      </a:pPr>
                      <a:r>
                        <a:rPr lang="fr-FR" sz="1000" b="1" u="sng" kern="1200" dirty="0">
                          <a:solidFill>
                            <a:schemeClr val="dk1"/>
                          </a:solidFill>
                          <a:effectLst/>
                          <a:latin typeface="+mn-lt"/>
                          <a:ea typeface="+mn-ea"/>
                          <a:cs typeface="+mn-cs"/>
                        </a:rPr>
                        <a:t>Dépenses de navire-aéronefs scientifiques/ Dépenses d’affrètement de navires de pêche professionnels</a:t>
                      </a:r>
                    </a:p>
                    <a:p>
                      <a:pPr marL="285750" indent="-285750" algn="just">
                        <a:buFont typeface="Arial" panose="020B0604020202020204" pitchFamily="34" charset="0"/>
                        <a:buChar char="•"/>
                      </a:pPr>
                      <a:endParaRPr lang="fr-FR" sz="1000" b="0" u="none" baseline="0" dirty="0"/>
                    </a:p>
                    <a:p>
                      <a:pPr rtl="0"/>
                      <a:r>
                        <a:rPr lang="fr-FR" sz="1000" u="sng" kern="1200" dirty="0">
                          <a:solidFill>
                            <a:schemeClr val="dk1"/>
                          </a:solidFill>
                          <a:effectLst/>
                          <a:latin typeface="+mn-lt"/>
                          <a:ea typeface="+mn-ea"/>
                          <a:cs typeface="+mn-cs"/>
                        </a:rPr>
                        <a:t>Si le bénéficiaire est propriétaire du navire ou de l’aéronef :</a:t>
                      </a:r>
                      <a:endParaRPr lang="fr-FR" sz="1000" kern="1200" dirty="0">
                        <a:solidFill>
                          <a:schemeClr val="dk1"/>
                        </a:solidFill>
                        <a:effectLst/>
                        <a:latin typeface="+mn-lt"/>
                        <a:ea typeface="+mn-ea"/>
                        <a:cs typeface="+mn-cs"/>
                      </a:endParaRPr>
                    </a:p>
                    <a:p>
                      <a:pPr rtl="0"/>
                      <a:r>
                        <a:rPr lang="fr-FR" sz="1000" kern="1200" dirty="0">
                          <a:solidFill>
                            <a:schemeClr val="dk1"/>
                          </a:solidFill>
                          <a:effectLst/>
                          <a:latin typeface="+mn-lt"/>
                          <a:ea typeface="+mn-ea"/>
                          <a:cs typeface="+mn-cs"/>
                        </a:rPr>
                        <a:t>→ Coût analytique journalier de chaque campagne, certifié par le bénéficiaire, accompagné d’une note méthodologique détaillant la nature et la ventilation des frais d’exploitation par navire.</a:t>
                      </a:r>
                    </a:p>
                    <a:p>
                      <a:pPr rtl="0"/>
                      <a:r>
                        <a:rPr lang="fr-FR" sz="1000" kern="1200" dirty="0">
                          <a:solidFill>
                            <a:schemeClr val="dk1"/>
                          </a:solidFill>
                          <a:effectLst/>
                          <a:latin typeface="+mn-lt"/>
                          <a:ea typeface="+mn-ea"/>
                          <a:cs typeface="+mn-cs"/>
                        </a:rPr>
                        <a:t>→ Extrait du rapport de mission justifiant la durée de chaque campagne scientifique</a:t>
                      </a:r>
                    </a:p>
                    <a:p>
                      <a:pPr rtl="0"/>
                      <a:endParaRPr lang="fr-FR" sz="1000" kern="1200" dirty="0">
                        <a:solidFill>
                          <a:schemeClr val="dk1"/>
                        </a:solidFill>
                        <a:effectLst/>
                        <a:latin typeface="+mn-lt"/>
                        <a:ea typeface="+mn-ea"/>
                        <a:cs typeface="+mn-cs"/>
                      </a:endParaRPr>
                    </a:p>
                    <a:p>
                      <a:pPr rtl="0"/>
                      <a:r>
                        <a:rPr lang="fr-FR" sz="1000" u="sng" kern="1200" dirty="0">
                          <a:solidFill>
                            <a:schemeClr val="dk1"/>
                          </a:solidFill>
                          <a:effectLst/>
                          <a:latin typeface="+mn-lt"/>
                          <a:ea typeface="+mn-ea"/>
                          <a:cs typeface="+mn-cs"/>
                        </a:rPr>
                        <a:t>Si le bénéficiaire affrète le navire ou l’aéronef : </a:t>
                      </a:r>
                      <a:endParaRPr lang="fr-FR" sz="1000" kern="1200" dirty="0">
                        <a:solidFill>
                          <a:schemeClr val="dk1"/>
                        </a:solidFill>
                        <a:effectLst/>
                        <a:latin typeface="+mn-lt"/>
                        <a:ea typeface="+mn-ea"/>
                        <a:cs typeface="+mn-cs"/>
                      </a:endParaRPr>
                    </a:p>
                    <a:p>
                      <a:pPr rtl="0"/>
                      <a:r>
                        <a:rPr lang="fr-FR" sz="1000" kern="1200" dirty="0">
                          <a:solidFill>
                            <a:schemeClr val="dk1"/>
                          </a:solidFill>
                          <a:effectLst/>
                          <a:latin typeface="+mn-lt"/>
                          <a:ea typeface="+mn-ea"/>
                          <a:cs typeface="+mn-cs"/>
                        </a:rPr>
                        <a:t>→ factures acquittées</a:t>
                      </a:r>
                    </a:p>
                    <a:p>
                      <a:pPr rtl="0"/>
                      <a:r>
                        <a:rPr lang="fr-FR" sz="1000" kern="1200" dirty="0">
                          <a:solidFill>
                            <a:schemeClr val="dk1"/>
                          </a:solidFill>
                          <a:effectLst/>
                          <a:latin typeface="+mn-lt"/>
                          <a:ea typeface="+mn-ea"/>
                          <a:cs typeface="+mn-cs"/>
                        </a:rPr>
                        <a:t>→ contrats de sous-traitance</a:t>
                      </a:r>
                    </a:p>
                    <a:p>
                      <a:pPr rtl="0"/>
                      <a:r>
                        <a:rPr lang="fr-FR" sz="1000" kern="1200" dirty="0">
                          <a:solidFill>
                            <a:schemeClr val="dk1"/>
                          </a:solidFill>
                          <a:effectLst/>
                          <a:latin typeface="+mn-lt"/>
                          <a:ea typeface="+mn-ea"/>
                          <a:cs typeface="+mn-cs"/>
                        </a:rPr>
                        <a:t>→ justification du respect des principes de bonne gestion financière, de transparence et de non discrimination pour les cas où celle-ci n’a pas pu être apportée dans le dossier de demande d’aide.</a:t>
                      </a:r>
                    </a:p>
                    <a:p>
                      <a:pPr rtl="0"/>
                      <a:endParaRPr lang="fr-FR" sz="1000" i="0" kern="1200" dirty="0">
                        <a:solidFill>
                          <a:schemeClr val="dk1"/>
                        </a:solidFill>
                        <a:effectLst/>
                        <a:latin typeface="+mn-lt"/>
                        <a:ea typeface="+mn-ea"/>
                        <a:cs typeface="+mn-cs"/>
                      </a:endParaRPr>
                    </a:p>
                    <a:p>
                      <a:pPr marL="171450" marR="0" lvl="0" indent="-171450" algn="just"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i="0" u="sng" kern="1200" dirty="0">
                          <a:solidFill>
                            <a:schemeClr val="dk1"/>
                          </a:solidFill>
                          <a:effectLst/>
                          <a:latin typeface="+mn-lt"/>
                          <a:ea typeface="+mn-ea"/>
                          <a:cs typeface="+mn-cs"/>
                        </a:rPr>
                        <a:t>Achat de matériel biologique à des fins d’analyse (dont notamment achat de poissons, coquillages à des professionnels pour la détermination de paramètres biologiques)</a:t>
                      </a:r>
                    </a:p>
                    <a:p>
                      <a:pPr rtl="0"/>
                      <a:r>
                        <a:rPr lang="fr-FR" sz="1000" kern="1200" dirty="0">
                          <a:solidFill>
                            <a:schemeClr val="dk1"/>
                          </a:solidFill>
                          <a:effectLst/>
                          <a:latin typeface="+mn-lt"/>
                          <a:ea typeface="+mn-ea"/>
                          <a:cs typeface="+mn-cs"/>
                        </a:rPr>
                        <a:t>→ factures acquittées</a:t>
                      </a:r>
                    </a:p>
                    <a:p>
                      <a:pPr rtl="0"/>
                      <a:r>
                        <a:rPr lang="fr-FR" sz="1000" kern="1200" dirty="0">
                          <a:solidFill>
                            <a:schemeClr val="dk1"/>
                          </a:solidFill>
                          <a:effectLst/>
                          <a:latin typeface="+mn-lt"/>
                          <a:ea typeface="+mn-ea"/>
                          <a:cs typeface="+mn-cs"/>
                        </a:rPr>
                        <a:t>→ contrats de sous-traitance</a:t>
                      </a:r>
                    </a:p>
                    <a:p>
                      <a:pPr rtl="0"/>
                      <a:r>
                        <a:rPr lang="fr-FR" sz="1000" kern="1200" dirty="0">
                          <a:solidFill>
                            <a:schemeClr val="dk1"/>
                          </a:solidFill>
                          <a:effectLst/>
                          <a:latin typeface="+mn-lt"/>
                          <a:ea typeface="+mn-ea"/>
                          <a:cs typeface="+mn-cs"/>
                        </a:rPr>
                        <a:t>→ justification du respect des principes de bonne gestion financière, de transparence et de non discrimination pour les cas où celle-ci n’a pas pu être apportée dans le dossier de demande d’aide.</a:t>
                      </a: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88" b="1" i="1" u="sng" kern="1200" dirty="0">
                        <a:solidFill>
                          <a:schemeClr val="dk1"/>
                        </a:solidFill>
                        <a:effectLst/>
                        <a:latin typeface="+mn-lt"/>
                        <a:ea typeface="+mn-ea"/>
                        <a:cs typeface="+mn-cs"/>
                      </a:endParaRPr>
                    </a:p>
                    <a:p>
                      <a:pPr marL="171450" marR="0" lvl="0" indent="-171450" algn="just"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i="0" u="sng" kern="1200" dirty="0">
                          <a:solidFill>
                            <a:schemeClr val="dk1"/>
                          </a:solidFill>
                          <a:effectLst/>
                          <a:latin typeface="+mn-lt"/>
                          <a:ea typeface="+mn-ea"/>
                          <a:cs typeface="+mn-cs"/>
                        </a:rPr>
                        <a:t>Participation financière à la collecte, gestion, utilisation et traitement de données mise en œuvre au niveau régional ou par un autre Etat membre</a:t>
                      </a: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effectLst/>
                          <a:latin typeface="+mn-lt"/>
                          <a:ea typeface="+mn-ea"/>
                          <a:cs typeface="+mn-cs"/>
                        </a:rPr>
                        <a:t>→ factures acquittées</a:t>
                      </a: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effectLst/>
                        <a:latin typeface="+mn-lt"/>
                        <a:ea typeface="+mn-ea"/>
                        <a:cs typeface="+mn-cs"/>
                      </a:endParaRP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b="1" i="0" u="sng" kern="1200" dirty="0">
                          <a:solidFill>
                            <a:schemeClr val="dk1"/>
                          </a:solidFill>
                          <a:effectLst/>
                          <a:latin typeface="+mn-lt"/>
                          <a:ea typeface="+mn-ea"/>
                          <a:cs typeface="+mn-cs"/>
                        </a:rPr>
                        <a:t>Justification relatives</a:t>
                      </a:r>
                      <a:r>
                        <a:rPr lang="fr-FR" sz="1000" b="1" i="0" u="sng" kern="1200" baseline="0" dirty="0">
                          <a:solidFill>
                            <a:schemeClr val="dk1"/>
                          </a:solidFill>
                          <a:effectLst/>
                          <a:latin typeface="+mn-lt"/>
                          <a:ea typeface="+mn-ea"/>
                          <a:cs typeface="+mn-cs"/>
                        </a:rPr>
                        <a:t> aux personnels embarqués/primes de mer : </a:t>
                      </a:r>
                      <a:endParaRPr lang="fr-FR" sz="1000" b="1" i="0" u="sng" kern="1200" dirty="0">
                        <a:solidFill>
                          <a:schemeClr val="dk1"/>
                        </a:solidFill>
                        <a:effectLst/>
                        <a:latin typeface="+mn-lt"/>
                        <a:ea typeface="+mn-ea"/>
                        <a:cs typeface="+mn-cs"/>
                      </a:endParaRPr>
                    </a:p>
                    <a:p>
                      <a:pPr rtl="0"/>
                      <a:r>
                        <a:rPr lang="fr-FR" sz="1000" kern="1200" dirty="0">
                          <a:solidFill>
                            <a:schemeClr val="dk1"/>
                          </a:solidFill>
                          <a:effectLst/>
                          <a:latin typeface="+mn-lt"/>
                          <a:ea typeface="+mn-ea"/>
                          <a:cs typeface="+mn-cs"/>
                        </a:rPr>
                        <a:t>→ Présenter séparément le temps</a:t>
                      </a:r>
                      <a:r>
                        <a:rPr lang="fr-FR" sz="1000" kern="1200" baseline="0" dirty="0">
                          <a:solidFill>
                            <a:schemeClr val="dk1"/>
                          </a:solidFill>
                          <a:effectLst/>
                          <a:latin typeface="+mn-lt"/>
                          <a:ea typeface="+mn-ea"/>
                          <a:cs typeface="+mn-cs"/>
                        </a:rPr>
                        <a:t> </a:t>
                      </a:r>
                      <a:r>
                        <a:rPr lang="fr-FR" sz="1000" kern="1200" dirty="0">
                          <a:solidFill>
                            <a:schemeClr val="dk1"/>
                          </a:solidFill>
                          <a:effectLst/>
                          <a:latin typeface="+mn-lt"/>
                          <a:ea typeface="+mn-ea"/>
                          <a:cs typeface="+mn-cs"/>
                        </a:rPr>
                        <a:t>d’affectation</a:t>
                      </a:r>
                      <a:r>
                        <a:rPr lang="fr-FR" sz="1000" kern="1200" baseline="0" dirty="0">
                          <a:solidFill>
                            <a:schemeClr val="dk1"/>
                          </a:solidFill>
                          <a:effectLst/>
                          <a:latin typeface="+mn-lt"/>
                          <a:ea typeface="+mn-ea"/>
                          <a:cs typeface="+mn-cs"/>
                        </a:rPr>
                        <a:t> pour </a:t>
                      </a:r>
                      <a:r>
                        <a:rPr lang="fr-FR" sz="1000" kern="1200" dirty="0">
                          <a:solidFill>
                            <a:schemeClr val="dk1"/>
                          </a:solidFill>
                          <a:effectLst/>
                          <a:latin typeface="+mn-lt"/>
                          <a:ea typeface="+mn-ea"/>
                          <a:cs typeface="+mn-cs"/>
                        </a:rPr>
                        <a:t>les frais des </a:t>
                      </a:r>
                      <a:r>
                        <a:rPr lang="fr-FR" sz="1000" kern="1200" baseline="0" dirty="0">
                          <a:solidFill>
                            <a:schemeClr val="dk1"/>
                          </a:solidFill>
                          <a:effectLst/>
                          <a:latin typeface="+mn-lt"/>
                          <a:ea typeface="+mn-ea"/>
                          <a:cs typeface="+mn-cs"/>
                        </a:rPr>
                        <a:t>personnels embarqués</a:t>
                      </a:r>
                      <a:endParaRPr lang="fr-FR" sz="1000" kern="1200" dirty="0">
                        <a:solidFill>
                          <a:schemeClr val="dk1"/>
                        </a:solidFill>
                        <a:effectLst/>
                        <a:latin typeface="+mn-lt"/>
                        <a:ea typeface="+mn-ea"/>
                        <a:cs typeface="+mn-cs"/>
                      </a:endParaRP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effectLst/>
                        <a:latin typeface="+mn-lt"/>
                        <a:ea typeface="+mn-ea"/>
                        <a:cs typeface="+mn-cs"/>
                      </a:endParaRPr>
                    </a:p>
                    <a:p>
                      <a:pPr marL="0" indent="0" algn="just" defTabSz="755934" rtl="0" eaLnBrk="1" latinLnBrk="0" hangingPunct="1">
                        <a:buFont typeface="Arial" panose="020B0604020202020204" pitchFamily="34" charset="0"/>
                        <a:buNone/>
                      </a:pPr>
                      <a:endParaRPr lang="fr-FR" sz="1000" b="0" u="none" kern="1200" baseline="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smtClean="0">
                          <a:solidFill>
                            <a:schemeClr val="dk1"/>
                          </a:solidFill>
                          <a:latin typeface="+mn-lt"/>
                          <a:ea typeface="+mn-ea"/>
                          <a:cs typeface="+mn-cs"/>
                        </a:rPr>
                        <a:t>☐</a:t>
                      </a: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smtClean="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1969</TotalTime>
  <Words>724</Words>
  <Application>Microsoft Office PowerPoint</Application>
  <PresentationFormat>Personnalisé</PresentationFormat>
  <Paragraphs>346</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Wingdings</vt:lpstr>
      <vt:lpstr>Thème Office</vt:lpstr>
      <vt:lpstr>Présentation PowerPoint</vt:lpstr>
      <vt:lpstr>Présentation PowerPoint</vt:lpstr>
      <vt:lpstr>Présentation PowerPoint</vt:lpstr>
    </vt:vector>
  </TitlesOfParts>
  <Company>MTES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FURET Maiwen</cp:lastModifiedBy>
  <cp:revision>99</cp:revision>
  <dcterms:created xsi:type="dcterms:W3CDTF">2022-06-01T16:29:40Z</dcterms:created>
  <dcterms:modified xsi:type="dcterms:W3CDTF">2024-08-27T12:56:47Z</dcterms:modified>
</cp:coreProperties>
</file>