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65" r:id="rId3"/>
    <p:sldId id="266" r:id="rId4"/>
    <p:sldId id="260" r:id="rId5"/>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FURET Maiwen" initials="FM" lastIdx="4" clrIdx="6">
    <p:extLst>
      <p:ext uri="{19B8F6BF-5375-455C-9EA6-DF929625EA0E}">
        <p15:presenceInfo xmlns:p15="http://schemas.microsoft.com/office/powerpoint/2012/main" userId="FURET Maiwen" providerId="None"/>
      </p:ext>
    </p:extLst>
  </p:cmAuthor>
  <p:cmAuthor id="1" name="CHARVOT Barbara" initials="CB" lastIdx="6" clrIdx="0">
    <p:extLst>
      <p:ext uri="{19B8F6BF-5375-455C-9EA6-DF929625EA0E}">
        <p15:presenceInfo xmlns:p15="http://schemas.microsoft.com/office/powerpoint/2012/main" userId="CHARVOT Barbara" providerId="None"/>
      </p:ext>
    </p:extLst>
  </p:cmAuthor>
  <p:cmAuthor id="2" name="LELOIR Manon" initials="LM" lastIdx="2" clrIdx="1">
    <p:extLst>
      <p:ext uri="{19B8F6BF-5375-455C-9EA6-DF929625EA0E}">
        <p15:presenceInfo xmlns:p15="http://schemas.microsoft.com/office/powerpoint/2012/main" userId="LELOIR Manon" providerId="None"/>
      </p:ext>
    </p:extLst>
  </p:cmAuthor>
  <p:cmAuthor id="3" name="BEAUSEIGNEUR Ingrid" initials="BI" lastIdx="3" clrIdx="2">
    <p:extLst>
      <p:ext uri="{19B8F6BF-5375-455C-9EA6-DF929625EA0E}">
        <p15:presenceInfo xmlns:p15="http://schemas.microsoft.com/office/powerpoint/2012/main" userId="BEAUSEIGNEUR Ingrid" providerId="None"/>
      </p:ext>
    </p:extLst>
  </p:cmAuthor>
  <p:cmAuthor id="4" name="AMOUSSOU Nellya" initials="AN" lastIdx="15" clrIdx="3">
    <p:extLst>
      <p:ext uri="{19B8F6BF-5375-455C-9EA6-DF929625EA0E}">
        <p15:presenceInfo xmlns:p15="http://schemas.microsoft.com/office/powerpoint/2012/main" userId="S-1-5-21-4276358278-3772456312-481434233-101622" providerId="AD"/>
      </p:ext>
    </p:extLst>
  </p:cmAuthor>
  <p:cmAuthor id="5" name="WENDLING Lydie" initials="WL" lastIdx="4" clrIdx="4">
    <p:extLst>
      <p:ext uri="{19B8F6BF-5375-455C-9EA6-DF929625EA0E}">
        <p15:presenceInfo xmlns:p15="http://schemas.microsoft.com/office/powerpoint/2012/main" userId="S-1-5-21-4276358278-3772456312-481434233-70063" providerId="AD"/>
      </p:ext>
    </p:extLst>
  </p:cmAuthor>
  <p:cmAuthor id="6" name="SINDE Odile" initials="OS" lastIdx="6" clrIdx="5">
    <p:extLst>
      <p:ext uri="{19B8F6BF-5375-455C-9EA6-DF929625EA0E}">
        <p15:presenceInfo xmlns:p15="http://schemas.microsoft.com/office/powerpoint/2012/main" userId="SINDE Odil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9DC3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587" autoAdjust="0"/>
    <p:restoredTop sz="94660"/>
  </p:normalViewPr>
  <p:slideViewPr>
    <p:cSldViewPr snapToGrid="0">
      <p:cViewPr varScale="1">
        <p:scale>
          <a:sx n="82" d="100"/>
          <a:sy n="82" d="100"/>
        </p:scale>
        <p:origin x="160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4D6145-46C9-45C7-A245-DD47B7B66475}" type="datetimeFigureOut">
              <a:rPr lang="fr-FR" smtClean="0"/>
              <a:t>21/02/2025</a:t>
            </a:fld>
            <a:endParaRPr lang="fr-FR"/>
          </a:p>
        </p:txBody>
      </p:sp>
      <p:sp>
        <p:nvSpPr>
          <p:cNvPr id="4" name="Espace réservé de l'image des diapositives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93E9C0-EB30-4FAF-94F3-D230AC03CC5E}" type="slidenum">
              <a:rPr lang="fr-FR" smtClean="0"/>
              <a:t>‹N°›</a:t>
            </a:fld>
            <a:endParaRPr lang="fr-FR"/>
          </a:p>
        </p:txBody>
      </p:sp>
    </p:spTree>
    <p:extLst>
      <p:ext uri="{BB962C8B-B14F-4D97-AF65-F5344CB8AC3E}">
        <p14:creationId xmlns:p14="http://schemas.microsoft.com/office/powerpoint/2010/main" val="9073065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Modifiez le style du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0A6EB6B5-13B5-470E-9ABA-9C4CF0738D1A}" type="datetime1">
              <a:rPr lang="fr-FR" smtClean="0"/>
              <a:t>21/02/2025</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621767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683CC5E-BB82-4C99-995D-0059811A16ED}" type="datetime1">
              <a:rPr lang="fr-FR" smtClean="0"/>
              <a:t>21/02/2025</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701520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B10238F-D5D5-4807-988C-99B8AEBBCB46}" type="datetime1">
              <a:rPr lang="fr-FR" smtClean="0"/>
              <a:t>21/02/2025</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865891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DC52C18-288F-4E0E-90EF-003E058BE7C3}" type="datetime1">
              <a:rPr lang="fr-FR" smtClean="0"/>
              <a:t>21/02/2025</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140402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CFB30F9D-2A54-427C-9869-1BF684E84379}" type="datetime1">
              <a:rPr lang="fr-FR" smtClean="0"/>
              <a:t>21/02/2025</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246482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D1A3619-E0A2-4D77-9887-3AEE627158FB}" type="datetime1">
              <a:rPr lang="fr-FR" smtClean="0"/>
              <a:t>21/02/2025</a:t>
            </a:fld>
            <a:endParaRPr lang="fr-FR"/>
          </a:p>
        </p:txBody>
      </p:sp>
      <p:sp>
        <p:nvSpPr>
          <p:cNvPr id="6" name="Footer Placeholder 5"/>
          <p:cNvSpPr>
            <a:spLocks noGrp="1"/>
          </p:cNvSpPr>
          <p:nvPr>
            <p:ph type="ftr" sz="quarter" idx="11"/>
          </p:nvPr>
        </p:nvSpPr>
        <p:spPr/>
        <p:txBody>
          <a:bodyPr/>
          <a:lstStyle/>
          <a:p>
            <a:r>
              <a:rPr lang="fr-FR"/>
              <a:t>Version du 01/06/2022                                </a:t>
            </a:r>
          </a:p>
        </p:txBody>
      </p:sp>
      <p:sp>
        <p:nvSpPr>
          <p:cNvPr id="7" name="Slide Number Placeholder 6"/>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839555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B3903CC-C23A-4AD3-A252-01AACEDDA925}" type="datetime1">
              <a:rPr lang="fr-FR" smtClean="0"/>
              <a:t>21/02/2025</a:t>
            </a:fld>
            <a:endParaRPr lang="fr-FR"/>
          </a:p>
        </p:txBody>
      </p:sp>
      <p:sp>
        <p:nvSpPr>
          <p:cNvPr id="8" name="Footer Placeholder 7"/>
          <p:cNvSpPr>
            <a:spLocks noGrp="1"/>
          </p:cNvSpPr>
          <p:nvPr>
            <p:ph type="ftr" sz="quarter" idx="11"/>
          </p:nvPr>
        </p:nvSpPr>
        <p:spPr/>
        <p:txBody>
          <a:bodyPr/>
          <a:lstStyle/>
          <a:p>
            <a:r>
              <a:rPr lang="fr-FR"/>
              <a:t>Version du 01/06/2022                                </a:t>
            </a:r>
          </a:p>
        </p:txBody>
      </p:sp>
      <p:sp>
        <p:nvSpPr>
          <p:cNvPr id="9" name="Slide Number Placeholder 8"/>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430359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67C58D9F-EA3F-49C6-A87A-005F0530711A}" type="datetime1">
              <a:rPr lang="fr-FR" smtClean="0"/>
              <a:t>21/02/2025</a:t>
            </a:fld>
            <a:endParaRPr lang="fr-FR"/>
          </a:p>
        </p:txBody>
      </p:sp>
      <p:sp>
        <p:nvSpPr>
          <p:cNvPr id="4" name="Footer Placeholder 3"/>
          <p:cNvSpPr>
            <a:spLocks noGrp="1"/>
          </p:cNvSpPr>
          <p:nvPr>
            <p:ph type="ftr" sz="quarter" idx="11"/>
          </p:nvPr>
        </p:nvSpPr>
        <p:spPr/>
        <p:txBody>
          <a:bodyPr/>
          <a:lstStyle/>
          <a:p>
            <a:r>
              <a:rPr lang="fr-FR"/>
              <a:t>Version du 01/06/2022                                </a:t>
            </a:r>
          </a:p>
        </p:txBody>
      </p:sp>
      <p:sp>
        <p:nvSpPr>
          <p:cNvPr id="5" name="Slide Number Placeholder 4"/>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106077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B79E8A-C1D1-4E80-B802-CBA45A77CD94}" type="datetime1">
              <a:rPr lang="fr-FR" smtClean="0"/>
              <a:t>21/02/2025</a:t>
            </a:fld>
            <a:endParaRPr lang="fr-FR"/>
          </a:p>
        </p:txBody>
      </p:sp>
      <p:sp>
        <p:nvSpPr>
          <p:cNvPr id="3" name="Footer Placeholder 2"/>
          <p:cNvSpPr>
            <a:spLocks noGrp="1"/>
          </p:cNvSpPr>
          <p:nvPr>
            <p:ph type="ftr" sz="quarter" idx="11"/>
          </p:nvPr>
        </p:nvSpPr>
        <p:spPr/>
        <p:txBody>
          <a:bodyPr/>
          <a:lstStyle/>
          <a:p>
            <a:r>
              <a:rPr lang="fr-FR"/>
              <a:t>Version du 01/06/2022                                </a:t>
            </a:r>
          </a:p>
        </p:txBody>
      </p:sp>
      <p:sp>
        <p:nvSpPr>
          <p:cNvPr id="4" name="Slide Number Placeholder 3"/>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323713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Modifier les styles du texte du masque</a:t>
            </a:r>
          </a:p>
        </p:txBody>
      </p:sp>
      <p:sp>
        <p:nvSpPr>
          <p:cNvPr id="5" name="Date Placeholder 4"/>
          <p:cNvSpPr>
            <a:spLocks noGrp="1"/>
          </p:cNvSpPr>
          <p:nvPr>
            <p:ph type="dt" sz="half" idx="10"/>
          </p:nvPr>
        </p:nvSpPr>
        <p:spPr/>
        <p:txBody>
          <a:bodyPr/>
          <a:lstStyle/>
          <a:p>
            <a:fld id="{47A805C4-9E6C-4192-BA5A-83A65631A9B5}" type="datetime1">
              <a:rPr lang="fr-FR" smtClean="0"/>
              <a:t>21/02/2025</a:t>
            </a:fld>
            <a:endParaRPr lang="fr-FR"/>
          </a:p>
        </p:txBody>
      </p:sp>
      <p:sp>
        <p:nvSpPr>
          <p:cNvPr id="6" name="Footer Placeholder 5"/>
          <p:cNvSpPr>
            <a:spLocks noGrp="1"/>
          </p:cNvSpPr>
          <p:nvPr>
            <p:ph type="ftr" sz="quarter" idx="11"/>
          </p:nvPr>
        </p:nvSpPr>
        <p:spPr/>
        <p:txBody>
          <a:bodyPr/>
          <a:lstStyle/>
          <a:p>
            <a:r>
              <a:rPr lang="fr-FR"/>
              <a:t>Version du 01/06/2022                                </a:t>
            </a:r>
          </a:p>
        </p:txBody>
      </p:sp>
      <p:sp>
        <p:nvSpPr>
          <p:cNvPr id="7" name="Slide Number Placeholder 6"/>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633723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Cliquez sur l'icône pour ajouter une image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Modifier les styles du texte du masque</a:t>
            </a:r>
          </a:p>
        </p:txBody>
      </p:sp>
      <p:sp>
        <p:nvSpPr>
          <p:cNvPr id="5" name="Date Placeholder 4"/>
          <p:cNvSpPr>
            <a:spLocks noGrp="1"/>
          </p:cNvSpPr>
          <p:nvPr>
            <p:ph type="dt" sz="half" idx="10"/>
          </p:nvPr>
        </p:nvSpPr>
        <p:spPr/>
        <p:txBody>
          <a:bodyPr/>
          <a:lstStyle/>
          <a:p>
            <a:fld id="{198FEF61-22A1-407B-8294-F54B36EC6632}" type="datetime1">
              <a:rPr lang="fr-FR" smtClean="0"/>
              <a:t>21/02/2025</a:t>
            </a:fld>
            <a:endParaRPr lang="fr-FR"/>
          </a:p>
        </p:txBody>
      </p:sp>
      <p:sp>
        <p:nvSpPr>
          <p:cNvPr id="6" name="Footer Placeholder 5"/>
          <p:cNvSpPr>
            <a:spLocks noGrp="1"/>
          </p:cNvSpPr>
          <p:nvPr>
            <p:ph type="ftr" sz="quarter" idx="11"/>
          </p:nvPr>
        </p:nvSpPr>
        <p:spPr/>
        <p:txBody>
          <a:bodyPr/>
          <a:lstStyle/>
          <a:p>
            <a:r>
              <a:rPr lang="fr-FR"/>
              <a:t>Version du 01/06/2022                                </a:t>
            </a:r>
          </a:p>
        </p:txBody>
      </p:sp>
      <p:sp>
        <p:nvSpPr>
          <p:cNvPr id="7" name="Slide Number Placeholder 6"/>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843222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2EB6830E-9A07-4792-8D10-CE35126543A7}" type="datetime1">
              <a:rPr lang="fr-FR" smtClean="0"/>
              <a:t>21/02/2025</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r>
              <a:rPr lang="fr-FR"/>
              <a:t>Version du 01/06/2022                                </a:t>
            </a: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DE2FA2C3-344A-4AAA-B278-B58E566A51AB}" type="slidenum">
              <a:rPr lang="fr-FR" smtClean="0"/>
              <a:t>‹N°›</a:t>
            </a:fld>
            <a:endParaRPr lang="fr-FR"/>
          </a:p>
        </p:txBody>
      </p:sp>
    </p:spTree>
    <p:extLst>
      <p:ext uri="{BB962C8B-B14F-4D97-AF65-F5344CB8AC3E}">
        <p14:creationId xmlns:p14="http://schemas.microsoft.com/office/powerpoint/2010/main" val="7088147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44128" y="1340752"/>
            <a:ext cx="4925964" cy="1323439"/>
          </a:xfrm>
          <a:prstGeom prst="rect">
            <a:avLst/>
          </a:prstGeom>
          <a:noFill/>
        </p:spPr>
        <p:txBody>
          <a:bodyPr wrap="none" lIns="91440" tIns="45720" rIns="91440" bIns="45720">
            <a:spAutoFit/>
          </a:bodyPr>
          <a:lstStyle/>
          <a:p>
            <a:pPr algn="ctr"/>
            <a:r>
              <a:rPr lang="fr-FR" sz="3600" b="1" cap="none" spc="0" dirty="0">
                <a:ln w="0"/>
                <a:solidFill>
                  <a:srgbClr val="5B9BD5"/>
                </a:solidFill>
                <a:effectLst>
                  <a:outerShdw blurRad="38100" dist="25400" dir="5400000" algn="ctr" rotWithShape="0">
                    <a:srgbClr val="6E747A">
                      <a:alpha val="43000"/>
                    </a:srgbClr>
                  </a:outerShdw>
                </a:effectLst>
              </a:rPr>
              <a:t>E-Synergie</a:t>
            </a:r>
          </a:p>
          <a:p>
            <a:pPr algn="ctr"/>
            <a:r>
              <a:rPr lang="fr-FR" sz="2800" b="1" dirty="0">
                <a:ln w="0"/>
                <a:solidFill>
                  <a:srgbClr val="5B9BD5"/>
                </a:solidFill>
                <a:effectLst>
                  <a:outerShdw blurRad="38100" dist="25400" dir="5400000" algn="ctr" rotWithShape="0">
                    <a:srgbClr val="6E747A">
                      <a:alpha val="43000"/>
                    </a:srgbClr>
                  </a:outerShdw>
                </a:effectLst>
              </a:rPr>
              <a:t>Liste des pièces justificatives DP</a:t>
            </a:r>
          </a:p>
          <a:p>
            <a:pPr algn="ctr"/>
            <a:r>
              <a:rPr lang="fr-FR" sz="1600" cap="none" spc="0" dirty="0">
                <a:ln w="0"/>
                <a:solidFill>
                  <a:srgbClr val="5B9BD5"/>
                </a:solidFill>
                <a:effectLst>
                  <a:outerShdw blurRad="38100" dist="25400" dir="5400000" algn="ctr" rotWithShape="0">
                    <a:srgbClr val="6E747A">
                      <a:alpha val="43000"/>
                    </a:srgbClr>
                  </a:outerShdw>
                </a:effectLst>
              </a:rPr>
              <a:t>Programme national FEAMPA FranceAgrimer 2021-2027</a:t>
            </a:r>
          </a:p>
        </p:txBody>
      </p:sp>
      <p:cxnSp>
        <p:nvCxnSpPr>
          <p:cNvPr id="5" name="Connecteur droit 4"/>
          <p:cNvCxnSpPr/>
          <p:nvPr/>
        </p:nvCxnSpPr>
        <p:spPr>
          <a:xfrm>
            <a:off x="302042" y="1340752"/>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flipV="1">
            <a:off x="302042" y="2837053"/>
            <a:ext cx="6882849" cy="22439"/>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9" name="Espace réservé du pied de page 8"/>
          <p:cNvSpPr>
            <a:spLocks noGrp="1"/>
          </p:cNvSpPr>
          <p:nvPr>
            <p:ph type="ftr" sz="quarter" idx="11"/>
          </p:nvPr>
        </p:nvSpPr>
        <p:spPr>
          <a:xfrm>
            <a:off x="2552832" y="9977180"/>
            <a:ext cx="2551390" cy="569240"/>
          </a:xfrm>
        </p:spPr>
        <p:txBody>
          <a:bodyPr/>
          <a:lstStyle/>
          <a:p>
            <a:r>
              <a:rPr lang="fr-FR" dirty="0"/>
              <a:t>Version du 22/01/2025                                </a:t>
            </a:r>
          </a:p>
        </p:txBody>
      </p:sp>
      <p:sp>
        <p:nvSpPr>
          <p:cNvPr id="10" name="Espace réservé du numéro de diapositive 9"/>
          <p:cNvSpPr>
            <a:spLocks noGrp="1"/>
          </p:cNvSpPr>
          <p:nvPr>
            <p:ph type="sldNum" sz="quarter" idx="12"/>
          </p:nvPr>
        </p:nvSpPr>
        <p:spPr>
          <a:xfrm>
            <a:off x="5339020" y="9866566"/>
            <a:ext cx="1700927" cy="569240"/>
          </a:xfrm>
        </p:spPr>
        <p:txBody>
          <a:bodyPr/>
          <a:lstStyle/>
          <a:p>
            <a:fld id="{DE2FA2C3-344A-4AAA-B278-B58E566A51AB}" type="slidenum">
              <a:rPr lang="fr-FR" smtClean="0"/>
              <a:t>1</a:t>
            </a:fld>
            <a:endParaRPr lang="fr-FR"/>
          </a:p>
        </p:txBody>
      </p:sp>
      <p:sp>
        <p:nvSpPr>
          <p:cNvPr id="12" name="Rectangle 11"/>
          <p:cNvSpPr/>
          <p:nvPr/>
        </p:nvSpPr>
        <p:spPr>
          <a:xfrm>
            <a:off x="1539048" y="3082946"/>
            <a:ext cx="4408836" cy="646331"/>
          </a:xfrm>
          <a:prstGeom prst="rect">
            <a:avLst/>
          </a:prstGeom>
        </p:spPr>
        <p:txBody>
          <a:bodyPr wrap="none">
            <a:spAutoFit/>
          </a:bodyPr>
          <a:lstStyle/>
          <a:p>
            <a:pPr algn="ctr"/>
            <a:r>
              <a:rPr lang="fr-FR" b="1" u="sng" dirty="0"/>
              <a:t>Pièces nécessaires à l’instruction du dossier</a:t>
            </a:r>
          </a:p>
          <a:p>
            <a:pPr algn="ctr"/>
            <a:r>
              <a:rPr lang="fr-FR" b="1" u="sng" dirty="0"/>
              <a:t>pour la demande de paiement</a:t>
            </a:r>
          </a:p>
        </p:txBody>
      </p:sp>
      <p:sp>
        <p:nvSpPr>
          <p:cNvPr id="13" name="Rectangle 12"/>
          <p:cNvSpPr/>
          <p:nvPr/>
        </p:nvSpPr>
        <p:spPr>
          <a:xfrm>
            <a:off x="302042" y="3774677"/>
            <a:ext cx="6882849" cy="1723549"/>
          </a:xfrm>
          <a:prstGeom prst="rect">
            <a:avLst/>
          </a:prstGeom>
        </p:spPr>
        <p:txBody>
          <a:bodyPr wrap="square">
            <a:spAutoFit/>
          </a:bodyPr>
          <a:lstStyle/>
          <a:p>
            <a:pPr algn="ctr"/>
            <a:r>
              <a:rPr lang="fr-FR" sz="1600" dirty="0"/>
              <a:t>Les pièces à fournir listées ci-dessous doivent être transmises en cliquant sur le bouton « + Ajouter une pièce » -&gt; </a:t>
            </a:r>
            <a:r>
              <a:rPr lang="fr-FR" sz="1600" i="1" dirty="0">
                <a:solidFill>
                  <a:srgbClr val="FF0000"/>
                </a:solidFill>
              </a:rPr>
              <a:t>limite de 100 Mo par fichier et de 1000 Mo pour l’ensemble de fichiers joints. </a:t>
            </a:r>
          </a:p>
          <a:p>
            <a:pPr algn="ctr"/>
            <a:endParaRPr lang="fr-FR" sz="1600" dirty="0"/>
          </a:p>
          <a:p>
            <a:pPr algn="ctr"/>
            <a:r>
              <a:rPr lang="fr-FR" sz="1400" b="1" u="sng" dirty="0">
                <a:solidFill>
                  <a:schemeClr val="accent2"/>
                </a:solidFill>
                <a:latin typeface="Calibri" panose="020F0502020204030204" pitchFamily="34" charset="0"/>
              </a:rPr>
              <a:t>NB : Le service guichet pourra demander des pièces complémentaires qu'il juge nécessaires à l'instruction de votre dossier en fonction de la nature de votre, du statut de votre structure et des dépenses qui seront présentées. </a:t>
            </a:r>
          </a:p>
        </p:txBody>
      </p:sp>
      <p:sp>
        <p:nvSpPr>
          <p:cNvPr id="14" name="ZoneTexte 13"/>
          <p:cNvSpPr txBox="1"/>
          <p:nvPr/>
        </p:nvSpPr>
        <p:spPr>
          <a:xfrm>
            <a:off x="1723292" y="8288447"/>
            <a:ext cx="5316655" cy="422031"/>
          </a:xfrm>
          <a:prstGeom prst="rect">
            <a:avLst/>
          </a:prstGeom>
          <a:noFill/>
          <a:ln w="12700">
            <a:solidFill>
              <a:schemeClr val="tx1"/>
            </a:solidFill>
          </a:ln>
        </p:spPr>
        <p:txBody>
          <a:bodyPr wrap="square" rtlCol="0">
            <a:spAutoFit/>
          </a:bodyPr>
          <a:lstStyle/>
          <a:p>
            <a:endParaRPr lang="fr-FR" dirty="0"/>
          </a:p>
        </p:txBody>
      </p:sp>
      <p:sp>
        <p:nvSpPr>
          <p:cNvPr id="16" name="ZoneTexte 15"/>
          <p:cNvSpPr txBox="1"/>
          <p:nvPr/>
        </p:nvSpPr>
        <p:spPr>
          <a:xfrm>
            <a:off x="625064" y="8314796"/>
            <a:ext cx="1098228" cy="369332"/>
          </a:xfrm>
          <a:prstGeom prst="rect">
            <a:avLst/>
          </a:prstGeom>
          <a:noFill/>
          <a:ln w="12700">
            <a:noFill/>
          </a:ln>
        </p:spPr>
        <p:txBody>
          <a:bodyPr wrap="square" rtlCol="0">
            <a:spAutoFit/>
          </a:bodyPr>
          <a:lstStyle/>
          <a:p>
            <a:r>
              <a:rPr lang="fr-FR" dirty="0"/>
              <a:t>Projet :</a:t>
            </a:r>
          </a:p>
        </p:txBody>
      </p:sp>
      <p:sp>
        <p:nvSpPr>
          <p:cNvPr id="18" name="ZoneTexte 17"/>
          <p:cNvSpPr txBox="1"/>
          <p:nvPr/>
        </p:nvSpPr>
        <p:spPr>
          <a:xfrm>
            <a:off x="1723292" y="9350906"/>
            <a:ext cx="1828800" cy="422031"/>
          </a:xfrm>
          <a:prstGeom prst="rect">
            <a:avLst/>
          </a:prstGeom>
          <a:noFill/>
          <a:ln w="12700">
            <a:solidFill>
              <a:schemeClr val="tx1"/>
            </a:solidFill>
          </a:ln>
        </p:spPr>
        <p:txBody>
          <a:bodyPr wrap="square" rtlCol="0">
            <a:spAutoFit/>
          </a:bodyPr>
          <a:lstStyle/>
          <a:p>
            <a:endParaRPr lang="fr-FR" dirty="0"/>
          </a:p>
        </p:txBody>
      </p:sp>
      <p:sp>
        <p:nvSpPr>
          <p:cNvPr id="19" name="ZoneTexte 18"/>
          <p:cNvSpPr txBox="1"/>
          <p:nvPr/>
        </p:nvSpPr>
        <p:spPr>
          <a:xfrm>
            <a:off x="434741" y="9403605"/>
            <a:ext cx="1723292" cy="369332"/>
          </a:xfrm>
          <a:prstGeom prst="rect">
            <a:avLst/>
          </a:prstGeom>
          <a:noFill/>
          <a:ln w="12700">
            <a:noFill/>
          </a:ln>
        </p:spPr>
        <p:txBody>
          <a:bodyPr wrap="square" rtlCol="0">
            <a:spAutoFit/>
          </a:bodyPr>
          <a:lstStyle/>
          <a:p>
            <a:r>
              <a:rPr lang="fr-FR" dirty="0"/>
              <a:t>Contrôlé le :</a:t>
            </a:r>
          </a:p>
        </p:txBody>
      </p:sp>
      <p:sp>
        <p:nvSpPr>
          <p:cNvPr id="20" name="ZoneTexte 19"/>
          <p:cNvSpPr txBox="1"/>
          <p:nvPr/>
        </p:nvSpPr>
        <p:spPr>
          <a:xfrm>
            <a:off x="3752637" y="9413976"/>
            <a:ext cx="782557" cy="369332"/>
          </a:xfrm>
          <a:prstGeom prst="rect">
            <a:avLst/>
          </a:prstGeom>
          <a:noFill/>
          <a:ln w="12700">
            <a:noFill/>
          </a:ln>
        </p:spPr>
        <p:txBody>
          <a:bodyPr wrap="square" rtlCol="0">
            <a:spAutoFit/>
          </a:bodyPr>
          <a:lstStyle/>
          <a:p>
            <a:r>
              <a:rPr lang="fr-FR" dirty="0"/>
              <a:t>Par :</a:t>
            </a:r>
          </a:p>
        </p:txBody>
      </p:sp>
      <p:sp>
        <p:nvSpPr>
          <p:cNvPr id="21" name="ZoneTexte 20"/>
          <p:cNvSpPr txBox="1"/>
          <p:nvPr/>
        </p:nvSpPr>
        <p:spPr>
          <a:xfrm>
            <a:off x="4496976" y="9341063"/>
            <a:ext cx="2542971" cy="422031"/>
          </a:xfrm>
          <a:prstGeom prst="rect">
            <a:avLst/>
          </a:prstGeom>
          <a:noFill/>
          <a:ln w="12700">
            <a:solidFill>
              <a:schemeClr val="tx1"/>
            </a:solidFill>
          </a:ln>
        </p:spPr>
        <p:txBody>
          <a:bodyPr wrap="square" rtlCol="0">
            <a:spAutoFit/>
          </a:bodyPr>
          <a:lstStyle/>
          <a:p>
            <a:endParaRPr lang="fr-FR" dirty="0"/>
          </a:p>
        </p:txBody>
      </p:sp>
      <p:sp>
        <p:nvSpPr>
          <p:cNvPr id="17" name="Rectangle 16"/>
          <p:cNvSpPr/>
          <p:nvPr/>
        </p:nvSpPr>
        <p:spPr>
          <a:xfrm>
            <a:off x="387102" y="7642116"/>
            <a:ext cx="6882850" cy="430887"/>
          </a:xfrm>
          <a:prstGeom prst="rect">
            <a:avLst/>
          </a:prstGeom>
        </p:spPr>
        <p:txBody>
          <a:bodyPr wrap="square">
            <a:spAutoFit/>
          </a:bodyPr>
          <a:lstStyle/>
          <a:p>
            <a:pPr algn="ctr"/>
            <a:r>
              <a:rPr lang="fr-FR" sz="1100" i="1" dirty="0">
                <a:solidFill>
                  <a:schemeClr val="accent2"/>
                </a:solidFill>
                <a:latin typeface="Calibri" panose="020F0502020204030204" pitchFamily="34" charset="0"/>
              </a:rPr>
              <a:t>Une partie est réservé au service instructeur pour vérification des pièces, merci d’imprimer, scanner et télécharger ce document  dans l’onglet 7 : pièces justificatives.</a:t>
            </a:r>
          </a:p>
        </p:txBody>
      </p:sp>
      <p:pic>
        <p:nvPicPr>
          <p:cNvPr id="22" name="Image 21"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5091" y="177982"/>
            <a:ext cx="1555750" cy="933450"/>
          </a:xfrm>
          <a:prstGeom prst="rect">
            <a:avLst/>
          </a:prstGeom>
          <a:noFill/>
          <a:ln>
            <a:noFill/>
          </a:ln>
        </p:spPr>
      </p:pic>
      <p:pic>
        <p:nvPicPr>
          <p:cNvPr id="23" name="Image 22"/>
          <p:cNvPicPr/>
          <p:nvPr/>
        </p:nvPicPr>
        <p:blipFill rotWithShape="1">
          <a:blip r:embed="rId3"/>
          <a:srcRect l="29056" t="51863" r="63160" b="39861"/>
          <a:stretch/>
        </p:blipFill>
        <p:spPr bwMode="auto">
          <a:xfrm>
            <a:off x="5626583" y="218750"/>
            <a:ext cx="1400175" cy="930275"/>
          </a:xfrm>
          <a:prstGeom prst="rect">
            <a:avLst/>
          </a:prstGeom>
          <a:ln>
            <a:noFill/>
          </a:ln>
          <a:extLst>
            <a:ext uri="{53640926-AAD7-44D8-BBD7-CCE9431645EC}">
              <a14:shadowObscured xmlns:a14="http://schemas.microsoft.com/office/drawing/2010/main"/>
            </a:ext>
          </a:extLst>
        </p:spPr>
      </p:pic>
      <p:sp>
        <p:nvSpPr>
          <p:cNvPr id="2" name="Rectangle 1"/>
          <p:cNvSpPr/>
          <p:nvPr/>
        </p:nvSpPr>
        <p:spPr>
          <a:xfrm>
            <a:off x="302042" y="9146663"/>
            <a:ext cx="6967910" cy="83720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p:cNvSpPr txBox="1"/>
          <p:nvPr/>
        </p:nvSpPr>
        <p:spPr>
          <a:xfrm>
            <a:off x="263066" y="8885053"/>
            <a:ext cx="1960909" cy="261610"/>
          </a:xfrm>
          <a:prstGeom prst="rect">
            <a:avLst/>
          </a:prstGeom>
          <a:noFill/>
        </p:spPr>
        <p:txBody>
          <a:bodyPr wrap="square" rtlCol="0">
            <a:spAutoFit/>
          </a:bodyPr>
          <a:lstStyle/>
          <a:p>
            <a:r>
              <a:rPr lang="fr-FR" sz="1050" u="sng" dirty="0"/>
              <a:t>Cadre réservé à l’administration</a:t>
            </a:r>
          </a:p>
        </p:txBody>
      </p:sp>
    </p:spTree>
    <p:extLst>
      <p:ext uri="{BB962C8B-B14F-4D97-AF65-F5344CB8AC3E}">
        <p14:creationId xmlns:p14="http://schemas.microsoft.com/office/powerpoint/2010/main" val="4029302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2504143" y="10122573"/>
            <a:ext cx="2551390" cy="569240"/>
          </a:xfrm>
        </p:spPr>
        <p:txBody>
          <a:bodyPr/>
          <a:lstStyle/>
          <a:p>
            <a:r>
              <a:rPr lang="fr-FR" dirty="0"/>
              <a:t>Version du 22/01/2025                                </a:t>
            </a:r>
          </a:p>
        </p:txBody>
      </p:sp>
      <p:sp>
        <p:nvSpPr>
          <p:cNvPr id="5" name="Espace réservé du numéro de diapositive 4"/>
          <p:cNvSpPr>
            <a:spLocks noGrp="1"/>
          </p:cNvSpPr>
          <p:nvPr>
            <p:ph type="sldNum" sz="quarter" idx="12"/>
          </p:nvPr>
        </p:nvSpPr>
        <p:spPr>
          <a:xfrm>
            <a:off x="5360285" y="10122573"/>
            <a:ext cx="1700927" cy="569240"/>
          </a:xfrm>
        </p:spPr>
        <p:txBody>
          <a:bodyPr/>
          <a:lstStyle/>
          <a:p>
            <a:fld id="{DE2FA2C3-344A-4AAA-B278-B58E566A51AB}" type="slidenum">
              <a:rPr lang="fr-FR" smtClean="0"/>
              <a:t>2</a:t>
            </a:fld>
            <a:endParaRPr lang="fr-FR" dirty="0"/>
          </a:p>
        </p:txBody>
      </p:sp>
      <p:cxnSp>
        <p:nvCxnSpPr>
          <p:cNvPr id="6" name="Connecteur droit 5"/>
          <p:cNvCxnSpPr/>
          <p:nvPr/>
        </p:nvCxnSpPr>
        <p:spPr>
          <a:xfrm>
            <a:off x="302040" y="860618"/>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9" name="Tableau 8"/>
          <p:cNvGraphicFramePr>
            <a:graphicFrameLocks noGrp="1"/>
          </p:cNvGraphicFramePr>
          <p:nvPr>
            <p:extLst>
              <p:ext uri="{D42A27DB-BD31-4B8C-83A1-F6EECF244321}">
                <p14:modId xmlns:p14="http://schemas.microsoft.com/office/powerpoint/2010/main" val="450731799"/>
              </p:ext>
            </p:extLst>
          </p:nvPr>
        </p:nvGraphicFramePr>
        <p:xfrm>
          <a:off x="302039" y="1313854"/>
          <a:ext cx="6882850" cy="8886786"/>
        </p:xfrm>
        <a:graphic>
          <a:graphicData uri="http://schemas.openxmlformats.org/drawingml/2006/table">
            <a:tbl>
              <a:tblPr firstRow="1" bandRow="1">
                <a:tableStyleId>{5C22544A-7EE6-4342-B048-85BDC9FD1C3A}</a:tableStyleId>
              </a:tblPr>
              <a:tblGrid>
                <a:gridCol w="3946567">
                  <a:extLst>
                    <a:ext uri="{9D8B030D-6E8A-4147-A177-3AD203B41FA5}">
                      <a16:colId xmlns:a16="http://schemas.microsoft.com/office/drawing/2014/main" val="2636959680"/>
                    </a:ext>
                  </a:extLst>
                </a:gridCol>
                <a:gridCol w="1044656">
                  <a:extLst>
                    <a:ext uri="{9D8B030D-6E8A-4147-A177-3AD203B41FA5}">
                      <a16:colId xmlns:a16="http://schemas.microsoft.com/office/drawing/2014/main" val="3078815547"/>
                    </a:ext>
                  </a:extLst>
                </a:gridCol>
                <a:gridCol w="879094">
                  <a:extLst>
                    <a:ext uri="{9D8B030D-6E8A-4147-A177-3AD203B41FA5}">
                      <a16:colId xmlns:a16="http://schemas.microsoft.com/office/drawing/2014/main" val="2535599827"/>
                    </a:ext>
                  </a:extLst>
                </a:gridCol>
                <a:gridCol w="1012533">
                  <a:extLst>
                    <a:ext uri="{9D8B030D-6E8A-4147-A177-3AD203B41FA5}">
                      <a16:colId xmlns:a16="http://schemas.microsoft.com/office/drawing/2014/main" val="2921261580"/>
                    </a:ext>
                  </a:extLst>
                </a:gridCol>
              </a:tblGrid>
              <a:tr h="370111">
                <a:tc>
                  <a:txBody>
                    <a:bodyPr/>
                    <a:lstStyle/>
                    <a:p>
                      <a:pPr algn="ctr"/>
                      <a:r>
                        <a:rPr lang="fr-FR" sz="1200" dirty="0"/>
                        <a:t>PIECES</a:t>
                      </a:r>
                      <a:r>
                        <a:rPr lang="fr-FR" sz="1200" baseline="0" dirty="0"/>
                        <a:t> JUSTIFICATIVES COMMUNES</a:t>
                      </a:r>
                      <a:endParaRPr lang="fr-FR"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Pièce</a:t>
                      </a:r>
                      <a:r>
                        <a:rPr lang="fr-FR" sz="1000" baseline="0" dirty="0"/>
                        <a:t> </a:t>
                      </a:r>
                    </a:p>
                    <a:p>
                      <a:pPr algn="ctr"/>
                      <a:r>
                        <a:rPr lang="fr-FR" sz="1000" baseline="0" dirty="0"/>
                        <a:t>Jointe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Sans </a:t>
                      </a:r>
                    </a:p>
                    <a:p>
                      <a:pPr algn="ctr"/>
                      <a:r>
                        <a:rPr lang="fr-FR" sz="1000" dirty="0"/>
                        <a:t>Objet </a:t>
                      </a:r>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Service </a:t>
                      </a:r>
                    </a:p>
                    <a:p>
                      <a:pPr algn="ctr"/>
                      <a:r>
                        <a:rPr lang="fr-FR" sz="1000" dirty="0"/>
                        <a:t>Instructeur</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50000"/>
                      </a:schemeClr>
                    </a:solidFill>
                  </a:tcPr>
                </a:tc>
                <a:extLst>
                  <a:ext uri="{0D108BD9-81ED-4DB2-BD59-A6C34878D82A}">
                    <a16:rowId xmlns:a16="http://schemas.microsoft.com/office/drawing/2014/main" val="3704793808"/>
                  </a:ext>
                </a:extLst>
              </a:tr>
              <a:tr h="227760">
                <a:tc gridSpan="4">
                  <a:txBody>
                    <a:bodyPr/>
                    <a:lstStyle/>
                    <a:p>
                      <a:r>
                        <a:rPr lang="fr-FR" sz="1000" i="1" dirty="0">
                          <a:solidFill>
                            <a:schemeClr val="bg1"/>
                          </a:solidFill>
                        </a:rPr>
                        <a:t>Pièces à fournir pour tous les bénéficiaires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accent1">
                        <a:lumMod val="60000"/>
                        <a:lumOff val="40000"/>
                      </a:schemeClr>
                    </a:solidFill>
                  </a:tcPr>
                </a:tc>
                <a:tc hMerge="1">
                  <a:txBody>
                    <a:bodyPr/>
                    <a:lstStyle/>
                    <a:p>
                      <a:endParaRPr lang="fr-FR"/>
                    </a:p>
                  </a:txBody>
                  <a:tcPr/>
                </a:tc>
                <a:tc hMerge="1">
                  <a:txBody>
                    <a:bodyPr/>
                    <a:lstStyle/>
                    <a:p>
                      <a:endParaRPr lang="fr-FR" dirty="0">
                        <a:solidFill>
                          <a:schemeClr val="bg1"/>
                        </a:solidFill>
                      </a:endParaRPr>
                    </a:p>
                  </a:txBody>
                  <a:tcPr>
                    <a:solidFill>
                      <a:schemeClr val="bg2">
                        <a:lumMod val="75000"/>
                      </a:schemeClr>
                    </a:solidFill>
                  </a:tcPr>
                </a:tc>
                <a:tc hMerge="1">
                  <a:txBody>
                    <a:bodyPr/>
                    <a:lstStyle/>
                    <a:p>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47158284"/>
                  </a:ext>
                </a:extLst>
              </a:tr>
              <a:tr h="2078314">
                <a:tc>
                  <a:txBody>
                    <a:bodyPr/>
                    <a:lstStyle/>
                    <a:p>
                      <a:pPr marL="285750" indent="-285750">
                        <a:buFont typeface="Arial" panose="020B0604020202020204" pitchFamily="34" charset="0"/>
                        <a:buChar char="•"/>
                      </a:pPr>
                      <a:r>
                        <a:rPr lang="fr-FR" sz="1000" dirty="0"/>
                        <a:t>Lettre d’engagement signée </a:t>
                      </a:r>
                    </a:p>
                    <a:p>
                      <a:pPr marL="285750" indent="-285750">
                        <a:buFont typeface="Arial" panose="020B0604020202020204" pitchFamily="34" charset="0"/>
                        <a:buChar char="•"/>
                      </a:pPr>
                      <a:r>
                        <a:rPr lang="fr-FR" sz="1000" dirty="0"/>
                        <a:t>Annexe financière DP</a:t>
                      </a:r>
                    </a:p>
                    <a:p>
                      <a:pPr marL="285750" indent="-285750">
                        <a:buFont typeface="Arial" panose="020B0604020202020204" pitchFamily="34" charset="0"/>
                        <a:buChar char="•"/>
                      </a:pPr>
                      <a:r>
                        <a:rPr lang="fr-FR" sz="1000" dirty="0"/>
                        <a:t>Annexe autres aides publiques</a:t>
                      </a:r>
                    </a:p>
                    <a:p>
                      <a:pPr marL="285750" indent="-285750">
                        <a:buFont typeface="Arial" panose="020B0604020202020204" pitchFamily="34" charset="0"/>
                        <a:buChar char="•"/>
                      </a:pPr>
                      <a:r>
                        <a:rPr lang="fr-FR" sz="1000" dirty="0"/>
                        <a:t>Annexe calculatrice de l’aide</a:t>
                      </a:r>
                    </a:p>
                    <a:p>
                      <a:pPr marL="285750" indent="-285750">
                        <a:buFont typeface="Arial" panose="020B0604020202020204" pitchFamily="34" charset="0"/>
                        <a:buChar char="•"/>
                      </a:pPr>
                      <a:r>
                        <a:rPr lang="fr-FR" sz="1000" dirty="0"/>
                        <a:t>Pièces permettant d’attester de la réalisation de l’opération (pièces non comptables/livrables)</a:t>
                      </a:r>
                    </a:p>
                    <a:p>
                      <a:pPr marL="285750" indent="-285750">
                        <a:buFont typeface="Arial" panose="020B0604020202020204" pitchFamily="34" charset="0"/>
                        <a:buChar char="•"/>
                      </a:pPr>
                      <a:r>
                        <a:rPr lang="fr-FR" sz="1000" dirty="0"/>
                        <a:t>Pièces permettant d’attester du respect de l’obligation de publicité</a:t>
                      </a:r>
                    </a:p>
                    <a:p>
                      <a:pPr marL="285750" indent="-285750">
                        <a:buFont typeface="Arial" panose="020B0604020202020204" pitchFamily="34" charset="0"/>
                        <a:buChar char="•"/>
                      </a:pPr>
                      <a:r>
                        <a:rPr lang="fr-FR" sz="1000" dirty="0"/>
                        <a:t>Pièces justifiant d’une comptabilité distincte, ou un code comptable approprié pour toutes les transactions liées à l’opération, conformément à la réglementation en vigueur, ou un système extracomptable par classement des pièces justificatives</a:t>
                      </a:r>
                    </a:p>
                    <a:p>
                      <a:pPr marL="285750" indent="-285750">
                        <a:buFont typeface="Arial" panose="020B0604020202020204" pitchFamily="34" charset="0"/>
                        <a:buChar char="•"/>
                      </a:pPr>
                      <a:r>
                        <a:rPr lang="fr-FR" sz="1000" dirty="0"/>
                        <a:t>Pièces justificatives relatives à un changement de situation (ex. attestation de changement d’adresse, délégation de signature, RIB, etc.)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algn="ct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algn="ct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10736539"/>
                  </a:ext>
                </a:extLst>
              </a:tr>
              <a:tr h="227760">
                <a:tc gridSpan="4">
                  <a:txBody>
                    <a:bodyPr/>
                    <a:lstStyle/>
                    <a:p>
                      <a:pPr marL="0" algn="l" defTabSz="755934" rtl="0" eaLnBrk="1" latinLnBrk="0" hangingPunct="1"/>
                      <a:endParaRPr lang="fr-FR" sz="1000" i="1" kern="1200" dirty="0">
                        <a:solidFill>
                          <a:schemeClr val="bg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solidFill>
                      <a:schemeClr val="accent1">
                        <a:lumMod val="60000"/>
                        <a:lumOff val="40000"/>
                      </a:schemeClr>
                    </a:solidFill>
                  </a:tcPr>
                </a:tc>
                <a:tc hMerge="1">
                  <a:txBody>
                    <a:bodyPr/>
                    <a:lstStyle/>
                    <a:p>
                      <a:endParaRPr lang="fr-FR"/>
                    </a:p>
                  </a:txBody>
                  <a:tcPr/>
                </a:tc>
                <a:tc hMerge="1">
                  <a:txBody>
                    <a:bodyPr/>
                    <a:lstStyle/>
                    <a:p>
                      <a:endParaRPr lang="fr-FR" dirty="0"/>
                    </a:p>
                  </a:txBody>
                  <a:tcPr/>
                </a:tc>
                <a:tc hMerge="1">
                  <a:txBody>
                    <a:bodyPr/>
                    <a:lstStyle/>
                    <a:p>
                      <a:pPr marL="0" algn="l" defTabSz="755934" rtl="0" eaLnBrk="1" latinLnBrk="0" hangingPunct="1"/>
                      <a:endParaRPr lang="fr-FR" sz="1000" i="1" kern="1200" dirty="0">
                        <a:solidFill>
                          <a:schemeClr val="bg1"/>
                        </a:solidFill>
                        <a:latin typeface="+mn-lt"/>
                        <a:ea typeface="+mn-ea"/>
                        <a:cs typeface="+mn-cs"/>
                      </a:endParaRPr>
                    </a:p>
                  </a:txBody>
                  <a:tcPr>
                    <a:lnR w="12700" cap="flat" cmpd="sng" algn="ctr">
                      <a:solidFill>
                        <a:schemeClr val="tx1"/>
                      </a:solidFill>
                      <a:prstDash val="solid"/>
                      <a:round/>
                      <a:headEnd type="none" w="med" len="med"/>
                      <a:tailEnd type="none" w="med" len="med"/>
                    </a:lnR>
                    <a:lnT w="12700" cmpd="sng">
                      <a:noFill/>
                    </a:lnT>
                    <a:solidFill>
                      <a:schemeClr val="bg2">
                        <a:lumMod val="75000"/>
                      </a:schemeClr>
                    </a:solidFill>
                  </a:tcPr>
                </a:tc>
                <a:extLst>
                  <a:ext uri="{0D108BD9-81ED-4DB2-BD59-A6C34878D82A}">
                    <a16:rowId xmlns:a16="http://schemas.microsoft.com/office/drawing/2014/main" val="4103908383"/>
                  </a:ext>
                </a:extLst>
              </a:tr>
              <a:tr h="5777826">
                <a:tc>
                  <a:txBody>
                    <a:bodyPr/>
                    <a:lstStyle/>
                    <a:p>
                      <a:pPr marL="285750" indent="-285750">
                        <a:buFont typeface="Arial" panose="020B0604020202020204" pitchFamily="34" charset="0"/>
                        <a:buChar char="•"/>
                      </a:pPr>
                      <a:r>
                        <a:rPr lang="fr-FR" sz="1000" dirty="0"/>
                        <a:t>Preuve de versement des aides publiques nationales autre que celles versées au titre de la présente décision attributive de l’aide</a:t>
                      </a:r>
                    </a:p>
                    <a:p>
                      <a:pPr marL="285750" indent="-285750">
                        <a:buFont typeface="Arial" panose="020B0604020202020204" pitchFamily="34" charset="0"/>
                        <a:buChar char="•"/>
                      </a:pPr>
                      <a:r>
                        <a:rPr lang="fr-FR" sz="1000" dirty="0"/>
                        <a:t>Preuve du versement effectif des autres financeurs publics au titre de la présente décision attributive de l’aide (extrait relevés bancaires ou état récapitulatif des financements perçus visés par le commissaire aux comptes ou tiers compétent) </a:t>
                      </a:r>
                    </a:p>
                    <a:p>
                      <a:pPr marL="285750" indent="-285750">
                        <a:buFont typeface="Arial" panose="020B0604020202020204" pitchFamily="34" charset="0"/>
                        <a:buChar char="•"/>
                      </a:pPr>
                      <a:endParaRPr lang="fr-FR" sz="1000" dirty="0"/>
                    </a:p>
                    <a:p>
                      <a:pPr marL="0" indent="0">
                        <a:buFont typeface="Wingdings" panose="05000000000000000000" pitchFamily="2" charset="2"/>
                        <a:buNone/>
                      </a:pPr>
                      <a:r>
                        <a:rPr lang="fr-FR" sz="1000" b="1" u="none" dirty="0"/>
                        <a:t>          </a:t>
                      </a:r>
                      <a:r>
                        <a:rPr lang="fr-FR" sz="1000" b="1" u="sng" dirty="0"/>
                        <a:t>Pour les dépenses présentées sur base réelle</a:t>
                      </a:r>
                      <a:endParaRPr lang="fr-FR" sz="1000" b="1" dirty="0"/>
                    </a:p>
                    <a:p>
                      <a:pPr marL="285750" indent="-285750">
                        <a:buFont typeface="Arial" panose="020B0604020202020204" pitchFamily="34" charset="0"/>
                        <a:buChar char="•"/>
                      </a:pPr>
                      <a:r>
                        <a:rPr lang="fr-FR" sz="1000" b="0" dirty="0"/>
                        <a:t>Pièces justificatives permettant d’attester de la réalité des dépenses, et le cas échéant, la réalisation effective de l’opération (factures ou copies de factures ou toute autre pièce comptable de valeur probante équivalente)</a:t>
                      </a:r>
                      <a:r>
                        <a:rPr lang="fr-FR" sz="1000" b="1" dirty="0"/>
                        <a:t> </a:t>
                      </a:r>
                    </a:p>
                    <a:p>
                      <a:pPr marL="285750" indent="-285750" algn="l" defTabSz="755934" rtl="0" eaLnBrk="1" latinLnBrk="0" hangingPunct="1">
                        <a:buFont typeface="Arial" panose="020B0604020202020204" pitchFamily="34" charset="0"/>
                        <a:buChar char="•"/>
                      </a:pPr>
                      <a:r>
                        <a:rPr lang="fr-FR" sz="1000" strike="noStrike" kern="1200" baseline="0" dirty="0">
                          <a:solidFill>
                            <a:schemeClr val="dk1"/>
                          </a:solidFill>
                          <a:latin typeface="+mn-lt"/>
                          <a:ea typeface="+mn-ea"/>
                          <a:cs typeface="+mn-cs"/>
                        </a:rPr>
                        <a:t>Pièces justificatives au choix, permettant d'apporter la preuve de l’acquittement des dépenses: </a:t>
                      </a:r>
                    </a:p>
                    <a:p>
                      <a:pPr marL="269875" indent="188913" algn="l" defTabSz="755934" rtl="0" eaLnBrk="1" latinLnBrk="0" hangingPunct="1">
                        <a:buFont typeface="Wingdings" panose="05000000000000000000" pitchFamily="2" charset="2"/>
                        <a:buChar char="ü"/>
                      </a:pPr>
                      <a:r>
                        <a:rPr lang="fr-FR" sz="1000" strike="noStrike" kern="1200" baseline="0" dirty="0">
                          <a:solidFill>
                            <a:schemeClr val="dk1"/>
                          </a:solidFill>
                          <a:latin typeface="+mn-lt"/>
                          <a:ea typeface="+mn-ea"/>
                          <a:cs typeface="+mn-cs"/>
                        </a:rPr>
                        <a:t>Factures des dépenses attestées par organisme compétent en droit français</a:t>
                      </a:r>
                    </a:p>
                    <a:p>
                      <a:pPr marL="441325" indent="-171450" algn="l" defTabSz="755934" rtl="0" eaLnBrk="1" latinLnBrk="0" hangingPunct="1">
                        <a:buFontTx/>
                        <a:buChar char="-"/>
                      </a:pPr>
                      <a:r>
                        <a:rPr lang="fr-FR" sz="1000" dirty="0"/>
                        <a:t>pour les bénéficiaires de statut public: signature du comptable public ; </a:t>
                      </a:r>
                    </a:p>
                    <a:p>
                      <a:pPr marL="441325" indent="-171450" algn="l" defTabSz="755934" rtl="0" eaLnBrk="1" latinLnBrk="0" hangingPunct="1">
                        <a:buFontTx/>
                        <a:buChar char="-"/>
                      </a:pPr>
                      <a:r>
                        <a:rPr lang="fr-FR" sz="1000" dirty="0"/>
                        <a:t>pour les bénéficiaires de statut privé : signature d’un commissaire aux comptes ou d’un expert-comptable ; </a:t>
                      </a:r>
                    </a:p>
                    <a:p>
                      <a:pPr marL="269875" indent="188913" algn="l" defTabSz="755934" rtl="0" eaLnBrk="1" latinLnBrk="0" hangingPunct="1">
                        <a:buFont typeface="Wingdings" panose="05000000000000000000" pitchFamily="2" charset="2"/>
                        <a:buChar char="ü"/>
                      </a:pPr>
                      <a:r>
                        <a:rPr lang="fr-FR" sz="1000" dirty="0"/>
                        <a:t>Copies de relevés de compte faisant apparaître montant et date du débit. Les libellés doivent être suffisamment explicites pour établir le lien avec le projet;</a:t>
                      </a:r>
                    </a:p>
                    <a:p>
                      <a:pPr marL="269875" indent="188913" algn="l" defTabSz="755934" rtl="0" eaLnBrk="1" latinLnBrk="0" hangingPunct="1">
                        <a:buFont typeface="Wingdings" panose="05000000000000000000" pitchFamily="2" charset="2"/>
                        <a:buChar char="ü"/>
                      </a:pPr>
                      <a:r>
                        <a:rPr lang="fr-FR" sz="1000" dirty="0"/>
                        <a:t>Toute autre pièce comptable de valeur probante équivalente ou copies des factures portant les mentions d’acquittement inscrites par le fournisseur, le prestataire, l’entrepreneur, etc. (attestant de la réception du numéraire pour les paiements de facture effectués en numéraire dans la limite de 1 000€). Les mentions d’acquittements sont les suivantes : </a:t>
                      </a:r>
                    </a:p>
                    <a:p>
                      <a:pPr marL="441325" indent="-171450" algn="l" defTabSz="755934" rtl="0" eaLnBrk="1" latinLnBrk="0" hangingPunct="1">
                        <a:buFontTx/>
                        <a:buChar char="-"/>
                      </a:pPr>
                      <a:r>
                        <a:rPr lang="fr-FR" sz="1000" dirty="0"/>
                        <a:t>présence de la mention : « acquittée le »;</a:t>
                      </a:r>
                    </a:p>
                    <a:p>
                      <a:pPr marL="441325" indent="-171450" algn="l" defTabSz="755934" rtl="0" eaLnBrk="1" latinLnBrk="0" hangingPunct="1">
                        <a:buFontTx/>
                        <a:buChar char="-"/>
                      </a:pPr>
                      <a:r>
                        <a:rPr lang="fr-FR" sz="1000" dirty="0"/>
                        <a:t>date d’acquittement;</a:t>
                      </a:r>
                    </a:p>
                    <a:p>
                      <a:pPr marL="441325" indent="-171450" algn="l" defTabSz="755934" rtl="0" eaLnBrk="1" latinLnBrk="0" hangingPunct="1">
                        <a:buFontTx/>
                        <a:buChar char="-"/>
                      </a:pPr>
                      <a:r>
                        <a:rPr lang="fr-FR" sz="1000" dirty="0"/>
                        <a:t>cachet et signature du fournisseur, du prestataire, ou de l’entrepreneur;</a:t>
                      </a:r>
                    </a:p>
                    <a:p>
                      <a:pPr marL="269875" indent="0" algn="l" defTabSz="755934" rtl="0" eaLnBrk="1" latinLnBrk="0" hangingPunct="1">
                        <a:spcBef>
                          <a:spcPts val="600"/>
                        </a:spcBef>
                        <a:buFontTx/>
                        <a:buNone/>
                      </a:pPr>
                      <a:r>
                        <a:rPr lang="fr-FR" sz="1000" dirty="0"/>
                        <a:t>Ces deux dernières possibilités s’adressent en priorité aux structures n’ayant pas l’obligation de faire certifier leurs comptes par une tierce personne </a:t>
                      </a:r>
                      <a:r>
                        <a:rPr lang="fr-FR" sz="1000" dirty="0" smtClean="0"/>
                        <a:t>habilitée.</a:t>
                      </a:r>
                      <a:endParaRPr lang="fr-FR" sz="1000" b="0" i="0" kern="1200" baseline="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67599392"/>
                  </a:ext>
                </a:extLst>
              </a:tr>
            </a:tbl>
          </a:graphicData>
        </a:graphic>
      </p:graphicFrame>
      <p:sp>
        <p:nvSpPr>
          <p:cNvPr id="10" name="ZoneTexte 9"/>
          <p:cNvSpPr txBox="1"/>
          <p:nvPr/>
        </p:nvSpPr>
        <p:spPr>
          <a:xfrm>
            <a:off x="302039" y="948736"/>
            <a:ext cx="6882850" cy="276999"/>
          </a:xfrm>
          <a:prstGeom prst="rect">
            <a:avLst/>
          </a:prstGeom>
          <a:noFill/>
        </p:spPr>
        <p:txBody>
          <a:bodyPr wrap="square" rtlCol="0">
            <a:spAutoFit/>
          </a:bodyPr>
          <a:lstStyle/>
          <a:p>
            <a:r>
              <a:rPr lang="fr-FR" sz="1200" b="1" u="sng" dirty="0">
                <a:solidFill>
                  <a:schemeClr val="accent2"/>
                </a:solidFill>
                <a:latin typeface="Calibri" panose="020F0502020204030204" pitchFamily="34" charset="0"/>
              </a:rPr>
              <a:t>Les pièces ci-dessous sont nécessaires à l’instruction du dossier</a:t>
            </a:r>
          </a:p>
        </p:txBody>
      </p:sp>
      <p:pic>
        <p:nvPicPr>
          <p:cNvPr id="11" name="Image 10"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039" y="88772"/>
            <a:ext cx="1174100" cy="682636"/>
          </a:xfrm>
          <a:prstGeom prst="rect">
            <a:avLst/>
          </a:prstGeom>
          <a:noFill/>
          <a:ln>
            <a:noFill/>
          </a:ln>
        </p:spPr>
      </p:pic>
      <p:pic>
        <p:nvPicPr>
          <p:cNvPr id="12" name="Image 11"/>
          <p:cNvPicPr/>
          <p:nvPr/>
        </p:nvPicPr>
        <p:blipFill rotWithShape="1">
          <a:blip r:embed="rId3"/>
          <a:srcRect l="29056" t="51863" r="63160" b="39861"/>
          <a:stretch/>
        </p:blipFill>
        <p:spPr bwMode="auto">
          <a:xfrm>
            <a:off x="6102328" y="86027"/>
            <a:ext cx="1082561" cy="72998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68669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2504143" y="10122573"/>
            <a:ext cx="2551390" cy="569240"/>
          </a:xfrm>
        </p:spPr>
        <p:txBody>
          <a:bodyPr/>
          <a:lstStyle/>
          <a:p>
            <a:r>
              <a:rPr lang="fr-FR" dirty="0"/>
              <a:t>Version du 22/01/2025                                </a:t>
            </a:r>
          </a:p>
        </p:txBody>
      </p:sp>
      <p:sp>
        <p:nvSpPr>
          <p:cNvPr id="5" name="Espace réservé du numéro de diapositive 4"/>
          <p:cNvSpPr>
            <a:spLocks noGrp="1"/>
          </p:cNvSpPr>
          <p:nvPr>
            <p:ph type="sldNum" sz="quarter" idx="12"/>
          </p:nvPr>
        </p:nvSpPr>
        <p:spPr>
          <a:xfrm>
            <a:off x="5360285" y="10122573"/>
            <a:ext cx="1700927" cy="569240"/>
          </a:xfrm>
        </p:spPr>
        <p:txBody>
          <a:bodyPr/>
          <a:lstStyle/>
          <a:p>
            <a:fld id="{DE2FA2C3-344A-4AAA-B278-B58E566A51AB}" type="slidenum">
              <a:rPr lang="fr-FR" smtClean="0"/>
              <a:t>3</a:t>
            </a:fld>
            <a:endParaRPr lang="fr-FR" dirty="0"/>
          </a:p>
        </p:txBody>
      </p:sp>
      <p:cxnSp>
        <p:nvCxnSpPr>
          <p:cNvPr id="6" name="Connecteur droit 5"/>
          <p:cNvCxnSpPr/>
          <p:nvPr/>
        </p:nvCxnSpPr>
        <p:spPr>
          <a:xfrm>
            <a:off x="302040" y="860618"/>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9" name="Tableau 8"/>
          <p:cNvGraphicFramePr>
            <a:graphicFrameLocks noGrp="1"/>
          </p:cNvGraphicFramePr>
          <p:nvPr/>
        </p:nvGraphicFramePr>
        <p:xfrm>
          <a:off x="302039" y="1313854"/>
          <a:ext cx="6882850" cy="4236720"/>
        </p:xfrm>
        <a:graphic>
          <a:graphicData uri="http://schemas.openxmlformats.org/drawingml/2006/table">
            <a:tbl>
              <a:tblPr firstRow="1" bandRow="1">
                <a:tableStyleId>{5C22544A-7EE6-4342-B048-85BDC9FD1C3A}</a:tableStyleId>
              </a:tblPr>
              <a:tblGrid>
                <a:gridCol w="3946567">
                  <a:extLst>
                    <a:ext uri="{9D8B030D-6E8A-4147-A177-3AD203B41FA5}">
                      <a16:colId xmlns:a16="http://schemas.microsoft.com/office/drawing/2014/main" val="2636959680"/>
                    </a:ext>
                  </a:extLst>
                </a:gridCol>
                <a:gridCol w="1044656">
                  <a:extLst>
                    <a:ext uri="{9D8B030D-6E8A-4147-A177-3AD203B41FA5}">
                      <a16:colId xmlns:a16="http://schemas.microsoft.com/office/drawing/2014/main" val="3078815547"/>
                    </a:ext>
                  </a:extLst>
                </a:gridCol>
                <a:gridCol w="879094">
                  <a:extLst>
                    <a:ext uri="{9D8B030D-6E8A-4147-A177-3AD203B41FA5}">
                      <a16:colId xmlns:a16="http://schemas.microsoft.com/office/drawing/2014/main" val="2535599827"/>
                    </a:ext>
                  </a:extLst>
                </a:gridCol>
                <a:gridCol w="1012533">
                  <a:extLst>
                    <a:ext uri="{9D8B030D-6E8A-4147-A177-3AD203B41FA5}">
                      <a16:colId xmlns:a16="http://schemas.microsoft.com/office/drawing/2014/main" val="2921261580"/>
                    </a:ext>
                  </a:extLst>
                </a:gridCol>
              </a:tblGrid>
              <a:tr h="379262">
                <a:tc>
                  <a:txBody>
                    <a:bodyPr/>
                    <a:lstStyle/>
                    <a:p>
                      <a:pPr algn="ctr"/>
                      <a:r>
                        <a:rPr lang="fr-FR" sz="1200" dirty="0"/>
                        <a:t>PIECES</a:t>
                      </a:r>
                      <a:r>
                        <a:rPr lang="fr-FR" sz="1200" baseline="0" dirty="0"/>
                        <a:t> JUSTIFICATIVES COMMUNES</a:t>
                      </a:r>
                      <a:endParaRPr lang="fr-FR"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Pièce</a:t>
                      </a:r>
                      <a:r>
                        <a:rPr lang="fr-FR" sz="1000" baseline="0" dirty="0"/>
                        <a:t> </a:t>
                      </a:r>
                    </a:p>
                    <a:p>
                      <a:pPr algn="ctr"/>
                      <a:r>
                        <a:rPr lang="fr-FR" sz="1000" baseline="0" dirty="0"/>
                        <a:t>Jointe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Sans </a:t>
                      </a:r>
                    </a:p>
                    <a:p>
                      <a:pPr algn="ctr"/>
                      <a:r>
                        <a:rPr lang="fr-FR" sz="1000" dirty="0"/>
                        <a:t>Objet </a:t>
                      </a:r>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Service </a:t>
                      </a:r>
                    </a:p>
                    <a:p>
                      <a:pPr algn="ctr"/>
                      <a:r>
                        <a:rPr lang="fr-FR" sz="1000" dirty="0"/>
                        <a:t>Instructeur</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50000"/>
                      </a:schemeClr>
                    </a:solidFill>
                  </a:tcPr>
                </a:tc>
                <a:extLst>
                  <a:ext uri="{0D108BD9-81ED-4DB2-BD59-A6C34878D82A}">
                    <a16:rowId xmlns:a16="http://schemas.microsoft.com/office/drawing/2014/main" val="3704793808"/>
                  </a:ext>
                </a:extLst>
              </a:tr>
              <a:tr h="233392">
                <a:tc gridSpan="4">
                  <a:txBody>
                    <a:bodyPr/>
                    <a:lstStyle/>
                    <a:p>
                      <a:pPr marL="0" algn="l" defTabSz="755934" rtl="0" eaLnBrk="1" latinLnBrk="0" hangingPunct="1"/>
                      <a:r>
                        <a:rPr lang="fr-FR" sz="1000" i="1" kern="1200" dirty="0">
                          <a:solidFill>
                            <a:schemeClr val="bg1"/>
                          </a:solidFill>
                          <a:latin typeface="+mn-lt"/>
                          <a:ea typeface="+mn-ea"/>
                          <a:cs typeface="+mn-cs"/>
                        </a:rPr>
                        <a:t>Plan de financement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60000"/>
                        <a:lumOff val="40000"/>
                      </a:schemeClr>
                    </a:solidFill>
                  </a:tcPr>
                </a:tc>
                <a:tc hMerge="1">
                  <a:txBody>
                    <a:bodyPr/>
                    <a:lstStyle/>
                    <a:p>
                      <a:endParaRPr lang="fr-FR"/>
                    </a:p>
                  </a:txBody>
                  <a:tcPr/>
                </a:tc>
                <a:tc hMerge="1">
                  <a:txBody>
                    <a:bodyPr/>
                    <a:lstStyle/>
                    <a:p>
                      <a:endParaRPr lang="fr-FR" dirty="0"/>
                    </a:p>
                  </a:txBody>
                  <a:tcPr/>
                </a:tc>
                <a:tc hMerge="1">
                  <a:txBody>
                    <a:bodyPr/>
                    <a:lstStyle/>
                    <a:p>
                      <a:pPr marL="0" algn="l" defTabSz="755934" rtl="0" eaLnBrk="1" latinLnBrk="0" hangingPunct="1"/>
                      <a:endParaRPr lang="fr-FR" sz="1000" i="1" kern="1200" dirty="0">
                        <a:solidFill>
                          <a:schemeClr val="bg1"/>
                        </a:solidFill>
                        <a:latin typeface="+mn-lt"/>
                        <a:ea typeface="+mn-ea"/>
                        <a:cs typeface="+mn-cs"/>
                      </a:endParaRPr>
                    </a:p>
                  </a:txBody>
                  <a:tcPr>
                    <a:lnR w="12700" cap="flat" cmpd="sng" algn="ctr">
                      <a:solidFill>
                        <a:schemeClr val="tx1"/>
                      </a:solidFill>
                      <a:prstDash val="solid"/>
                      <a:round/>
                      <a:headEnd type="none" w="med" len="med"/>
                      <a:tailEnd type="none" w="med" len="med"/>
                    </a:lnR>
                    <a:lnT w="12700" cmpd="sng">
                      <a:noFill/>
                    </a:lnT>
                    <a:solidFill>
                      <a:schemeClr val="bg2">
                        <a:lumMod val="75000"/>
                      </a:schemeClr>
                    </a:solidFill>
                  </a:tcPr>
                </a:tc>
                <a:extLst>
                  <a:ext uri="{0D108BD9-81ED-4DB2-BD59-A6C34878D82A}">
                    <a16:rowId xmlns:a16="http://schemas.microsoft.com/office/drawing/2014/main" val="4103908383"/>
                  </a:ext>
                </a:extLst>
              </a:tr>
              <a:tr h="3593426">
                <a:tc>
                  <a:txBody>
                    <a:bodyPr/>
                    <a:lstStyle/>
                    <a:p>
                      <a:pPr marL="0" indent="0">
                        <a:buFont typeface="Wingdings" panose="05000000000000000000" pitchFamily="2" charset="2"/>
                        <a:buNone/>
                      </a:pPr>
                      <a:r>
                        <a:rPr lang="fr-FR" sz="1000" b="1" i="0" u="none" kern="1200" baseline="0" dirty="0">
                          <a:solidFill>
                            <a:schemeClr val="tx1"/>
                          </a:solidFill>
                          <a:latin typeface="+mn-lt"/>
                          <a:ea typeface="+mn-ea"/>
                          <a:cs typeface="+mn-cs"/>
                        </a:rPr>
                        <a:t>          </a:t>
                      </a:r>
                      <a:r>
                        <a:rPr lang="fr-FR" sz="1000" b="1" i="0" u="sng" kern="1200" baseline="0" dirty="0">
                          <a:solidFill>
                            <a:schemeClr val="tx1"/>
                          </a:solidFill>
                          <a:latin typeface="+mn-lt"/>
                          <a:ea typeface="+mn-ea"/>
                          <a:cs typeface="+mn-cs"/>
                        </a:rPr>
                        <a:t>Pour les bénéficiaires soumis à la commande publique</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décrivant la prestation attendue et les critères de sélection des candidats </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justifiant de la publicité réalisée en fonction de la procédure choisie</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d’examen des offres et rapport de présentation</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valant notification de marché aux entreprises retenues</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adressées aux candidats non retenus</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produits en cours d’exécution du marché (bons de commande, marchés subséquents, documents de notification de la tranche optionnelle, avenant,…)</a:t>
                      </a:r>
                    </a:p>
                    <a:p>
                      <a:pPr marL="0" indent="0">
                        <a:buFont typeface="Wingdings" panose="05000000000000000000" pitchFamily="2" charset="2"/>
                        <a:buNone/>
                      </a:pPr>
                      <a:endParaRPr lang="fr-FR" sz="1000" b="1" i="0" u="none" kern="1200" baseline="0" dirty="0">
                        <a:solidFill>
                          <a:schemeClr val="dk1"/>
                        </a:solidFill>
                        <a:highlight>
                          <a:srgbClr val="FFFF00"/>
                        </a:highlight>
                        <a:latin typeface="+mn-lt"/>
                        <a:ea typeface="+mn-ea"/>
                        <a:cs typeface="+mn-cs"/>
                      </a:endParaRPr>
                    </a:p>
                    <a:p>
                      <a:pPr marL="0" indent="0">
                        <a:buFont typeface="Wingdings" panose="05000000000000000000" pitchFamily="2" charset="2"/>
                        <a:buNone/>
                      </a:pPr>
                      <a:r>
                        <a:rPr lang="fr-FR" sz="1000" b="1" i="0" u="none" kern="1200" baseline="0" dirty="0">
                          <a:solidFill>
                            <a:schemeClr val="dk1"/>
                          </a:solidFill>
                          <a:latin typeface="+mn-lt"/>
                          <a:ea typeface="+mn-ea"/>
                          <a:cs typeface="+mn-cs"/>
                        </a:rPr>
                        <a:t>         </a:t>
                      </a:r>
                      <a:r>
                        <a:rPr lang="fr-FR" sz="1000" b="1" i="0" u="sng" kern="1200" baseline="0" dirty="0">
                          <a:solidFill>
                            <a:schemeClr val="tx1"/>
                          </a:solidFill>
                          <a:latin typeface="+mn-lt"/>
                          <a:ea typeface="+mn-ea"/>
                          <a:cs typeface="+mn-cs"/>
                        </a:rPr>
                        <a:t>Pour les dépenses soumises à des coûts simplifiées</a:t>
                      </a:r>
                      <a:endParaRPr lang="fr-FR" sz="1000" b="1" i="0" kern="1200" baseline="0" dirty="0">
                        <a:solidFill>
                          <a:schemeClr val="tx1"/>
                        </a:solidFill>
                        <a:latin typeface="+mn-lt"/>
                        <a:ea typeface="+mn-ea"/>
                        <a:cs typeface="+mn-cs"/>
                      </a:endParaRPr>
                    </a:p>
                    <a:p>
                      <a:pPr marL="171450" indent="0">
                        <a:buFont typeface="Wingdings" panose="05000000000000000000" pitchFamily="2" charset="2"/>
                        <a:buNone/>
                      </a:pPr>
                      <a:r>
                        <a:rPr lang="fr-FR" sz="1000" b="1" i="0" kern="1200" baseline="0" dirty="0">
                          <a:solidFill>
                            <a:schemeClr val="tx1"/>
                          </a:solidFill>
                          <a:latin typeface="+mn-lt"/>
                          <a:ea typeface="+mn-ea"/>
                          <a:cs typeface="+mn-cs"/>
                        </a:rPr>
                        <a:t>   </a:t>
                      </a:r>
                      <a:r>
                        <a:rPr lang="fr-FR" sz="1000" b="1" i="1" kern="1200" baseline="0" dirty="0">
                          <a:solidFill>
                            <a:schemeClr val="accent1">
                              <a:lumMod val="75000"/>
                            </a:schemeClr>
                          </a:solidFill>
                          <a:latin typeface="+mn-lt"/>
                          <a:ea typeface="+mn-ea"/>
                          <a:cs typeface="+mn-cs"/>
                        </a:rPr>
                        <a:t>Pour les dépenses de frais de personnel </a:t>
                      </a:r>
                    </a:p>
                    <a:p>
                      <a:pPr marL="285750" indent="-285750" algn="l" defTabSz="755934" rtl="0" eaLnBrk="1" latinLnBrk="0" hangingPunct="1">
                        <a:buFont typeface="Arial" panose="020B0604020202020204" pitchFamily="34" charset="0"/>
                        <a:buChar char="•"/>
                      </a:pPr>
                      <a:r>
                        <a:rPr lang="fr-FR" sz="1000" b="0" i="0" u="none" kern="1200" baseline="0" dirty="0">
                          <a:solidFill>
                            <a:schemeClr val="tx1"/>
                          </a:solidFill>
                          <a:latin typeface="+mn-lt"/>
                          <a:ea typeface="+mn-ea"/>
                          <a:cs typeface="+mn-cs"/>
                        </a:rPr>
                        <a:t>Pièces attestant du temps d’affectation (fiches de poste, lettres de mission ou contrat de travail pour affectation à temps fixe; fiches de temps ou extraits de logiciel de temps pour affectation à temps variable). </a:t>
                      </a:r>
                    </a:p>
                    <a:p>
                      <a:pPr marL="285750" indent="-285750" algn="l" defTabSz="755934" rtl="0" eaLnBrk="1" latinLnBrk="0" hangingPunct="1">
                        <a:buFont typeface="Arial" panose="020B0604020202020204" pitchFamily="34" charset="0"/>
                        <a:buChar char="•"/>
                      </a:pPr>
                      <a:r>
                        <a:rPr lang="fr-FR" sz="1000" b="0" i="0" u="none" kern="1200" baseline="0" dirty="0">
                          <a:solidFill>
                            <a:schemeClr val="tx1"/>
                          </a:solidFill>
                          <a:latin typeface="+mn-lt"/>
                          <a:ea typeface="+mn-ea"/>
                          <a:cs typeface="+mn-cs"/>
                        </a:rPr>
                        <a:t>Pièces attestant de la matérialité des dépenses (copies bulletins de paie, journal de paie, DSN ou document probant équivalent) </a:t>
                      </a:r>
                    </a:p>
                    <a:p>
                      <a:pPr marL="171450" indent="0" algn="l" defTabSz="755934" rtl="0" eaLnBrk="1" latinLnBrk="0" hangingPunct="1">
                        <a:buFont typeface="Wingdings" panose="05000000000000000000" pitchFamily="2" charset="2"/>
                        <a:buNone/>
                      </a:pPr>
                      <a:r>
                        <a:rPr lang="fr-FR" sz="1000" b="1" i="0" kern="1200" baseline="0" dirty="0">
                          <a:solidFill>
                            <a:schemeClr val="tx1"/>
                          </a:solidFill>
                          <a:latin typeface="+mn-lt"/>
                          <a:ea typeface="+mn-ea"/>
                          <a:cs typeface="+mn-cs"/>
                        </a:rPr>
                        <a:t>    </a:t>
                      </a:r>
                      <a:r>
                        <a:rPr lang="fr-FR" sz="1000" b="1" i="1" kern="1200" baseline="0" dirty="0">
                          <a:solidFill>
                            <a:schemeClr val="accent1">
                              <a:lumMod val="75000"/>
                            </a:schemeClr>
                          </a:solidFill>
                          <a:latin typeface="+mn-lt"/>
                          <a:ea typeface="+mn-ea"/>
                          <a:cs typeface="+mn-cs"/>
                        </a:rPr>
                        <a:t>Pour les frais de mission hors taux forfaitaire </a:t>
                      </a:r>
                    </a:p>
                    <a:p>
                      <a:pPr marL="285750" indent="-285750" algn="l" defTabSz="755934" rtl="0" eaLnBrk="1" latinLnBrk="0" hangingPunct="1">
                        <a:buFont typeface="Arial" panose="020B0604020202020204" pitchFamily="34" charset="0"/>
                        <a:buChar char="•"/>
                      </a:pPr>
                      <a:r>
                        <a:rPr lang="fr-FR" sz="1000" b="0" i="0" u="none" kern="1200" baseline="0" dirty="0">
                          <a:solidFill>
                            <a:schemeClr val="tx1"/>
                          </a:solidFill>
                          <a:latin typeface="+mn-lt"/>
                          <a:ea typeface="+mn-ea"/>
                          <a:cs typeface="+mn-cs"/>
                        </a:rPr>
                        <a:t>Justificatifs attestant des déplacements effectifs réalisés</a:t>
                      </a:r>
                    </a:p>
                    <a:p>
                      <a:pPr marL="0" indent="0" algn="just" defTabSz="755934" rtl="0" eaLnBrk="1" latinLnBrk="0" hangingPunct="1">
                        <a:buFont typeface="Arial" panose="020B0604020202020204" pitchFamily="34" charset="0"/>
                        <a:buNone/>
                      </a:pPr>
                      <a:endParaRPr lang="fr-FR" sz="1000" b="0" i="0" kern="1200" baseline="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67599392"/>
                  </a:ext>
                </a:extLst>
              </a:tr>
            </a:tbl>
          </a:graphicData>
        </a:graphic>
      </p:graphicFrame>
      <p:sp>
        <p:nvSpPr>
          <p:cNvPr id="10" name="ZoneTexte 9"/>
          <p:cNvSpPr txBox="1"/>
          <p:nvPr/>
        </p:nvSpPr>
        <p:spPr>
          <a:xfrm>
            <a:off x="302039" y="948736"/>
            <a:ext cx="6882850" cy="276999"/>
          </a:xfrm>
          <a:prstGeom prst="rect">
            <a:avLst/>
          </a:prstGeom>
          <a:noFill/>
        </p:spPr>
        <p:txBody>
          <a:bodyPr wrap="square" rtlCol="0">
            <a:spAutoFit/>
          </a:bodyPr>
          <a:lstStyle/>
          <a:p>
            <a:r>
              <a:rPr lang="fr-FR" sz="1200" b="1" u="sng" dirty="0">
                <a:solidFill>
                  <a:schemeClr val="accent2"/>
                </a:solidFill>
                <a:latin typeface="Calibri" panose="020F0502020204030204" pitchFamily="34" charset="0"/>
              </a:rPr>
              <a:t>Les pièces ci-dessous sont nécessaires à l’instruction du dossier</a:t>
            </a:r>
          </a:p>
        </p:txBody>
      </p:sp>
      <p:pic>
        <p:nvPicPr>
          <p:cNvPr id="11" name="Image 10"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039" y="88772"/>
            <a:ext cx="1174100" cy="682636"/>
          </a:xfrm>
          <a:prstGeom prst="rect">
            <a:avLst/>
          </a:prstGeom>
          <a:noFill/>
          <a:ln>
            <a:noFill/>
          </a:ln>
        </p:spPr>
      </p:pic>
      <p:pic>
        <p:nvPicPr>
          <p:cNvPr id="12" name="Image 11"/>
          <p:cNvPicPr/>
          <p:nvPr/>
        </p:nvPicPr>
        <p:blipFill rotWithShape="1">
          <a:blip r:embed="rId3"/>
          <a:srcRect l="29056" t="51863" r="63160" b="39861"/>
          <a:stretch/>
        </p:blipFill>
        <p:spPr bwMode="auto">
          <a:xfrm>
            <a:off x="6102328" y="86027"/>
            <a:ext cx="1082561" cy="72998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170743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2504143" y="10122573"/>
            <a:ext cx="2551390" cy="569240"/>
          </a:xfrm>
        </p:spPr>
        <p:txBody>
          <a:bodyPr/>
          <a:lstStyle/>
          <a:p>
            <a:r>
              <a:rPr lang="fr-FR" dirty="0"/>
              <a:t>Version du 22/01/2025                                </a:t>
            </a:r>
          </a:p>
        </p:txBody>
      </p:sp>
      <p:sp>
        <p:nvSpPr>
          <p:cNvPr id="5" name="Espace réservé du numéro de diapositive 4"/>
          <p:cNvSpPr>
            <a:spLocks noGrp="1"/>
          </p:cNvSpPr>
          <p:nvPr>
            <p:ph type="sldNum" sz="quarter" idx="12"/>
          </p:nvPr>
        </p:nvSpPr>
        <p:spPr>
          <a:xfrm>
            <a:off x="5360285" y="10122573"/>
            <a:ext cx="1700927" cy="569240"/>
          </a:xfrm>
        </p:spPr>
        <p:txBody>
          <a:bodyPr/>
          <a:lstStyle/>
          <a:p>
            <a:fld id="{DE2FA2C3-344A-4AAA-B278-B58E566A51AB}" type="slidenum">
              <a:rPr lang="fr-FR" smtClean="0"/>
              <a:t>4</a:t>
            </a:fld>
            <a:endParaRPr lang="fr-FR" dirty="0"/>
          </a:p>
        </p:txBody>
      </p:sp>
      <p:cxnSp>
        <p:nvCxnSpPr>
          <p:cNvPr id="6" name="Connecteur droit 5"/>
          <p:cNvCxnSpPr/>
          <p:nvPr/>
        </p:nvCxnSpPr>
        <p:spPr>
          <a:xfrm>
            <a:off x="302040" y="860618"/>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9" name="Tableau 8"/>
          <p:cNvGraphicFramePr>
            <a:graphicFrameLocks noGrp="1"/>
          </p:cNvGraphicFramePr>
          <p:nvPr>
            <p:extLst>
              <p:ext uri="{D42A27DB-BD31-4B8C-83A1-F6EECF244321}">
                <p14:modId xmlns:p14="http://schemas.microsoft.com/office/powerpoint/2010/main" val="723039365"/>
              </p:ext>
            </p:extLst>
          </p:nvPr>
        </p:nvGraphicFramePr>
        <p:xfrm>
          <a:off x="302039" y="1293316"/>
          <a:ext cx="6882850" cy="6019580"/>
        </p:xfrm>
        <a:graphic>
          <a:graphicData uri="http://schemas.openxmlformats.org/drawingml/2006/table">
            <a:tbl>
              <a:tblPr firstRow="1" bandRow="1">
                <a:tableStyleId>{5C22544A-7EE6-4342-B048-85BDC9FD1C3A}</a:tableStyleId>
              </a:tblPr>
              <a:tblGrid>
                <a:gridCol w="3946567">
                  <a:extLst>
                    <a:ext uri="{9D8B030D-6E8A-4147-A177-3AD203B41FA5}">
                      <a16:colId xmlns:a16="http://schemas.microsoft.com/office/drawing/2014/main" val="2636959680"/>
                    </a:ext>
                  </a:extLst>
                </a:gridCol>
                <a:gridCol w="1044656">
                  <a:extLst>
                    <a:ext uri="{9D8B030D-6E8A-4147-A177-3AD203B41FA5}">
                      <a16:colId xmlns:a16="http://schemas.microsoft.com/office/drawing/2014/main" val="3078815547"/>
                    </a:ext>
                  </a:extLst>
                </a:gridCol>
                <a:gridCol w="879094">
                  <a:extLst>
                    <a:ext uri="{9D8B030D-6E8A-4147-A177-3AD203B41FA5}">
                      <a16:colId xmlns:a16="http://schemas.microsoft.com/office/drawing/2014/main" val="2535599827"/>
                    </a:ext>
                  </a:extLst>
                </a:gridCol>
                <a:gridCol w="1012533">
                  <a:extLst>
                    <a:ext uri="{9D8B030D-6E8A-4147-A177-3AD203B41FA5}">
                      <a16:colId xmlns:a16="http://schemas.microsoft.com/office/drawing/2014/main" val="2921261580"/>
                    </a:ext>
                  </a:extLst>
                </a:gridCol>
              </a:tblGrid>
              <a:tr h="462692">
                <a:tc>
                  <a:txBody>
                    <a:bodyPr/>
                    <a:lstStyle/>
                    <a:p>
                      <a:pPr algn="ctr"/>
                      <a:r>
                        <a:rPr lang="fr-FR" sz="1200" dirty="0"/>
                        <a:t>PIECES</a:t>
                      </a:r>
                      <a:r>
                        <a:rPr lang="fr-FR" sz="1200" baseline="0" dirty="0"/>
                        <a:t> JUSTIFICATIVES COMPLEMENTAIRE </a:t>
                      </a:r>
                    </a:p>
                    <a:p>
                      <a:pPr algn="ctr"/>
                      <a:r>
                        <a:rPr lang="fr-FR" sz="1200" baseline="0" dirty="0"/>
                        <a:t>PAR DISPOSITIF</a:t>
                      </a:r>
                      <a:endParaRPr lang="fr-FR"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Pièce</a:t>
                      </a:r>
                      <a:r>
                        <a:rPr lang="fr-FR" sz="1000" baseline="0" dirty="0"/>
                        <a:t> </a:t>
                      </a:r>
                    </a:p>
                    <a:p>
                      <a:pPr algn="ctr"/>
                      <a:r>
                        <a:rPr lang="fr-FR" sz="1000" baseline="0" dirty="0"/>
                        <a:t>Jointe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Sans  </a:t>
                      </a:r>
                    </a:p>
                    <a:p>
                      <a:pPr algn="ctr"/>
                      <a:r>
                        <a:rPr lang="fr-FR" sz="1000" dirty="0"/>
                        <a:t>Objet </a:t>
                      </a:r>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Service </a:t>
                      </a:r>
                    </a:p>
                    <a:p>
                      <a:pPr algn="ctr"/>
                      <a:r>
                        <a:rPr lang="fr-FR" sz="1000" dirty="0"/>
                        <a:t>Instructeur</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50000"/>
                      </a:schemeClr>
                    </a:solidFill>
                  </a:tcPr>
                </a:tc>
                <a:extLst>
                  <a:ext uri="{0D108BD9-81ED-4DB2-BD59-A6C34878D82A}">
                    <a16:rowId xmlns:a16="http://schemas.microsoft.com/office/drawing/2014/main" val="3704793808"/>
                  </a:ext>
                </a:extLst>
              </a:tr>
              <a:tr h="344808">
                <a:tc gridSpan="4">
                  <a:txBody>
                    <a:bodyPr/>
                    <a:lstStyle/>
                    <a:p>
                      <a:r>
                        <a:rPr lang="fr-FR" sz="1000" i="1" dirty="0">
                          <a:solidFill>
                            <a:schemeClr val="bg1"/>
                          </a:solidFill>
                        </a:rPr>
                        <a:t>OS</a:t>
                      </a:r>
                      <a:r>
                        <a:rPr lang="fr-FR" sz="1000" i="1" baseline="0" dirty="0">
                          <a:solidFill>
                            <a:schemeClr val="bg1"/>
                          </a:solidFill>
                        </a:rPr>
                        <a:t> 2.2.1.</a:t>
                      </a:r>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accent1">
                        <a:lumMod val="60000"/>
                        <a:lumOff val="40000"/>
                      </a:schemeClr>
                    </a:solidFill>
                  </a:tcPr>
                </a:tc>
                <a:tc hMerge="1">
                  <a:txBody>
                    <a:bodyPr/>
                    <a:lstStyle/>
                    <a:p>
                      <a:endParaRPr lang="fr-FR"/>
                    </a:p>
                  </a:txBody>
                  <a:tcPr/>
                </a:tc>
                <a:tc hMerge="1">
                  <a:txBody>
                    <a:bodyPr/>
                    <a:lstStyle/>
                    <a:p>
                      <a:endParaRPr lang="fr-FR" dirty="0">
                        <a:solidFill>
                          <a:schemeClr val="bg1"/>
                        </a:solidFill>
                      </a:endParaRPr>
                    </a:p>
                  </a:txBody>
                  <a:tcPr>
                    <a:solidFill>
                      <a:schemeClr val="bg2">
                        <a:lumMod val="75000"/>
                      </a:schemeClr>
                    </a:solidFill>
                  </a:tcPr>
                </a:tc>
                <a:tc hMerge="1">
                  <a:txBody>
                    <a:bodyPr/>
                    <a:lstStyle/>
                    <a:p>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47158284"/>
                  </a:ext>
                </a:extLst>
              </a:tr>
              <a:tr h="1060163">
                <a:tc>
                  <a:txBody>
                    <a:bodyPr/>
                    <a:lstStyle/>
                    <a:p>
                      <a:pPr marL="285750" indent="-285750">
                        <a:buFont typeface="Wingdings" panose="05000000000000000000" pitchFamily="2" charset="2"/>
                        <a:buChar char="Ø"/>
                      </a:pPr>
                      <a:r>
                        <a:rPr lang="fr-FR" sz="1000" b="1" u="sng" dirty="0"/>
                        <a:t>TA.2.2.1</a:t>
                      </a:r>
                    </a:p>
                    <a:p>
                      <a:pPr marL="0" indent="0">
                        <a:buFont typeface="Wingdings" panose="05000000000000000000" pitchFamily="2" charset="2"/>
                        <a:buNone/>
                      </a:pPr>
                      <a:endParaRPr lang="fr-FR" sz="1000" b="1" u="none" kern="1200" baseline="0" dirty="0">
                        <a:solidFill>
                          <a:schemeClr val="dk1"/>
                        </a:solidFill>
                        <a:latin typeface="+mn-lt"/>
                        <a:ea typeface="+mn-ea"/>
                        <a:cs typeface="+mn-cs"/>
                      </a:endParaRPr>
                    </a:p>
                    <a:p>
                      <a:pPr marL="0" marR="0" lvl="0" indent="0" algn="l" defTabSz="755934"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fr-FR" sz="1000" b="0" i="0" u="none" strike="noStrike" kern="1200" cap="none" spc="0" normalizeH="0" baseline="0" noProof="0" dirty="0">
                          <a:ln>
                            <a:noFill/>
                          </a:ln>
                          <a:solidFill>
                            <a:prstClr val="black"/>
                          </a:solidFill>
                          <a:effectLst/>
                          <a:uLnTx/>
                          <a:uFillTx/>
                          <a:latin typeface="+mn-lt"/>
                          <a:ea typeface="+mn-ea"/>
                          <a:cs typeface="+mn-cs"/>
                        </a:rPr>
                        <a:t>POUR TOUS LES DEMANDEURS :</a:t>
                      </a:r>
                      <a:endParaRPr lang="fr-FR" sz="1000" b="1" u="sng" strike="noStrike" dirty="0"/>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fr-FR" sz="1000" b="1" i="0" u="none" strike="noStrike" kern="1200" cap="none" spc="0" normalizeH="0" baseline="0" noProof="0" dirty="0">
                          <a:ln>
                            <a:noFill/>
                          </a:ln>
                          <a:solidFill>
                            <a:prstClr val="black"/>
                          </a:solidFill>
                          <a:effectLst/>
                          <a:uLnTx/>
                          <a:uFillTx/>
                          <a:latin typeface="+mn-lt"/>
                          <a:ea typeface="+mn-ea"/>
                          <a:cs typeface="+mn-cs"/>
                        </a:rPr>
                        <a:t>Toute pièce justificative permettant de vérifier le respect des conditions d’éligibilité </a:t>
                      </a:r>
                      <a:r>
                        <a:rPr kumimoji="0" lang="fr-FR" sz="1000" b="1" i="0" u="none" strike="noStrike" kern="1200" cap="none" spc="0" normalizeH="0" baseline="0" noProof="0" dirty="0" smtClean="0">
                          <a:ln>
                            <a:noFill/>
                          </a:ln>
                          <a:solidFill>
                            <a:prstClr val="black"/>
                          </a:solidFill>
                          <a:effectLst/>
                          <a:uLnTx/>
                          <a:uFillTx/>
                          <a:latin typeface="+mn-lt"/>
                          <a:ea typeface="+mn-ea"/>
                          <a:cs typeface="+mn-cs"/>
                        </a:rPr>
                        <a:t>de l’opération et </a:t>
                      </a:r>
                      <a:r>
                        <a:rPr kumimoji="0" lang="fr-FR" sz="1000" b="1" i="0" u="none" strike="noStrike" kern="1200" cap="none" spc="0" normalizeH="0" baseline="0" noProof="0" dirty="0">
                          <a:ln>
                            <a:noFill/>
                          </a:ln>
                          <a:solidFill>
                            <a:prstClr val="black"/>
                          </a:solidFill>
                          <a:effectLst/>
                          <a:uLnTx/>
                          <a:uFillTx/>
                          <a:latin typeface="+mn-lt"/>
                          <a:ea typeface="+mn-ea"/>
                          <a:cs typeface="+mn-cs"/>
                        </a:rPr>
                        <a:t>dépenses et notamment, selon les spécificités des projets :</a:t>
                      </a: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fr-FR" sz="1000" b="1"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fr-FR" sz="1000" b="1" i="0" u="sng" strike="noStrike" kern="1200" cap="none" spc="0" normalizeH="0" baseline="0" noProof="0" dirty="0">
                          <a:ln>
                            <a:noFill/>
                          </a:ln>
                          <a:solidFill>
                            <a:prstClr val="black"/>
                          </a:solidFill>
                          <a:effectLst/>
                          <a:uLnTx/>
                          <a:uFillTx/>
                          <a:latin typeface="+mn-lt"/>
                          <a:ea typeface="+mn-ea"/>
                          <a:cs typeface="+mn-cs"/>
                        </a:rPr>
                        <a:t>Si le projet concerne la transformation</a:t>
                      </a:r>
                    </a:p>
                    <a:p>
                      <a:pPr marL="171450" marR="0" lvl="0" indent="-1714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000" b="0" i="0" u="none" strike="noStrike" kern="1200" cap="none" spc="0" normalizeH="0" baseline="0" noProof="0" dirty="0">
                          <a:ln>
                            <a:noFill/>
                          </a:ln>
                          <a:solidFill>
                            <a:schemeClr val="tx1"/>
                          </a:solidFill>
                          <a:effectLst/>
                          <a:uLnTx/>
                          <a:uFillTx/>
                          <a:latin typeface="+mn-lt"/>
                          <a:ea typeface="+mn-ea"/>
                          <a:cs typeface="+mn-cs"/>
                        </a:rPr>
                        <a:t>Agrément sanitaire, s’il n’a pas été fourni lors de la demande de subvention</a:t>
                      </a: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fr-FR" sz="10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fr-FR" sz="1000" b="1" i="0" u="sng" strike="noStrike" kern="1200" cap="none" spc="0" normalizeH="0" baseline="0" noProof="0" dirty="0">
                          <a:ln>
                            <a:noFill/>
                          </a:ln>
                          <a:solidFill>
                            <a:prstClr val="black"/>
                          </a:solidFill>
                          <a:effectLst/>
                          <a:uLnTx/>
                          <a:uFillTx/>
                          <a:latin typeface="+mn-lt"/>
                          <a:ea typeface="+mn-ea"/>
                          <a:cs typeface="+mn-cs"/>
                        </a:rPr>
                        <a:t>Si le projet intègre les énergies renouvelables</a:t>
                      </a:r>
                    </a:p>
                    <a:p>
                      <a:pPr marL="171450" marR="0" lvl="0" indent="-1714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dirty="0"/>
                        <a:t>Attestation sur l'honneur (datée et signée) indiquant que le bénéficiaire est en circuit fermé et donc non rattachée au réseau</a:t>
                      </a:r>
                    </a:p>
                    <a:p>
                      <a:pPr marL="171450" marR="0" lvl="0" indent="-1714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dirty="0"/>
                        <a:t>Attestation sur l’honneur (datée et signée) indiquant que l’énergie produite est utilisée uniquement pour l’autoconsommation de l’activité</a:t>
                      </a:r>
                    </a:p>
                    <a:p>
                      <a:pPr marL="171450" marR="0" lvl="0" indent="-1714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dirty="0"/>
                        <a:t>Attestation sur l’honneur (datée et signée) indiquant qu'il n'y a pas eu d'autres subventions pour aider à cette installation</a:t>
                      </a:r>
                    </a:p>
                    <a:p>
                      <a:pPr marL="171450" marR="0" lvl="0" indent="-1714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dirty="0"/>
                        <a:t>Preuve de mise en concurrence pour l’achat du matériel. Il peut s’agir:</a:t>
                      </a:r>
                    </a:p>
                    <a:p>
                      <a:pPr marL="171450" marR="0" lvl="0" indent="6350" algn="l" defTabSz="755934"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fr-FR" sz="1000" dirty="0"/>
                        <a:t> D’une annonce de mise en concurrence</a:t>
                      </a:r>
                    </a:p>
                    <a:p>
                      <a:pPr marL="171450" marR="0" lvl="0" indent="6350" algn="l" defTabSz="755934"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fr-FR" sz="1000" dirty="0"/>
                        <a:t> Analyse des offres et rapports de sélection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algn="ctr"/>
                      <a:endParaRPr lang="fr-FR" sz="1000" dirty="0"/>
                    </a:p>
                    <a:p>
                      <a:pPr algn="ctr"/>
                      <a:endParaRPr lang="fr-FR" sz="1000" dirty="0"/>
                    </a:p>
                    <a:p>
                      <a:pPr algn="ctr"/>
                      <a:endParaRPr lang="fr-FR" sz="1000" dirty="0"/>
                    </a:p>
                    <a:p>
                      <a:pPr algn="ctr"/>
                      <a:endParaRPr lang="fr-FR" sz="1000" dirty="0"/>
                    </a:p>
                    <a:p>
                      <a:pPr algn="ctr"/>
                      <a:endParaRPr lang="fr-FR" sz="1000" dirty="0"/>
                    </a:p>
                    <a:p>
                      <a:pPr algn="ctr"/>
                      <a:endParaRPr lang="fr-FR" sz="1000" dirty="0"/>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algn="ct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10736539"/>
                  </a:ext>
                </a:extLst>
              </a:tr>
              <a:tr h="0">
                <a:tc>
                  <a:txBody>
                    <a:bodyPr/>
                    <a:lstStyle/>
                    <a:p>
                      <a:pPr marL="0" indent="0">
                        <a:buFont typeface="Arial" panose="020B0604020202020204" pitchFamily="34" charset="0"/>
                        <a:buNone/>
                      </a:pPr>
                      <a:endParaRPr lang="fr-FR" sz="1000" b="0" u="non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29465389"/>
                  </a:ext>
                </a:extLst>
              </a:tr>
            </a:tbl>
          </a:graphicData>
        </a:graphic>
      </p:graphicFrame>
      <p:sp>
        <p:nvSpPr>
          <p:cNvPr id="10" name="ZoneTexte 9"/>
          <p:cNvSpPr txBox="1"/>
          <p:nvPr/>
        </p:nvSpPr>
        <p:spPr>
          <a:xfrm>
            <a:off x="302039" y="939211"/>
            <a:ext cx="6882850" cy="276999"/>
          </a:xfrm>
          <a:prstGeom prst="rect">
            <a:avLst/>
          </a:prstGeom>
          <a:noFill/>
        </p:spPr>
        <p:txBody>
          <a:bodyPr wrap="square" rtlCol="0">
            <a:spAutoFit/>
          </a:bodyPr>
          <a:lstStyle/>
          <a:p>
            <a:r>
              <a:rPr lang="fr-FR" sz="1200" b="1" u="sng" dirty="0">
                <a:solidFill>
                  <a:schemeClr val="accent2"/>
                </a:solidFill>
                <a:latin typeface="Calibri" panose="020F0502020204030204" pitchFamily="34" charset="0"/>
              </a:rPr>
              <a:t>Ci-dessous les pièces complémentaires par dispositif nécessaire pour l’instruction du dossier :</a:t>
            </a:r>
          </a:p>
        </p:txBody>
      </p:sp>
      <p:pic>
        <p:nvPicPr>
          <p:cNvPr id="11" name="Image 10"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039" y="88772"/>
            <a:ext cx="1174100" cy="682636"/>
          </a:xfrm>
          <a:prstGeom prst="rect">
            <a:avLst/>
          </a:prstGeom>
          <a:noFill/>
          <a:ln>
            <a:noFill/>
          </a:ln>
        </p:spPr>
      </p:pic>
      <p:pic>
        <p:nvPicPr>
          <p:cNvPr id="12" name="Image 11"/>
          <p:cNvPicPr/>
          <p:nvPr/>
        </p:nvPicPr>
        <p:blipFill rotWithShape="1">
          <a:blip r:embed="rId3"/>
          <a:srcRect l="29056" t="51863" r="63160" b="39861"/>
          <a:stretch/>
        </p:blipFill>
        <p:spPr bwMode="auto">
          <a:xfrm>
            <a:off x="6102328" y="86027"/>
            <a:ext cx="1082561" cy="729986"/>
          </a:xfrm>
          <a:prstGeom prst="rect">
            <a:avLst/>
          </a:prstGeom>
          <a:ln>
            <a:noFill/>
          </a:ln>
          <a:extLst>
            <a:ext uri="{53640926-AAD7-44D8-BBD7-CCE9431645EC}">
              <a14:shadowObscured xmlns:a14="http://schemas.microsoft.com/office/drawing/2010/main"/>
            </a:ext>
          </a:extLst>
        </p:spPr>
      </p:pic>
      <p:cxnSp>
        <p:nvCxnSpPr>
          <p:cNvPr id="13" name="Connecteur droit avec flèche 12">
            <a:extLst>
              <a:ext uri="{FF2B5EF4-FFF2-40B4-BE49-F238E27FC236}">
                <a16:creationId xmlns:a16="http://schemas.microsoft.com/office/drawing/2014/main" id="{8DF142DF-4DE0-4277-9190-C9D5802F1D4D}"/>
              </a:ext>
            </a:extLst>
          </p:cNvPr>
          <p:cNvCxnSpPr/>
          <p:nvPr/>
        </p:nvCxnSpPr>
        <p:spPr>
          <a:xfrm>
            <a:off x="4666297" y="11092021"/>
            <a:ext cx="15430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326962"/>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3125</TotalTime>
  <Words>1003</Words>
  <Application>Microsoft Office PowerPoint</Application>
  <PresentationFormat>Personnalisé</PresentationFormat>
  <Paragraphs>333</Paragraphs>
  <Slides>4</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4</vt:i4>
      </vt:variant>
    </vt:vector>
  </HeadingPairs>
  <TitlesOfParts>
    <vt:vector size="9" baseType="lpstr">
      <vt:lpstr>Arial</vt:lpstr>
      <vt:lpstr>Calibri</vt:lpstr>
      <vt:lpstr>Calibri Light</vt:lpstr>
      <vt:lpstr>Wingdings</vt:lpstr>
      <vt:lpstr>Thème Office</vt:lpstr>
      <vt:lpstr>Présentation PowerPoint</vt:lpstr>
      <vt:lpstr>Présentation PowerPoint</vt:lpstr>
      <vt:lpstr>Présentation PowerPoint</vt:lpstr>
      <vt:lpstr>Présentation PowerPoint</vt:lpstr>
    </vt:vector>
  </TitlesOfParts>
  <Company>MTES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BURNY Cynthia</dc:creator>
  <cp:lastModifiedBy>SINDE Odile</cp:lastModifiedBy>
  <cp:revision>130</cp:revision>
  <dcterms:created xsi:type="dcterms:W3CDTF">2022-06-01T16:29:40Z</dcterms:created>
  <dcterms:modified xsi:type="dcterms:W3CDTF">2025-02-21T05:16:49Z</dcterms:modified>
</cp:coreProperties>
</file>