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9" r:id="rId3"/>
    <p:sldId id="258" r:id="rId4"/>
    <p:sldId id="260" r:id="rId5"/>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FURET Maiwen" initials="FM" lastIdx="11" clrIdx="2">
    <p:extLst>
      <p:ext uri="{19B8F6BF-5375-455C-9EA6-DF929625EA0E}">
        <p15:presenceInfo xmlns:p15="http://schemas.microsoft.com/office/powerpoint/2012/main" userId="FURET Maiw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120" d="100"/>
          <a:sy n="120" d="100"/>
        </p:scale>
        <p:origin x="1314" y="-10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19/04/2023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smtClean="0"/>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19/04/2023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19/04/2023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19/04/2023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19/04/2023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smtClean="0"/>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19/04/2023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19/04/2023</a:t>
            </a:fld>
            <a:endParaRPr lang="fr-FR"/>
          </a:p>
        </p:txBody>
      </p:sp>
      <p:sp>
        <p:nvSpPr>
          <p:cNvPr id="6" name="Footer Placeholder 5"/>
          <p:cNvSpPr>
            <a:spLocks noGrp="1"/>
          </p:cNvSpPr>
          <p:nvPr>
            <p:ph type="ftr" sz="quarter" idx="11"/>
          </p:nvPr>
        </p:nvSpPr>
        <p:spPr/>
        <p:txBody>
          <a:bodyPr/>
          <a:lstStyle/>
          <a:p>
            <a:r>
              <a:rPr lang="fr-FR" smtClean="0"/>
              <a:t>Version du 01/06/2022                                </a:t>
            </a:r>
            <a:endParaRPr lang="fr-F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19/04/2023</a:t>
            </a:fld>
            <a:endParaRPr lang="fr-FR"/>
          </a:p>
        </p:txBody>
      </p:sp>
      <p:sp>
        <p:nvSpPr>
          <p:cNvPr id="8" name="Footer Placeholder 7"/>
          <p:cNvSpPr>
            <a:spLocks noGrp="1"/>
          </p:cNvSpPr>
          <p:nvPr>
            <p:ph type="ftr" sz="quarter" idx="11"/>
          </p:nvPr>
        </p:nvSpPr>
        <p:spPr/>
        <p:txBody>
          <a:bodyPr/>
          <a:lstStyle/>
          <a:p>
            <a:r>
              <a:rPr lang="fr-FR" smtClean="0"/>
              <a:t>Version du 01/06/2022                                </a:t>
            </a:r>
            <a:endParaRPr lang="fr-F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19/04/2023</a:t>
            </a:fld>
            <a:endParaRPr lang="fr-FR"/>
          </a:p>
        </p:txBody>
      </p:sp>
      <p:sp>
        <p:nvSpPr>
          <p:cNvPr id="4" name="Footer Placeholder 3"/>
          <p:cNvSpPr>
            <a:spLocks noGrp="1"/>
          </p:cNvSpPr>
          <p:nvPr>
            <p:ph type="ftr" sz="quarter" idx="11"/>
          </p:nvPr>
        </p:nvSpPr>
        <p:spPr/>
        <p:txBody>
          <a:bodyPr/>
          <a:lstStyle/>
          <a:p>
            <a:r>
              <a:rPr lang="fr-FR" smtClean="0"/>
              <a:t>Version du 01/06/2022                                </a:t>
            </a:r>
            <a:endParaRPr lang="fr-F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19/04/2023</a:t>
            </a:fld>
            <a:endParaRPr lang="fr-FR"/>
          </a:p>
        </p:txBody>
      </p:sp>
      <p:sp>
        <p:nvSpPr>
          <p:cNvPr id="3" name="Footer Placeholder 2"/>
          <p:cNvSpPr>
            <a:spLocks noGrp="1"/>
          </p:cNvSpPr>
          <p:nvPr>
            <p:ph type="ftr" sz="quarter" idx="11"/>
          </p:nvPr>
        </p:nvSpPr>
        <p:spPr/>
        <p:txBody>
          <a:bodyPr/>
          <a:lstStyle/>
          <a:p>
            <a:r>
              <a:rPr lang="fr-FR" smtClean="0"/>
              <a:t>Version du 01/06/2022                                </a:t>
            </a:r>
            <a:endParaRPr lang="fr-F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19/04/2023</a:t>
            </a:fld>
            <a:endParaRPr lang="fr-FR"/>
          </a:p>
        </p:txBody>
      </p:sp>
      <p:sp>
        <p:nvSpPr>
          <p:cNvPr id="6" name="Footer Placeholder 5"/>
          <p:cNvSpPr>
            <a:spLocks noGrp="1"/>
          </p:cNvSpPr>
          <p:nvPr>
            <p:ph type="ftr" sz="quarter" idx="11"/>
          </p:nvPr>
        </p:nvSpPr>
        <p:spPr/>
        <p:txBody>
          <a:bodyPr/>
          <a:lstStyle/>
          <a:p>
            <a:r>
              <a:rPr lang="fr-FR" smtClean="0"/>
              <a:t>Version du 01/06/2022                                </a:t>
            </a:r>
            <a:endParaRPr lang="fr-F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19/04/2023</a:t>
            </a:fld>
            <a:endParaRPr lang="fr-FR"/>
          </a:p>
        </p:txBody>
      </p:sp>
      <p:sp>
        <p:nvSpPr>
          <p:cNvPr id="6" name="Footer Placeholder 5"/>
          <p:cNvSpPr>
            <a:spLocks noGrp="1"/>
          </p:cNvSpPr>
          <p:nvPr>
            <p:ph type="ftr" sz="quarter" idx="11"/>
          </p:nvPr>
        </p:nvSpPr>
        <p:spPr/>
        <p:txBody>
          <a:bodyPr/>
          <a:lstStyle/>
          <a:p>
            <a:r>
              <a:rPr lang="fr-FR" smtClean="0"/>
              <a:t>Version du 01/06/2022                                </a:t>
            </a:r>
            <a:endParaRPr lang="fr-F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19/04/2023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smtClean="0"/>
              <a:t>Version du 01/06/2022                                </a:t>
            </a:r>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8445" y="1340752"/>
            <a:ext cx="5237331" cy="1323439"/>
          </a:xfrm>
          <a:prstGeom prst="rect">
            <a:avLst/>
          </a:prstGeom>
          <a:noFill/>
        </p:spPr>
        <p:txBody>
          <a:bodyPr wrap="none" lIns="91440" tIns="45720" rIns="91440" bIns="45720">
            <a:spAutoFit/>
          </a:bodyPr>
          <a:lstStyle/>
          <a:p>
            <a:pPr algn="ctr"/>
            <a:r>
              <a:rPr lang="fr-FR" sz="3600" b="1" cap="none" spc="0" dirty="0" smtClean="0">
                <a:ln w="0"/>
                <a:solidFill>
                  <a:srgbClr val="5B9BD5"/>
                </a:solidFill>
                <a:effectLst>
                  <a:outerShdw blurRad="38100" dist="25400" dir="5400000" algn="ctr" rotWithShape="0">
                    <a:srgbClr val="6E747A">
                      <a:alpha val="43000"/>
                    </a:srgbClr>
                  </a:outerShdw>
                </a:effectLst>
              </a:rPr>
              <a:t>E-Synergie</a:t>
            </a:r>
          </a:p>
          <a:p>
            <a:pPr algn="ctr"/>
            <a:r>
              <a:rPr lang="fr-FR" sz="2800" b="1" dirty="0" smtClean="0">
                <a:ln w="0"/>
                <a:solidFill>
                  <a:srgbClr val="5B9BD5"/>
                </a:solidFill>
                <a:effectLst>
                  <a:outerShdw blurRad="38100" dist="25400" dir="5400000" algn="ctr" rotWithShape="0">
                    <a:srgbClr val="6E747A">
                      <a:alpha val="43000"/>
                    </a:srgbClr>
                  </a:outerShdw>
                </a:effectLst>
              </a:rPr>
              <a:t>Liste des pièces justificatives </a:t>
            </a:r>
          </a:p>
          <a:p>
            <a:pPr algn="ctr"/>
            <a:r>
              <a:rPr lang="fr-FR" sz="1600" cap="none" spc="0" dirty="0" smtClean="0">
                <a:ln w="0"/>
                <a:solidFill>
                  <a:srgbClr val="5B9BD5"/>
                </a:solidFill>
                <a:effectLst>
                  <a:outerShdw blurRad="38100" dist="25400" dir="5400000" algn="ctr" rotWithShape="0">
                    <a:srgbClr val="6E747A">
                      <a:alpha val="43000"/>
                    </a:srgbClr>
                  </a:outerShdw>
                </a:effectLst>
              </a:rPr>
              <a:t>Programme opérationnel FEAMPA FranceAgrimer 2021-2027</a:t>
            </a:r>
            <a:endParaRPr lang="fr-FR" sz="1600" cap="none" spc="0" dirty="0">
              <a:ln w="0"/>
              <a:solidFill>
                <a:srgbClr val="5B9BD5"/>
              </a:solidFill>
              <a:effectLst>
                <a:outerShdw blurRad="38100" dist="25400" dir="5400000" algn="ctr" rotWithShape="0">
                  <a:srgbClr val="6E747A">
                    <a:alpha val="43000"/>
                  </a:srgbClr>
                </a:outerShdw>
              </a:effectLst>
            </a:endParaRP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0" y="9909729"/>
            <a:ext cx="2551390" cy="569240"/>
          </a:xfrm>
        </p:spPr>
        <p:txBody>
          <a:bodyPr/>
          <a:lstStyle/>
          <a:p>
            <a:r>
              <a:rPr lang="fr-FR" dirty="0" smtClean="0"/>
              <a:t>Version du 01/06/2022                                </a:t>
            </a:r>
            <a:endParaRPr lang="fr-FR" dirty="0"/>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880841" y="3141244"/>
            <a:ext cx="4417235" cy="369332"/>
          </a:xfrm>
          <a:prstGeom prst="rect">
            <a:avLst/>
          </a:prstGeom>
        </p:spPr>
        <p:txBody>
          <a:bodyPr wrap="none">
            <a:spAutoFit/>
          </a:bodyPr>
          <a:lstStyle/>
          <a:p>
            <a:r>
              <a:rPr lang="fr-FR" b="1" u="sng" dirty="0" smtClean="0"/>
              <a:t>Pièces nécessaires à l’instruction du dossier</a:t>
            </a:r>
            <a:endParaRPr lang="fr-FR" b="1" u="sng" dirty="0"/>
          </a:p>
        </p:txBody>
      </p:sp>
      <p:sp>
        <p:nvSpPr>
          <p:cNvPr id="13" name="Rectangle 12"/>
          <p:cNvSpPr/>
          <p:nvPr/>
        </p:nvSpPr>
        <p:spPr>
          <a:xfrm>
            <a:off x="302042" y="3755627"/>
            <a:ext cx="6882849" cy="1723549"/>
          </a:xfrm>
          <a:prstGeom prst="rect">
            <a:avLst/>
          </a:prstGeom>
        </p:spPr>
        <p:txBody>
          <a:bodyPr wrap="square">
            <a:spAutoFit/>
          </a:bodyPr>
          <a:lstStyle/>
          <a:p>
            <a:pPr algn="ctr"/>
            <a:r>
              <a:rPr lang="fr-FR" sz="1600" dirty="0" smtClean="0"/>
              <a:t>Les pièces à fournir listées ci-dessous doivent être transmises en cliquant sur le bouton « + Ajouter une pièce » -&gt; </a:t>
            </a:r>
            <a:r>
              <a:rPr lang="fr-FR" sz="1600" i="1" dirty="0" smtClean="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a:t>
            </a:r>
            <a:r>
              <a:rPr lang="fr-FR" sz="1400" b="1" u="sng" dirty="0" smtClean="0">
                <a:solidFill>
                  <a:schemeClr val="accent2"/>
                </a:solidFill>
                <a:latin typeface="Calibri" panose="020F0502020204030204" pitchFamily="34" charset="0"/>
              </a:rPr>
              <a:t>votre opération, </a:t>
            </a:r>
            <a:r>
              <a:rPr lang="fr-FR" sz="1400" b="1" u="sng" dirty="0">
                <a:solidFill>
                  <a:schemeClr val="accent2"/>
                </a:solidFill>
                <a:latin typeface="Calibri" panose="020F0502020204030204" pitchFamily="34" charset="0"/>
              </a:rPr>
              <a:t>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smtClean="0"/>
              <a:t>Projet :</a:t>
            </a:r>
            <a:endParaRPr lang="fr-FR" dirty="0"/>
          </a:p>
        </p:txBody>
      </p:sp>
      <p:sp>
        <p:nvSpPr>
          <p:cNvPr id="18" name="ZoneTexte 17"/>
          <p:cNvSpPr txBox="1"/>
          <p:nvPr/>
        </p:nvSpPr>
        <p:spPr>
          <a:xfrm>
            <a:off x="1723293" y="9085913"/>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312532" y="9154838"/>
            <a:ext cx="1723292" cy="369332"/>
          </a:xfrm>
          <a:prstGeom prst="rect">
            <a:avLst/>
          </a:prstGeom>
          <a:noFill/>
          <a:ln w="12700">
            <a:noFill/>
          </a:ln>
        </p:spPr>
        <p:txBody>
          <a:bodyPr wrap="square" rtlCol="0">
            <a:spAutoFit/>
          </a:bodyPr>
          <a:lstStyle/>
          <a:p>
            <a:r>
              <a:rPr lang="fr-FR" dirty="0" smtClean="0"/>
              <a:t>Contrôlé le :</a:t>
            </a:r>
            <a:endParaRPr lang="fr-FR" dirty="0"/>
          </a:p>
        </p:txBody>
      </p:sp>
      <p:sp>
        <p:nvSpPr>
          <p:cNvPr id="20" name="ZoneTexte 19"/>
          <p:cNvSpPr txBox="1"/>
          <p:nvPr/>
        </p:nvSpPr>
        <p:spPr>
          <a:xfrm>
            <a:off x="3743466" y="9154838"/>
            <a:ext cx="782557" cy="369332"/>
          </a:xfrm>
          <a:prstGeom prst="rect">
            <a:avLst/>
          </a:prstGeom>
          <a:noFill/>
          <a:ln w="12700">
            <a:noFill/>
          </a:ln>
        </p:spPr>
        <p:txBody>
          <a:bodyPr wrap="square" rtlCol="0">
            <a:spAutoFit/>
          </a:bodyPr>
          <a:lstStyle/>
          <a:p>
            <a:r>
              <a:rPr lang="fr-FR" dirty="0" smtClean="0"/>
              <a:t>Par :</a:t>
            </a:r>
            <a:endParaRPr lang="fr-FR" dirty="0"/>
          </a:p>
        </p:txBody>
      </p:sp>
      <p:sp>
        <p:nvSpPr>
          <p:cNvPr id="21" name="ZoneTexte 20"/>
          <p:cNvSpPr txBox="1"/>
          <p:nvPr/>
        </p:nvSpPr>
        <p:spPr>
          <a:xfrm>
            <a:off x="4496975" y="9102139"/>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smtClean="0">
                <a:solidFill>
                  <a:schemeClr val="accent2"/>
                </a:solidFill>
                <a:latin typeface="Calibri" panose="020F0502020204030204" pitchFamily="34" charset="0"/>
              </a:rPr>
              <a:t>Une </a:t>
            </a:r>
            <a:r>
              <a:rPr lang="fr-FR" sz="1100" i="1" dirty="0">
                <a:solidFill>
                  <a:schemeClr val="accent2"/>
                </a:solidFill>
                <a:latin typeface="Calibri" panose="020F0502020204030204" pitchFamily="34" charset="0"/>
              </a:rPr>
              <a:t>partie est réservé au service instructeur pour vérification des </a:t>
            </a:r>
            <a:r>
              <a:rPr lang="fr-FR" sz="1100" i="1" dirty="0" smtClean="0">
                <a:solidFill>
                  <a:schemeClr val="accent2"/>
                </a:solidFill>
                <a:latin typeface="Calibri" panose="020F0502020204030204" pitchFamily="34" charset="0"/>
              </a:rPr>
              <a:t>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smtClean="0"/>
              <a:t>Version du 01/06/2022                                </a:t>
            </a:r>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323239383"/>
              </p:ext>
            </p:extLst>
          </p:nvPr>
        </p:nvGraphicFramePr>
        <p:xfrm>
          <a:off x="302039" y="1313853"/>
          <a:ext cx="6882850" cy="862584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xmlns="" val="2636959680"/>
                    </a:ext>
                  </a:extLst>
                </a:gridCol>
                <a:gridCol w="1044656">
                  <a:extLst>
                    <a:ext uri="{9D8B030D-6E8A-4147-A177-3AD203B41FA5}">
                      <a16:colId xmlns:a16="http://schemas.microsoft.com/office/drawing/2014/main" xmlns="" val="3078815547"/>
                    </a:ext>
                  </a:extLst>
                </a:gridCol>
                <a:gridCol w="879094">
                  <a:extLst>
                    <a:ext uri="{9D8B030D-6E8A-4147-A177-3AD203B41FA5}">
                      <a16:colId xmlns:a16="http://schemas.microsoft.com/office/drawing/2014/main" xmlns="" val="2535599827"/>
                    </a:ext>
                  </a:extLst>
                </a:gridCol>
                <a:gridCol w="1012533">
                  <a:extLst>
                    <a:ext uri="{9D8B030D-6E8A-4147-A177-3AD203B41FA5}">
                      <a16:colId xmlns:a16="http://schemas.microsoft.com/office/drawing/2014/main" xmlns="" val="2921261580"/>
                    </a:ext>
                  </a:extLst>
                </a:gridCol>
              </a:tblGrid>
              <a:tr h="383759">
                <a:tc>
                  <a:txBody>
                    <a:bodyPr/>
                    <a:lstStyle/>
                    <a:p>
                      <a:pPr algn="ctr"/>
                      <a:r>
                        <a:rPr lang="fr-FR" sz="1200" dirty="0" smtClean="0"/>
                        <a:t>PIECES</a:t>
                      </a:r>
                      <a:r>
                        <a:rPr lang="fr-FR" sz="1200" baseline="0" dirty="0" smtClean="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smtClean="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236159">
                <a:tc gridSpan="4">
                  <a:txBody>
                    <a:bodyPr/>
                    <a:lstStyle/>
                    <a:p>
                      <a:r>
                        <a:rPr lang="fr-FR" sz="1000" i="1" dirty="0" smtClean="0">
                          <a:solidFill>
                            <a:schemeClr val="bg1"/>
                          </a:solidFill>
                        </a:rPr>
                        <a:t>Pièces à fournir pour tous les bénéficiaires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1416956">
                <a:tc>
                  <a:txBody>
                    <a:bodyPr/>
                    <a:lstStyle/>
                    <a:p>
                      <a:pPr marL="285750" indent="-285750">
                        <a:buFont typeface="Arial" panose="020B0604020202020204" pitchFamily="34" charset="0"/>
                        <a:buChar char="•"/>
                      </a:pPr>
                      <a:r>
                        <a:rPr lang="fr-FR" sz="1000" dirty="0" smtClean="0"/>
                        <a:t>Lettre d’engagement signée </a:t>
                      </a:r>
                    </a:p>
                    <a:p>
                      <a:pPr marL="285750" indent="-285750">
                        <a:buFont typeface="Arial" panose="020B0604020202020204" pitchFamily="34" charset="0"/>
                        <a:buChar char="•"/>
                      </a:pPr>
                      <a:r>
                        <a:rPr lang="fr-FR" sz="1000" dirty="0" smtClean="0"/>
                        <a:t>Document</a:t>
                      </a:r>
                      <a:r>
                        <a:rPr lang="fr-FR" sz="1000" baseline="0" dirty="0" smtClean="0"/>
                        <a:t> attestant la capacité du représentant </a:t>
                      </a:r>
                      <a:r>
                        <a:rPr lang="fr-FR" sz="1000" kern="1200" baseline="0" dirty="0" smtClean="0">
                          <a:solidFill>
                            <a:schemeClr val="dk1"/>
                          </a:solidFill>
                          <a:latin typeface="+mn-lt"/>
                          <a:ea typeface="+mn-ea"/>
                          <a:cs typeface="+mn-cs"/>
                        </a:rPr>
                        <a:t>légal ou du pouvoir donné (convention, délégation, procuration) et sa pièce d’identité et celle du mandant</a:t>
                      </a:r>
                    </a:p>
                    <a:p>
                      <a:pPr marL="285750" indent="-285750">
                        <a:buFont typeface="Arial" panose="020B0604020202020204" pitchFamily="34" charset="0"/>
                        <a:buChar char="•"/>
                      </a:pPr>
                      <a:r>
                        <a:rPr lang="fr-FR" sz="1000" kern="1200" baseline="0" dirty="0" smtClean="0">
                          <a:solidFill>
                            <a:schemeClr val="dk1"/>
                          </a:solidFill>
                          <a:latin typeface="+mn-lt"/>
                          <a:ea typeface="+mn-ea"/>
                          <a:cs typeface="+mn-cs"/>
                        </a:rPr>
                        <a:t>Délégation</a:t>
                      </a:r>
                      <a:r>
                        <a:rPr lang="fr-FR" sz="1000" baseline="0" dirty="0" smtClean="0"/>
                        <a:t> éventuelle de signature</a:t>
                      </a:r>
                    </a:p>
                    <a:p>
                      <a:pPr marL="285750" indent="-285750">
                        <a:buFont typeface="Arial" panose="020B0604020202020204" pitchFamily="34" charset="0"/>
                        <a:buChar char="•"/>
                      </a:pPr>
                      <a:r>
                        <a:rPr lang="fr-FR" sz="1000" baseline="0" dirty="0" smtClean="0"/>
                        <a:t>Relevé d’identité bancaire IBAN/code BIC</a:t>
                      </a:r>
                    </a:p>
                    <a:p>
                      <a:pPr marL="285750" indent="-285750">
                        <a:buFont typeface="Arial" panose="020B0604020202020204" pitchFamily="34" charset="0"/>
                        <a:buChar char="•"/>
                      </a:pPr>
                      <a:r>
                        <a:rPr lang="fr-FR" sz="1000" baseline="0" dirty="0" smtClean="0"/>
                        <a:t>Attestation de non assujettissement à la TVA le cas échéant </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kern="1200" dirty="0" smtClean="0">
                          <a:solidFill>
                            <a:schemeClr val="dk1"/>
                          </a:solidFill>
                          <a:latin typeface="+mn-lt"/>
                          <a:ea typeface="+mn-ea"/>
                          <a:cs typeface="+mn-cs"/>
                        </a:rPr>
                        <a:t>Document attestant de l’engagement de chaque </a:t>
                      </a:r>
                      <a:r>
                        <a:rPr lang="fr-FR" sz="1000" kern="1200" dirty="0" err="1" smtClean="0">
                          <a:solidFill>
                            <a:schemeClr val="dk1"/>
                          </a:solidFill>
                          <a:latin typeface="+mn-lt"/>
                          <a:ea typeface="+mn-ea"/>
                          <a:cs typeface="+mn-cs"/>
                        </a:rPr>
                        <a:t>cofinanceur</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public (certification des </a:t>
                      </a:r>
                      <a:r>
                        <a:rPr lang="fr-FR" sz="1000" kern="1200" dirty="0" err="1" smtClean="0">
                          <a:solidFill>
                            <a:schemeClr val="dk1"/>
                          </a:solidFill>
                          <a:latin typeface="+mn-lt"/>
                          <a:ea typeface="+mn-ea"/>
                          <a:cs typeface="+mn-cs"/>
                        </a:rPr>
                        <a:t>co</a:t>
                      </a:r>
                      <a:r>
                        <a:rPr lang="fr-FR" sz="1000" kern="1200" dirty="0" smtClean="0">
                          <a:solidFill>
                            <a:schemeClr val="dk1"/>
                          </a:solidFill>
                          <a:latin typeface="+mn-lt"/>
                          <a:ea typeface="+mn-ea"/>
                          <a:cs typeface="+mn-cs"/>
                        </a:rPr>
                        <a:t>-financeurs ou lettre d’intention, convention et ou arrêtés attributifs), et privé le cas échéant</a:t>
                      </a:r>
                      <a:r>
                        <a:rPr lang="fr-FR" sz="1000" kern="1200" dirty="0" smtClean="0">
                          <a:solidFill>
                            <a:schemeClr val="dk1"/>
                          </a:solidFill>
                          <a:latin typeface="+mn-lt"/>
                          <a:ea typeface="+mn-ea"/>
                          <a:cs typeface="+mn-cs"/>
                        </a:rPr>
                        <a:t>.</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kern="1200" dirty="0" smtClean="0">
                          <a:solidFill>
                            <a:schemeClr val="dk1"/>
                          </a:solidFill>
                          <a:latin typeface="+mn-lt"/>
                          <a:ea typeface="+mn-ea"/>
                          <a:cs typeface="+mn-cs"/>
                        </a:rPr>
                        <a:t>Annexe</a:t>
                      </a:r>
                      <a:r>
                        <a:rPr lang="fr-FR" sz="1000" kern="1200" baseline="0" dirty="0" smtClean="0">
                          <a:solidFill>
                            <a:schemeClr val="dk1"/>
                          </a:solidFill>
                          <a:latin typeface="+mn-lt"/>
                          <a:ea typeface="+mn-ea"/>
                          <a:cs typeface="+mn-cs"/>
                        </a:rPr>
                        <a:t> autres aides publiques perçues </a:t>
                      </a:r>
                      <a:endParaRPr lang="fr-FR" sz="1000" kern="1200" dirty="0" smtClean="0">
                        <a:solidFill>
                          <a:schemeClr val="dk1"/>
                        </a:solidFill>
                        <a:latin typeface="+mn-lt"/>
                        <a:ea typeface="+mn-ea"/>
                        <a:cs typeface="+mn-cs"/>
                      </a:endParaRP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u="sng" kern="1200" dirty="0" smtClean="0">
                          <a:solidFill>
                            <a:schemeClr val="dk1"/>
                          </a:solidFill>
                          <a:latin typeface="+mn-lt"/>
                          <a:ea typeface="+mn-ea"/>
                          <a:cs typeface="+mn-cs"/>
                        </a:rPr>
                        <a:t>Pour les appels à projet </a:t>
                      </a:r>
                      <a:r>
                        <a:rPr lang="fr-FR" sz="1000" kern="1200" dirty="0" smtClean="0">
                          <a:solidFill>
                            <a:schemeClr val="dk1"/>
                          </a:solidFill>
                          <a:latin typeface="+mn-lt"/>
                          <a:ea typeface="+mn-ea"/>
                          <a:cs typeface="+mn-cs"/>
                        </a:rPr>
                        <a:t>: fournir la preuve de la réponse à l’appel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r h="236159">
                <a:tc gridSpan="4">
                  <a:txBody>
                    <a:bodyPr/>
                    <a:lstStyle/>
                    <a:p>
                      <a:pPr marL="0" algn="l" defTabSz="755934" rtl="0" eaLnBrk="1" latinLnBrk="0" hangingPunct="1"/>
                      <a:r>
                        <a:rPr lang="fr-FR" sz="1000" i="1" kern="1200" dirty="0" smtClean="0">
                          <a:solidFill>
                            <a:schemeClr val="bg1"/>
                          </a:solidFill>
                          <a:latin typeface="+mn-lt"/>
                          <a:ea typeface="+mn-ea"/>
                          <a:cs typeface="+mn-cs"/>
                        </a:rPr>
                        <a:t>Pour les entreprises</a:t>
                      </a:r>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xmlns="" val="4103908383"/>
                  </a:ext>
                </a:extLst>
              </a:tr>
              <a:tr h="1612131">
                <a:tc>
                  <a:txBody>
                    <a:bodyPr/>
                    <a:lstStyle/>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Attestation de régularité fiscale et sociale (URSSAF/MSA/ENIM - sauf nouvel installé n’ayant pas encore eu à s’acquitter de ces obligations)</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Rapport / Compte rendu d’activité </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Dernière liasse fiscale complète de l’année écoulée</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Bilan comptable ou comptes de résultat des trois dernières années, ou compte d’exploitation et bilan du dernier exercice clos </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u="sng" kern="1200" baseline="0" dirty="0" smtClean="0">
                          <a:solidFill>
                            <a:schemeClr val="dk1"/>
                          </a:solidFill>
                          <a:latin typeface="+mn-lt"/>
                          <a:ea typeface="+mn-ea"/>
                          <a:cs typeface="+mn-cs"/>
                        </a:rPr>
                        <a:t>Pour les entreprises appartenant à un groupe </a:t>
                      </a:r>
                      <a:r>
                        <a:rPr lang="fr-FR" sz="1000" kern="1200" baseline="0" dirty="0" smtClean="0">
                          <a:solidFill>
                            <a:schemeClr val="dk1"/>
                          </a:solidFill>
                          <a:latin typeface="+mn-lt"/>
                          <a:ea typeface="+mn-ea"/>
                          <a:cs typeface="+mn-cs"/>
                        </a:rPr>
                        <a:t>: </a:t>
                      </a:r>
                    </a:p>
                    <a:p>
                      <a:pPr marL="228600" marR="0" lvl="0" indent="-228600" algn="l" defTabSz="755934" rtl="0" eaLnBrk="1" fontAlgn="auto" latinLnBrk="0" hangingPunct="1">
                        <a:lnSpc>
                          <a:spcPct val="100000"/>
                        </a:lnSpc>
                        <a:spcBef>
                          <a:spcPts val="0"/>
                        </a:spcBef>
                        <a:spcAft>
                          <a:spcPts val="0"/>
                        </a:spcAft>
                        <a:buClrTx/>
                        <a:buSzTx/>
                        <a:buFont typeface="+mj-lt"/>
                        <a:buAutoNum type="arabicPeriod"/>
                        <a:tabLst/>
                        <a:defRPr/>
                      </a:pPr>
                      <a:r>
                        <a:rPr lang="fr-FR" sz="1000" kern="1200" baseline="0" dirty="0" smtClean="0">
                          <a:solidFill>
                            <a:schemeClr val="dk1"/>
                          </a:solidFill>
                          <a:latin typeface="+mn-lt"/>
                          <a:ea typeface="+mn-ea"/>
                          <a:cs typeface="+mn-cs"/>
                        </a:rPr>
                        <a:t>L’organigramme précisant les niveaux de participation, effectifs, chiffre d’affaire, bilan des entreprises du groupe</a:t>
                      </a:r>
                    </a:p>
                    <a:p>
                      <a:pPr marL="228600" marR="0" lvl="0" indent="-228600" algn="l" defTabSz="755934" rtl="0" eaLnBrk="1" fontAlgn="auto" latinLnBrk="0" hangingPunct="1">
                        <a:lnSpc>
                          <a:spcPct val="100000"/>
                        </a:lnSpc>
                        <a:spcBef>
                          <a:spcPts val="0"/>
                        </a:spcBef>
                        <a:spcAft>
                          <a:spcPts val="0"/>
                        </a:spcAft>
                        <a:buClrTx/>
                        <a:buSzTx/>
                        <a:buFont typeface="+mj-lt"/>
                        <a:buAutoNum type="arabicPeriod"/>
                        <a:tabLst/>
                        <a:defRPr/>
                      </a:pPr>
                      <a:r>
                        <a:rPr lang="fr-FR" sz="1000" kern="1200" baseline="0" dirty="0" smtClean="0">
                          <a:solidFill>
                            <a:schemeClr val="dk1"/>
                          </a:solidFill>
                          <a:latin typeface="+mn-lt"/>
                          <a:ea typeface="+mn-ea"/>
                          <a:cs typeface="+mn-cs"/>
                        </a:rPr>
                        <a:t>La liste des associés et des filiales, composition du capital et liens éventuels avec d’autres personnes privées si cela n’apparait pas dans la liasse fiscale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967599392"/>
                  </a:ext>
                </a:extLst>
              </a:tr>
              <a:tr h="236159">
                <a:tc gridSpan="4">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kern="1200" dirty="0" smtClean="0">
                          <a:solidFill>
                            <a:schemeClr val="bg1"/>
                          </a:solidFill>
                          <a:latin typeface="+mn-lt"/>
                          <a:ea typeface="+mn-ea"/>
                          <a:cs typeface="+mn-cs"/>
                        </a:rPr>
                        <a:t>Pour les personnes physiques</a:t>
                      </a:r>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lang="fr-FR" dirty="0"/>
                    </a:p>
                  </a:txBody>
                  <a:tcPr/>
                </a:tc>
                <a:tc hMerge="1">
                  <a:txBody>
                    <a:bodyPr/>
                    <a:lstStyle/>
                    <a:p>
                      <a:endParaRPr lang="fr-FR" dirty="0"/>
                    </a:p>
                  </a:txBody>
                  <a:tcPr/>
                </a:tc>
                <a:tc h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xmlns="" val="4099648508"/>
                  </a:ext>
                </a:extLst>
              </a:tr>
              <a:tr h="531358">
                <a:tc>
                  <a:txBody>
                    <a:bodyPr/>
                    <a:lstStyle/>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Pièce d’identité </a:t>
                      </a:r>
                    </a:p>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Dernier avis </a:t>
                      </a:r>
                      <a:r>
                        <a:rPr lang="fr-FR" sz="1000" u="none" kern="1200" baseline="0" dirty="0" smtClean="0">
                          <a:solidFill>
                            <a:schemeClr val="dk1"/>
                          </a:solidFill>
                          <a:latin typeface="+mn-lt"/>
                          <a:ea typeface="+mn-ea"/>
                          <a:cs typeface="+mn-cs"/>
                        </a:rPr>
                        <a:t>d’imp</a:t>
                      </a:r>
                      <a:r>
                        <a:rPr lang="fr-FR" sz="1000" kern="1200" baseline="0" dirty="0" smtClean="0">
                          <a:solidFill>
                            <a:schemeClr val="dk1"/>
                          </a:solidFill>
                          <a:latin typeface="+mn-lt"/>
                          <a:ea typeface="+mn-ea"/>
                          <a:cs typeface="+mn-cs"/>
                        </a:rPr>
                        <a:t>ôt sur le revenu</a:t>
                      </a:r>
                    </a:p>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Statut de copropriété (le cas échéant)</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u="none" kern="1200" baseline="0" dirty="0" smtClean="0">
                          <a:solidFill>
                            <a:schemeClr val="dk1"/>
                          </a:solidFill>
                          <a:latin typeface="+mn-lt"/>
                          <a:ea typeface="+mn-ea"/>
                          <a:cs typeface="+mn-cs"/>
                        </a:rPr>
                        <a:t>Attestation de régularité fiscale et sociale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extLst>
                  <a:ext uri="{0D108BD9-81ED-4DB2-BD59-A6C34878D82A}">
                    <a16:rowId xmlns:a16="http://schemas.microsoft.com/office/drawing/2014/main" xmlns="" val="2120369970"/>
                  </a:ext>
                </a:extLst>
              </a:tr>
              <a:tr h="236159">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kern="1200" dirty="0" smtClean="0">
                          <a:solidFill>
                            <a:schemeClr val="bg1"/>
                          </a:solidFill>
                          <a:latin typeface="+mn-lt"/>
                          <a:ea typeface="+mn-ea"/>
                          <a:cs typeface="+mn-cs"/>
                        </a:rPr>
                        <a:t>Pour les collectivités et organismes publics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extLst>
                  <a:ext uri="{0D108BD9-81ED-4DB2-BD59-A6C34878D82A}">
                    <a16:rowId xmlns:a16="http://schemas.microsoft.com/office/drawing/2014/main" xmlns="" val="1094862952"/>
                  </a:ext>
                </a:extLst>
              </a:tr>
              <a:tr h="678958">
                <a:tc>
                  <a:txBody>
                    <a:bodyPr/>
                    <a:lstStyle/>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La délibération de l’organe compétent (ou pièce équivalente) de la collectivité territoriale ou de l’organisme public approuvant le projet d’investissement et le plan de financement prévisionnel.</a:t>
                      </a:r>
                    </a:p>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 Délégation éventuelle de signature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extLst>
                  <a:ext uri="{0D108BD9-81ED-4DB2-BD59-A6C34878D82A}">
                    <a16:rowId xmlns:a16="http://schemas.microsoft.com/office/drawing/2014/main" xmlns="" val="414954412"/>
                  </a:ext>
                </a:extLst>
              </a:tr>
              <a:tr h="236159">
                <a:tc>
                  <a:txBody>
                    <a:bodyPr/>
                    <a:lstStyle/>
                    <a:p>
                      <a:pPr marL="0" indent="0">
                        <a:buFont typeface="Arial" panose="020B0604020202020204" pitchFamily="34" charset="0"/>
                        <a:buNone/>
                      </a:pPr>
                      <a:r>
                        <a:rPr lang="fr-FR" sz="1000" i="1" kern="1200" dirty="0" smtClean="0">
                          <a:solidFill>
                            <a:schemeClr val="bg1"/>
                          </a:solidFill>
                          <a:latin typeface="+mn-lt"/>
                          <a:ea typeface="+mn-ea"/>
                          <a:cs typeface="+mn-cs"/>
                        </a:rPr>
                        <a:t>Pour les associations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tc>
                  <a:txBody>
                    <a:bodyPr/>
                    <a:lstStyle/>
                    <a:p>
                      <a:pPr marL="0" algn="ctr" defTabSz="755934" rtl="0" eaLnBrk="1" latinLnBrk="0" hangingPunct="1"/>
                      <a:endParaRPr lang="fr-FR" sz="1000" kern="1200" dirty="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extLst>
                  <a:ext uri="{0D108BD9-81ED-4DB2-BD59-A6C34878D82A}">
                    <a16:rowId xmlns:a16="http://schemas.microsoft.com/office/drawing/2014/main" xmlns="" val="2218524787"/>
                  </a:ext>
                </a:extLst>
              </a:tr>
              <a:tr h="1121757">
                <a:tc>
                  <a:txBody>
                    <a:bodyPr/>
                    <a:lstStyle/>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Attestation de régularité fiscale et sociale</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Statuts approuvés ou déposés</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Copie publication JO ou récépissé de déclaration en préfecture</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Organigramme de la structure comprenant la liste des membres du Conseil d’administration détaillant les mandats des membres</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Bilans comptables des trois derniers exercices fiscaux et CR approuvés par l’organe délibérant</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Délibération de l’organe compétent approuvant l’opération et le plan de financement prévisionnel et autorisant le responsable légal à solliciter l’aide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442211716"/>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a:t>
            </a:r>
            <a:r>
              <a:rPr lang="fr-FR" sz="1200" b="1" u="sng" dirty="0" smtClean="0">
                <a:solidFill>
                  <a:schemeClr val="accent2"/>
                </a:solidFill>
                <a:latin typeface="Calibri" panose="020F0502020204030204" pitchFamily="34" charset="0"/>
              </a:rPr>
              <a:t>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474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ce réservé du contenu 8"/>
          <p:cNvGraphicFramePr>
            <a:graphicFrameLocks noGrp="1"/>
          </p:cNvGraphicFramePr>
          <p:nvPr>
            <p:ph idx="1"/>
            <p:extLst>
              <p:ext uri="{D42A27DB-BD31-4B8C-83A1-F6EECF244321}">
                <p14:modId xmlns:p14="http://schemas.microsoft.com/office/powerpoint/2010/main" val="44060179"/>
              </p:ext>
            </p:extLst>
          </p:nvPr>
        </p:nvGraphicFramePr>
        <p:xfrm>
          <a:off x="290508" y="1046163"/>
          <a:ext cx="6882852" cy="4907674"/>
        </p:xfrm>
        <a:graphic>
          <a:graphicData uri="http://schemas.openxmlformats.org/drawingml/2006/table">
            <a:tbl>
              <a:tblPr firstRow="1" bandRow="1">
                <a:tableStyleId>{5C22544A-7EE6-4342-B048-85BDC9FD1C3A}</a:tableStyleId>
              </a:tblPr>
              <a:tblGrid>
                <a:gridCol w="3946568">
                  <a:extLst>
                    <a:ext uri="{9D8B030D-6E8A-4147-A177-3AD203B41FA5}">
                      <a16:colId xmlns:a16="http://schemas.microsoft.com/office/drawing/2014/main" xmlns="" val="3448400694"/>
                    </a:ext>
                  </a:extLst>
                </a:gridCol>
                <a:gridCol w="1044656">
                  <a:extLst>
                    <a:ext uri="{9D8B030D-6E8A-4147-A177-3AD203B41FA5}">
                      <a16:colId xmlns:a16="http://schemas.microsoft.com/office/drawing/2014/main" xmlns="" val="3198261938"/>
                    </a:ext>
                  </a:extLst>
                </a:gridCol>
                <a:gridCol w="879095">
                  <a:extLst>
                    <a:ext uri="{9D8B030D-6E8A-4147-A177-3AD203B41FA5}">
                      <a16:colId xmlns:a16="http://schemas.microsoft.com/office/drawing/2014/main" xmlns="" val="764796383"/>
                    </a:ext>
                  </a:extLst>
                </a:gridCol>
                <a:gridCol w="1012533">
                  <a:extLst>
                    <a:ext uri="{9D8B030D-6E8A-4147-A177-3AD203B41FA5}">
                      <a16:colId xmlns:a16="http://schemas.microsoft.com/office/drawing/2014/main" xmlns="" val="2438773549"/>
                    </a:ext>
                  </a:extLst>
                </a:gridCol>
              </a:tblGrid>
              <a:tr h="383759">
                <a:tc>
                  <a:txBody>
                    <a:bodyPr/>
                    <a:lstStyle/>
                    <a:p>
                      <a:pPr algn="ctr"/>
                      <a:r>
                        <a:rPr lang="fr-FR" sz="1200" dirty="0" smtClean="0"/>
                        <a:t>PIECES</a:t>
                      </a:r>
                      <a:r>
                        <a:rPr lang="fr-FR" sz="1200" baseline="0" dirty="0" smtClean="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97578469"/>
                  </a:ext>
                </a:extLst>
              </a:tr>
              <a:tr h="236159">
                <a:tc>
                  <a:txBody>
                    <a:bodyPr/>
                    <a:lstStyle/>
                    <a:p>
                      <a:pPr marL="0" lvl="0" indent="0" algn="l" defTabSz="755934" rtl="0" eaLnBrk="1" latinLnBrk="0" hangingPunct="1">
                        <a:buFont typeface="Arial" panose="020B0604020202020204" pitchFamily="34" charset="0"/>
                        <a:buNone/>
                      </a:pPr>
                      <a:r>
                        <a:rPr lang="fr-FR" sz="1000" i="1" kern="1200" dirty="0" smtClean="0">
                          <a:solidFill>
                            <a:schemeClr val="bg1"/>
                          </a:solidFill>
                          <a:latin typeface="+mn-lt"/>
                          <a:ea typeface="+mn-ea"/>
                          <a:cs typeface="+mn-cs"/>
                        </a:rPr>
                        <a:t>Pour les groupes d’intérêts public (GIP)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a:txBody>
                    <a:bodyPr/>
                    <a:lstStyle/>
                    <a:p>
                      <a:pPr marL="0" algn="ctr" defTabSz="755934" rtl="0" eaLnBrk="1" latinLnBrk="0" hangingPunct="1"/>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3235485901"/>
                  </a:ext>
                </a:extLst>
              </a:tr>
              <a:tr h="236159">
                <a:tc>
                  <a:txBody>
                    <a:bodyPr/>
                    <a:lstStyle/>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Convention constitutive du GIP</a:t>
                      </a:r>
                    </a:p>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Parution au JO de l’arrêté d’approbation de la convention constitutive</a:t>
                      </a:r>
                    </a:p>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Décision approuvant l’opération et le plan de financement prévisionnel </a:t>
                      </a:r>
                    </a:p>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Bilans comptables des trois derniers exercices fiscaux approuvés</a:t>
                      </a:r>
                      <a:endParaRPr lang="fr-FR" sz="160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extLst>
                  <a:ext uri="{0D108BD9-81ED-4DB2-BD59-A6C34878D82A}">
                    <a16:rowId xmlns:a16="http://schemas.microsoft.com/office/drawing/2014/main" xmlns="" val="3853476380"/>
                  </a:ext>
                </a:extLst>
              </a:tr>
              <a:tr h="236159">
                <a:tc gridSpan="4">
                  <a:txBody>
                    <a:bodyPr/>
                    <a:lstStyle/>
                    <a:p>
                      <a:r>
                        <a:rPr lang="fr-FR" sz="1000" i="1" dirty="0" smtClean="0">
                          <a:solidFill>
                            <a:schemeClr val="bg1"/>
                          </a:solidFill>
                        </a:rPr>
                        <a:t>Pour les partenariats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3751428191"/>
                  </a:ext>
                </a:extLst>
              </a:tr>
              <a:tr h="323031">
                <a:tc>
                  <a:txBody>
                    <a:bodyPr/>
                    <a:lstStyle/>
                    <a:p>
                      <a:pPr marL="285750" indent="-285750">
                        <a:buFont typeface="Arial" panose="020B0604020202020204" pitchFamily="34" charset="0"/>
                        <a:buChar char="•"/>
                      </a:pPr>
                      <a:r>
                        <a:rPr lang="fr-FR" sz="1000" kern="1200" dirty="0" smtClean="0">
                          <a:solidFill>
                            <a:schemeClr val="dk1"/>
                          </a:solidFill>
                          <a:latin typeface="+mn-lt"/>
                          <a:ea typeface="+mn-ea"/>
                          <a:cs typeface="+mn-cs"/>
                        </a:rPr>
                        <a:t>Convention de partenariat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981829035"/>
                  </a:ext>
                </a:extLst>
              </a:tr>
              <a:tr h="236159">
                <a:tc gridSpan="4">
                  <a:txBody>
                    <a:bodyPr/>
                    <a:lstStyle/>
                    <a:p>
                      <a:pPr marL="0" algn="l" defTabSz="755934" rtl="0" eaLnBrk="1" latinLnBrk="0" hangingPunct="1"/>
                      <a:r>
                        <a:rPr lang="fr-FR" sz="1000" i="1" kern="1200" dirty="0" smtClean="0">
                          <a:solidFill>
                            <a:schemeClr val="bg1"/>
                          </a:solidFill>
                          <a:latin typeface="+mn-lt"/>
                          <a:ea typeface="+mn-ea"/>
                          <a:cs typeface="+mn-cs"/>
                        </a:rPr>
                        <a:t>Plan de financement</a:t>
                      </a:r>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xmlns="" val="3348259910"/>
                  </a:ext>
                </a:extLst>
              </a:tr>
              <a:tr h="895603">
                <a:tc>
                  <a:txBody>
                    <a:bodyPr/>
                    <a:lstStyle/>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Calculatrice de l’aide</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Pièces justificatives pour les dépenses prévisionnelles (devis, attestation ou tout document probant)</a:t>
                      </a:r>
                      <a:endParaRPr lang="fr-FR" sz="1000" b="1" kern="1200" baseline="0" dirty="0" smtClean="0">
                        <a:solidFill>
                          <a:schemeClr val="dk1"/>
                        </a:solidFill>
                        <a:latin typeface="+mn-lt"/>
                        <a:ea typeface="+mn-ea"/>
                        <a:cs typeface="+mn-cs"/>
                      </a:endParaRPr>
                    </a:p>
                    <a:p>
                      <a:pPr marL="0" indent="0" algn="l" defTabSz="755934" rtl="0" eaLnBrk="1" latinLnBrk="0" hangingPunct="1">
                        <a:buFont typeface="Arial" panose="020B0604020202020204" pitchFamily="34" charset="0"/>
                        <a:buNone/>
                      </a:pPr>
                      <a:r>
                        <a:rPr lang="fr-FR" sz="1000" b="1" kern="1200" baseline="0" dirty="0" smtClean="0">
                          <a:solidFill>
                            <a:schemeClr val="dk1"/>
                          </a:solidFill>
                          <a:latin typeface="+mn-lt"/>
                          <a:ea typeface="+mn-ea"/>
                          <a:cs typeface="+mn-cs"/>
                        </a:rPr>
                        <a:t>Pour les bénéficiaires soumis à la commande publique : </a:t>
                      </a:r>
                    </a:p>
                    <a:p>
                      <a:pPr marL="171450" indent="-171450" algn="l" defTabSz="755934" rtl="0" eaLnBrk="1" latinLnBrk="0" hangingPunct="1">
                        <a:buFont typeface="Arial" panose="020B0604020202020204" pitchFamily="34" charset="0"/>
                        <a:buChar char="•"/>
                      </a:pPr>
                      <a:r>
                        <a:rPr lang="fr-FR" sz="1000" b="0" kern="1200" baseline="0" dirty="0" smtClean="0">
                          <a:solidFill>
                            <a:schemeClr val="dk1"/>
                          </a:solidFill>
                          <a:latin typeface="+mn-lt"/>
                          <a:ea typeface="+mn-ea"/>
                          <a:cs typeface="+mn-cs"/>
                        </a:rPr>
                        <a:t>P</a:t>
                      </a:r>
                      <a:r>
                        <a:rPr lang="fr-FR" sz="1000" kern="1200" baseline="0" dirty="0" smtClean="0">
                          <a:solidFill>
                            <a:schemeClr val="dk1"/>
                          </a:solidFill>
                          <a:latin typeface="+mn-lt"/>
                          <a:ea typeface="+mn-ea"/>
                          <a:cs typeface="+mn-cs"/>
                        </a:rPr>
                        <a:t>rocédure interne des achats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1678393539"/>
                  </a:ext>
                </a:extLst>
              </a:tr>
              <a:tr h="244800">
                <a:tc gridSpan="4">
                  <a:txBody>
                    <a:bodyPr/>
                    <a:lstStyle/>
                    <a:p>
                      <a:pPr marL="0" indent="0" algn="l" defTabSz="755934" rtl="0" eaLnBrk="1" latinLnBrk="0" hangingPunct="1">
                        <a:buFont typeface="Arial" panose="020B0604020202020204" pitchFamily="34" charset="0"/>
                        <a:buNone/>
                      </a:pPr>
                      <a:r>
                        <a:rPr lang="fr-FR" sz="1000" i="1" kern="1200" dirty="0" smtClean="0">
                          <a:solidFill>
                            <a:schemeClr val="bg1"/>
                          </a:solidFill>
                          <a:latin typeface="+mn-lt"/>
                          <a:ea typeface="+mn-ea"/>
                          <a:cs typeface="+mn-cs"/>
                        </a:rPr>
                        <a:t>Options</a:t>
                      </a:r>
                      <a:r>
                        <a:rPr lang="fr-FR" sz="1000" i="1" kern="1200" baseline="0" dirty="0" smtClean="0">
                          <a:solidFill>
                            <a:schemeClr val="bg1"/>
                          </a:solidFill>
                          <a:latin typeface="+mn-lt"/>
                          <a:ea typeface="+mn-ea"/>
                          <a:cs typeface="+mn-cs"/>
                        </a:rPr>
                        <a:t> à coûts simplifiés</a:t>
                      </a:r>
                      <a:endParaRPr lang="fr-FR" sz="1000" i="1" kern="1200" dirty="0" smtClean="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9DC3E6"/>
                    </a:solidFill>
                  </a:tcPr>
                </a:tc>
                <a:tc hMerge="1">
                  <a:txBody>
                    <a:bodyPr/>
                    <a:lstStyle/>
                    <a:p>
                      <a:pPr algn="ct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326466"/>
                  </a:ext>
                </a:extLst>
              </a:tr>
              <a:tr h="244800">
                <a:tc>
                  <a:txBody>
                    <a:bodyPr/>
                    <a:lstStyle/>
                    <a:p>
                      <a:pPr marL="0" indent="0" algn="l" defTabSz="755934" rtl="0" eaLnBrk="1" latinLnBrk="0" hangingPunct="1">
                        <a:buFont typeface="Arial" panose="020B0604020202020204" pitchFamily="34" charset="0"/>
                        <a:buNone/>
                      </a:pPr>
                      <a:r>
                        <a:rPr lang="fr-FR" sz="1000" b="1" i="0" kern="1200" dirty="0" smtClean="0">
                          <a:solidFill>
                            <a:schemeClr val="tx1"/>
                          </a:solidFill>
                          <a:latin typeface="+mn-lt"/>
                          <a:ea typeface="+mn-ea"/>
                          <a:cs typeface="+mn-cs"/>
                        </a:rPr>
                        <a:t>Frais</a:t>
                      </a:r>
                      <a:r>
                        <a:rPr lang="fr-FR" sz="1000" b="1" i="0" kern="1200" baseline="0" dirty="0" smtClean="0">
                          <a:solidFill>
                            <a:schemeClr val="tx1"/>
                          </a:solidFill>
                          <a:latin typeface="+mn-lt"/>
                          <a:ea typeface="+mn-ea"/>
                          <a:cs typeface="+mn-cs"/>
                        </a:rPr>
                        <a:t> de personnel :</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12 derniers  bulletins de paie ou DSN ou tout document probant équivalent (livre de paie, </a:t>
                      </a:r>
                      <a:r>
                        <a:rPr lang="fr-FR" sz="1000" b="0" i="0" kern="1200" baseline="0" dirty="0" err="1" smtClean="0">
                          <a:solidFill>
                            <a:schemeClr val="tx1"/>
                          </a:solidFill>
                          <a:latin typeface="+mn-lt"/>
                          <a:ea typeface="+mn-ea"/>
                          <a:cs typeface="+mn-cs"/>
                        </a:rPr>
                        <a:t>dashboard</a:t>
                      </a:r>
                      <a:r>
                        <a:rPr lang="fr-FR" sz="1000" b="0" i="0" kern="1200" baseline="0" dirty="0" smtClean="0">
                          <a:solidFill>
                            <a:schemeClr val="tx1"/>
                          </a:solidFill>
                          <a:latin typeface="+mn-lt"/>
                          <a:ea typeface="+mn-ea"/>
                          <a:cs typeface="+mn-cs"/>
                        </a:rPr>
                        <a:t> (extraction d’un logiciel de paie de la structure) …)</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Convention de stage ou d’apprentissage le cas échéant</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Statut de la société ou PV de l’assemblée générale pour les salaires du gérant le cas échéant</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Convention de mise à disposition du personnel le cas échéant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13048314"/>
                  </a:ext>
                </a:extLst>
              </a:tr>
            </a:tbl>
          </a:graphicData>
        </a:graphic>
      </p:graphicFrame>
      <p:sp>
        <p:nvSpPr>
          <p:cNvPr id="4" name="Espace réservé du pied de page 3"/>
          <p:cNvSpPr>
            <a:spLocks noGrp="1"/>
          </p:cNvSpPr>
          <p:nvPr>
            <p:ph type="ftr" sz="quarter" idx="11"/>
          </p:nvPr>
        </p:nvSpPr>
        <p:spPr/>
        <p:txBody>
          <a:bodyPr/>
          <a:lstStyle/>
          <a:p>
            <a:r>
              <a:rPr lang="fr-FR" smtClean="0"/>
              <a:t>Version du 01/06/2022                                </a:t>
            </a:r>
            <a:endParaRPr lang="fr-FR"/>
          </a:p>
        </p:txBody>
      </p:sp>
      <p:sp>
        <p:nvSpPr>
          <p:cNvPr id="5" name="Espace réservé du numéro de diapositive 4"/>
          <p:cNvSpPr>
            <a:spLocks noGrp="1"/>
          </p:cNvSpPr>
          <p:nvPr>
            <p:ph type="sldNum" sz="quarter" idx="12"/>
          </p:nvPr>
        </p:nvSpPr>
        <p:spPr/>
        <p:txBody>
          <a:bodyPr/>
          <a:lstStyle/>
          <a:p>
            <a:fld id="{DE2FA2C3-344A-4AAA-B278-B58E566A51AB}" type="slidenum">
              <a:rPr lang="fr-FR" smtClean="0"/>
              <a:t>3</a:t>
            </a:fld>
            <a:endParaRPr lang="fr-FR"/>
          </a:p>
        </p:txBody>
      </p:sp>
      <p:cxnSp>
        <p:nvCxnSpPr>
          <p:cNvPr id="8" name="Connecteur droit 7"/>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10" name="Image 9"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1" name="Image 10"/>
          <p:cNvPicPr/>
          <p:nvPr/>
        </p:nvPicPr>
        <p:blipFill rotWithShape="1">
          <a:blip r:embed="rId3"/>
          <a:srcRect l="29056" t="51863" r="63160" b="39861"/>
          <a:stretch/>
        </p:blipFill>
        <p:spPr bwMode="auto">
          <a:xfrm>
            <a:off x="6102328" y="41422"/>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1662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smtClean="0"/>
              <a:t>Version du 01/06/2022                                </a:t>
            </a:r>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4</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3554965336"/>
              </p:ext>
            </p:extLst>
          </p:nvPr>
        </p:nvGraphicFramePr>
        <p:xfrm>
          <a:off x="302039" y="1313853"/>
          <a:ext cx="6882850" cy="727979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xmlns="" val="2636959680"/>
                    </a:ext>
                  </a:extLst>
                </a:gridCol>
                <a:gridCol w="1044656">
                  <a:extLst>
                    <a:ext uri="{9D8B030D-6E8A-4147-A177-3AD203B41FA5}">
                      <a16:colId xmlns:a16="http://schemas.microsoft.com/office/drawing/2014/main" xmlns="" val="3078815547"/>
                    </a:ext>
                  </a:extLst>
                </a:gridCol>
                <a:gridCol w="879094">
                  <a:extLst>
                    <a:ext uri="{9D8B030D-6E8A-4147-A177-3AD203B41FA5}">
                      <a16:colId xmlns:a16="http://schemas.microsoft.com/office/drawing/2014/main" xmlns="" val="2535599827"/>
                    </a:ext>
                  </a:extLst>
                </a:gridCol>
                <a:gridCol w="1012533">
                  <a:extLst>
                    <a:ext uri="{9D8B030D-6E8A-4147-A177-3AD203B41FA5}">
                      <a16:colId xmlns:a16="http://schemas.microsoft.com/office/drawing/2014/main" xmlns="" val="2921261580"/>
                    </a:ext>
                  </a:extLst>
                </a:gridCol>
              </a:tblGrid>
              <a:tr h="483049">
                <a:tc>
                  <a:txBody>
                    <a:bodyPr/>
                    <a:lstStyle/>
                    <a:p>
                      <a:pPr algn="ctr"/>
                      <a:r>
                        <a:rPr lang="fr-FR" sz="1200" dirty="0" smtClean="0"/>
                        <a:t>PIECES</a:t>
                      </a:r>
                      <a:r>
                        <a:rPr lang="fr-FR" sz="1200" baseline="0" dirty="0" smtClean="0"/>
                        <a:t> JUSTIFICATIVES COMPLEMENTAIRE </a:t>
                      </a:r>
                    </a:p>
                    <a:p>
                      <a:pPr algn="ctr"/>
                      <a:r>
                        <a:rPr lang="fr-FR" sz="1200" baseline="0" dirty="0" smtClean="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456901">
                <a:tc gridSpan="4">
                  <a:txBody>
                    <a:bodyPr/>
                    <a:lstStyle/>
                    <a:p>
                      <a:r>
                        <a:rPr lang="fr-FR" sz="1000" i="1" dirty="0" smtClean="0">
                          <a:solidFill>
                            <a:schemeClr val="bg1"/>
                          </a:solidFill>
                        </a:rPr>
                        <a:t>OS</a:t>
                      </a:r>
                      <a:r>
                        <a:rPr lang="fr-FR" sz="1000" i="1" baseline="0" dirty="0" smtClean="0">
                          <a:solidFill>
                            <a:schemeClr val="bg1"/>
                          </a:solidFill>
                        </a:rPr>
                        <a:t> 1.3 – TA : Arrêts temporaires des activités de pêche </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2091834">
                <a:tc>
                  <a:txBody>
                    <a:bodyPr/>
                    <a:lstStyle/>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u="sng" dirty="0" smtClean="0"/>
                        <a:t>Dépôt de la demande de subvention</a:t>
                      </a:r>
                      <a:r>
                        <a:rPr lang="fr-FR" sz="1000" b="1" u="sng" baseline="0" dirty="0" smtClean="0"/>
                        <a:t> sur SYNERGIE, comprenant </a:t>
                      </a:r>
                      <a:r>
                        <a:rPr lang="fr-FR" sz="1000" b="1" u="sng" dirty="0" smtClean="0"/>
                        <a:t> l’engagement de rester à quai pendant la ou les périodes d’arrêt, ainsi que l’annexe technique comprenant les dépenses prévisionnelles.</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1" u="sng" dirty="0" smtClean="0"/>
                    </a:p>
                    <a:p>
                      <a:pPr marL="285750" indent="-285750">
                        <a:buFont typeface="Arial" panose="020B0604020202020204" pitchFamily="34" charset="0"/>
                        <a:buChar char="•"/>
                      </a:pPr>
                      <a:r>
                        <a:rPr lang="fr-FR" sz="1000" b="1" u="sng" dirty="0" smtClean="0"/>
                        <a:t>Copie de l’autorisation nationale de pêche pour le stock de sole commune dans le Golfe de Gascogne.</a:t>
                      </a:r>
                    </a:p>
                    <a:p>
                      <a:pPr marL="285750" indent="-285750">
                        <a:buFont typeface="Arial" panose="020B0604020202020204" pitchFamily="34" charset="0"/>
                        <a:buChar char="•"/>
                      </a:pPr>
                      <a:endParaRPr lang="fr-FR" sz="1000" b="1" u="sng" dirty="0" smtClean="0"/>
                    </a:p>
                    <a:p>
                      <a:pPr marL="285750" indent="-285750">
                        <a:buFont typeface="Arial" panose="020B0604020202020204" pitchFamily="34" charset="0"/>
                        <a:buChar char="•"/>
                      </a:pPr>
                      <a:r>
                        <a:rPr lang="fr-FR" sz="1000" b="1" u="sng" dirty="0" smtClean="0"/>
                        <a:t>Copie de la licence de pêche européenne précisant l’engin utilisé principalement par le navire</a:t>
                      </a:r>
                    </a:p>
                    <a:p>
                      <a:pPr marL="285750" indent="-285750">
                        <a:buFont typeface="Arial" panose="020B0604020202020204" pitchFamily="34" charset="0"/>
                        <a:buChar char="•"/>
                      </a:pPr>
                      <a:endParaRPr lang="fr-FR" sz="1000" b="1" u="sng" dirty="0" smtClean="0"/>
                    </a:p>
                    <a:p>
                      <a:pPr marL="285750" indent="-285750">
                        <a:buFont typeface="Arial" panose="020B0604020202020204" pitchFamily="34" charset="0"/>
                        <a:buChar char="•"/>
                      </a:pPr>
                      <a:r>
                        <a:rPr lang="fr-FR" sz="1000" b="1" u="sng" dirty="0" smtClean="0"/>
                        <a:t>Le cas échéant, attestation d’éligibilité au critère de dépendance au stock de sole commun équivalent à 20 % ou plus de la valeur totale</a:t>
                      </a:r>
                      <a:r>
                        <a:rPr lang="fr-FR" sz="1000" b="1" u="sng" baseline="0" dirty="0" smtClean="0"/>
                        <a:t> des captures du navire durant l’année de référence 2019 ou 2020</a:t>
                      </a:r>
                      <a:r>
                        <a:rPr lang="fr-FR" sz="1000" b="1" u="sng" dirty="0" smtClean="0"/>
                        <a:t>, délivrée par l’organisation de producteurs auquel adhère le demandeur ou, à défaut, par le comité régional des pêches maritimes et des élevages marins (CRPMEM) en qualité de tiers de confiance. L’année de référence de dépendance à la sole est identique à celle du chiffre d’affaires attesté. </a:t>
                      </a:r>
                    </a:p>
                    <a:p>
                      <a:pPr marL="0" indent="0">
                        <a:buFont typeface="Arial" panose="020B0604020202020204" pitchFamily="34" charset="0"/>
                        <a:buNone/>
                      </a:pPr>
                      <a:r>
                        <a:rPr lang="fr-FR" sz="1000" b="1" u="sng" dirty="0" smtClean="0"/>
                        <a:t> </a:t>
                      </a:r>
                    </a:p>
                    <a:p>
                      <a:pPr marL="285750" indent="-285750">
                        <a:buFont typeface="Arial" panose="020B0604020202020204" pitchFamily="34" charset="0"/>
                        <a:buChar char="•"/>
                      </a:pPr>
                      <a:r>
                        <a:rPr lang="fr-FR" sz="1000" b="1" u="sng" dirty="0" smtClean="0"/>
                        <a:t>Acte de francisation à jour du navire objet de la demande de </a:t>
                      </a:r>
                      <a:r>
                        <a:rPr lang="fr-FR" sz="1000" b="1" u="sng" dirty="0" smtClean="0">
                          <a:solidFill>
                            <a:schemeClr val="tx1"/>
                          </a:solidFill>
                        </a:rPr>
                        <a:t>subvention</a:t>
                      </a:r>
                      <a:r>
                        <a:rPr lang="fr-FR" sz="1000" b="1" u="sng" baseline="0" dirty="0" smtClean="0">
                          <a:solidFill>
                            <a:schemeClr val="tx1"/>
                          </a:solidFill>
                        </a:rPr>
                        <a:t> ou, depuis le 1</a:t>
                      </a:r>
                      <a:r>
                        <a:rPr lang="fr-FR" sz="1000" b="1" u="sng" baseline="30000" dirty="0" smtClean="0">
                          <a:solidFill>
                            <a:schemeClr val="tx1"/>
                          </a:solidFill>
                        </a:rPr>
                        <a:t>er</a:t>
                      </a:r>
                      <a:r>
                        <a:rPr lang="fr-FR" sz="1000" b="1" u="sng" baseline="0" dirty="0" smtClean="0">
                          <a:solidFill>
                            <a:schemeClr val="tx1"/>
                          </a:solidFill>
                        </a:rPr>
                        <a:t> janvier 2022, certificat d’enregistrement de navire</a:t>
                      </a:r>
                      <a:endParaRPr lang="fr-FR" sz="1000" b="1" u="sng" dirty="0" smtClean="0">
                        <a:solidFill>
                          <a:schemeClr val="tx1"/>
                        </a:solidFill>
                      </a:endParaRPr>
                    </a:p>
                    <a:p>
                      <a:pPr marL="285750" indent="-285750">
                        <a:buFont typeface="Arial" panose="020B0604020202020204" pitchFamily="34" charset="0"/>
                        <a:buChar char="•"/>
                      </a:pPr>
                      <a:endParaRPr lang="fr-FR" sz="1000" b="1" u="sng" dirty="0" smtClean="0"/>
                    </a:p>
                    <a:p>
                      <a:pPr marL="285750" indent="-285750">
                        <a:buFont typeface="Arial" panose="020B0604020202020204" pitchFamily="34" charset="0"/>
                        <a:buChar char="•"/>
                      </a:pPr>
                      <a:r>
                        <a:rPr lang="fr-FR" sz="1000" b="1" u="sng" dirty="0" smtClean="0"/>
                        <a:t>Contrat d’affrètement, ou toute pièce officielle permettant d’attester du lien entre le propriétaire et l’armateur.</a:t>
                      </a:r>
                    </a:p>
                    <a:p>
                      <a:pPr marL="285750" indent="-285750">
                        <a:buFont typeface="Arial" panose="020B0604020202020204" pitchFamily="34" charset="0"/>
                        <a:buChar char="•"/>
                      </a:pPr>
                      <a:endParaRPr lang="fr-FR" sz="1000" b="1" u="sng" dirty="0" smtClean="0"/>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u="sng" dirty="0" smtClean="0">
                          <a:solidFill>
                            <a:schemeClr val="tx1"/>
                          </a:solidFill>
                        </a:rPr>
                        <a:t>Attestation comptable présentant le chiffre d'affaires annuel du navire objet de la demande ou, le cas échéant, le ou les chiffres d'affaires trimestriels du navire pour les trimestres durant lesquels le navire a effectué des jours d'arrêt.</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1" u="sng"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tx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tx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tx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tx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tx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algn="ctr"/>
                      <a:endParaRPr lang="fr-FR" sz="1000" dirty="0" smtClean="0">
                        <a:solidFill>
                          <a:schemeClr val="tx1"/>
                        </a:solidFill>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algn="ctr"/>
                      <a:endParaRPr lang="fr-FR" sz="1000" dirty="0" smtClean="0">
                        <a:solidFill>
                          <a:schemeClr val="tx1"/>
                        </a:solidFill>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algn="ctr"/>
                      <a:endParaRPr lang="fr-FR" sz="1000" dirty="0" smtClean="0">
                        <a:solidFill>
                          <a:schemeClr val="tx1"/>
                        </a:solidFill>
                      </a:endParaRPr>
                    </a:p>
                    <a:p>
                      <a:pPr algn="ctr"/>
                      <a:endParaRPr lang="fr-FR" sz="1000" dirty="0" smtClean="0">
                        <a:solidFill>
                          <a:schemeClr val="tx1"/>
                        </a:solidFill>
                      </a:endParaRPr>
                    </a:p>
                    <a:p>
                      <a:pPr algn="ctr"/>
                      <a:endParaRPr lang="fr-FR" sz="1000" dirty="0" smtClean="0">
                        <a:solidFill>
                          <a:schemeClr val="tx1"/>
                        </a:solidFill>
                      </a:endParaRPr>
                    </a:p>
                    <a:p>
                      <a:pPr algn="ctr"/>
                      <a:endParaRPr lang="fr-FR" sz="1000" dirty="0" smtClean="0">
                        <a:solidFill>
                          <a:schemeClr val="tx1"/>
                        </a:solidFill>
                      </a:endParaRPr>
                    </a:p>
                    <a:p>
                      <a:pPr algn="ctr"/>
                      <a:endParaRPr lang="fr-FR" sz="1000" dirty="0" smtClean="0">
                        <a:solidFill>
                          <a:schemeClr val="tx1"/>
                        </a:solidFill>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algn="ctr"/>
                      <a:endParaRPr lang="fr-FR" sz="1000" dirty="0" smtClean="0">
                        <a:solidFill>
                          <a:schemeClr val="tx1"/>
                        </a:solidFill>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algn="ctr"/>
                      <a:endParaRPr lang="fr-FR" sz="1000" dirty="0" smtClean="0">
                        <a:solidFill>
                          <a:schemeClr val="tx1"/>
                        </a:solidFill>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algn="ctr"/>
                      <a:endParaRPr lang="fr-FR" sz="1000" dirty="0" smtClean="0">
                        <a:solidFill>
                          <a:schemeClr val="tx1"/>
                        </a:solidFill>
                      </a:endParaRPr>
                    </a:p>
                    <a:p>
                      <a:pPr algn="ctr"/>
                      <a:endParaRPr lang="fr-FR" sz="1000" dirty="0" smtClean="0">
                        <a:solidFill>
                          <a:schemeClr val="tx1"/>
                        </a:solidFill>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algn="ctr"/>
                      <a:endParaRPr lang="fr-FR" sz="1000" dirty="0" smtClean="0">
                        <a:solidFill>
                          <a:schemeClr val="tx1"/>
                        </a:solidFill>
                      </a:endParaRPr>
                    </a:p>
                    <a:p>
                      <a:pPr algn="ctr"/>
                      <a:endParaRPr lang="fr-FR" sz="10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algn="ctr"/>
                      <a:endParaRPr lang="fr-FR" sz="1000" dirty="0" smtClean="0">
                        <a:solidFill>
                          <a:schemeClr val="tx1"/>
                        </a:solidFill>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algn="ctr"/>
                      <a:endParaRPr lang="fr-FR" sz="1000" dirty="0" smtClean="0">
                        <a:solidFill>
                          <a:schemeClr val="tx1"/>
                        </a:solidFill>
                      </a:endParaRPr>
                    </a:p>
                    <a:p>
                      <a:pPr algn="ctr"/>
                      <a:endParaRPr lang="fr-FR" sz="100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latin typeface="+mn-lt"/>
                        <a:ea typeface="+mn-ea"/>
                        <a:cs typeface="+mn-cs"/>
                      </a:endParaRPr>
                    </a:p>
                    <a:p>
                      <a:pPr algn="ctr"/>
                      <a:endParaRPr lang="fr-FR" sz="10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smtClean="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2040</TotalTime>
  <Words>1070</Words>
  <Application>Microsoft Office PowerPoint</Application>
  <PresentationFormat>Personnalisé</PresentationFormat>
  <Paragraphs>394</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Présentation PowerPoint</vt:lpstr>
      <vt:lpstr>Présentation PowerPoint</vt:lpstr>
      <vt:lpstr>Présentation PowerPoint</vt:lpstr>
      <vt:lpstr>Présentation PowerPoint</vt:lpstr>
    </vt:vector>
  </TitlesOfParts>
  <Company>MTES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FURET Maiwen</cp:lastModifiedBy>
  <cp:revision>82</cp:revision>
  <dcterms:created xsi:type="dcterms:W3CDTF">2022-06-01T16:29:40Z</dcterms:created>
  <dcterms:modified xsi:type="dcterms:W3CDTF">2023-04-19T08:00:50Z</dcterms:modified>
</cp:coreProperties>
</file>