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59" r:id="rId3"/>
    <p:sldId id="258" r:id="rId4"/>
    <p:sldId id="260" r:id="rId5"/>
    <p:sldId id="262" r:id="rId6"/>
    <p:sldId id="261" r:id="rId7"/>
    <p:sldId id="263" r:id="rId8"/>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ARVOT Barbara" initials="CB" lastIdx="6" clrIdx="0">
    <p:extLst>
      <p:ext uri="{19B8F6BF-5375-455C-9EA6-DF929625EA0E}">
        <p15:presenceInfo xmlns:p15="http://schemas.microsoft.com/office/powerpoint/2012/main" userId="CHARVOT Barbara" providerId="None"/>
      </p:ext>
    </p:extLst>
  </p:cmAuthor>
  <p:cmAuthor id="2" name="LELOIR Manon" initials="LM" lastIdx="2" clrIdx="1">
    <p:extLst>
      <p:ext uri="{19B8F6BF-5375-455C-9EA6-DF929625EA0E}">
        <p15:presenceInfo xmlns:p15="http://schemas.microsoft.com/office/powerpoint/2012/main" userId="LELOIR Mano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C3E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73" d="100"/>
          <a:sy n="73" d="100"/>
        </p:scale>
        <p:origin x="243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4D6145-46C9-45C7-A245-DD47B7B66475}" type="datetimeFigureOut">
              <a:rPr lang="fr-FR" smtClean="0"/>
              <a:t>20/04/2023</a:t>
            </a:fld>
            <a:endParaRPr lang="fr-FR"/>
          </a:p>
        </p:txBody>
      </p:sp>
      <p:sp>
        <p:nvSpPr>
          <p:cNvPr id="4" name="Espace réservé de l'image des diapositives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93E9C0-EB30-4FAF-94F3-D230AC03CC5E}" type="slidenum">
              <a:rPr lang="fr-FR" smtClean="0"/>
              <a:t>‹N°›</a:t>
            </a:fld>
            <a:endParaRPr lang="fr-FR"/>
          </a:p>
        </p:txBody>
      </p:sp>
    </p:spTree>
    <p:extLst>
      <p:ext uri="{BB962C8B-B14F-4D97-AF65-F5344CB8AC3E}">
        <p14:creationId xmlns:p14="http://schemas.microsoft.com/office/powerpoint/2010/main" val="9073065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smtClean="0"/>
              <a:t>Modifiez le style du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0A6EB6B5-13B5-470E-9ABA-9C4CF0738D1A}" type="datetime1">
              <a:rPr lang="fr-FR" smtClean="0"/>
              <a:t>20/04/2023</a:t>
            </a:fld>
            <a:endParaRPr lang="fr-FR"/>
          </a:p>
        </p:txBody>
      </p:sp>
      <p:sp>
        <p:nvSpPr>
          <p:cNvPr id="5" name="Footer Placeholder 4"/>
          <p:cNvSpPr>
            <a:spLocks noGrp="1"/>
          </p:cNvSpPr>
          <p:nvPr>
            <p:ph type="ftr" sz="quarter" idx="11"/>
          </p:nvPr>
        </p:nvSpPr>
        <p:spPr/>
        <p:txBody>
          <a:bodyPr/>
          <a:lstStyle/>
          <a:p>
            <a:r>
              <a:rPr lang="fr-FR" smtClean="0"/>
              <a:t>Version du 01/06/2022                                </a:t>
            </a:r>
            <a:endParaRPr lang="fr-F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621767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0683CC5E-BB82-4C99-995D-0059811A16ED}" type="datetime1">
              <a:rPr lang="fr-FR" smtClean="0"/>
              <a:t>20/04/2023</a:t>
            </a:fld>
            <a:endParaRPr lang="fr-FR"/>
          </a:p>
        </p:txBody>
      </p:sp>
      <p:sp>
        <p:nvSpPr>
          <p:cNvPr id="5" name="Footer Placeholder 4"/>
          <p:cNvSpPr>
            <a:spLocks noGrp="1"/>
          </p:cNvSpPr>
          <p:nvPr>
            <p:ph type="ftr" sz="quarter" idx="11"/>
          </p:nvPr>
        </p:nvSpPr>
        <p:spPr/>
        <p:txBody>
          <a:bodyPr/>
          <a:lstStyle/>
          <a:p>
            <a:r>
              <a:rPr lang="fr-FR" smtClean="0"/>
              <a:t>Version du 01/06/2022                                </a:t>
            </a:r>
            <a:endParaRPr lang="fr-F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701520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DB10238F-D5D5-4807-988C-99B8AEBBCB46}" type="datetime1">
              <a:rPr lang="fr-FR" smtClean="0"/>
              <a:t>20/04/2023</a:t>
            </a:fld>
            <a:endParaRPr lang="fr-FR"/>
          </a:p>
        </p:txBody>
      </p:sp>
      <p:sp>
        <p:nvSpPr>
          <p:cNvPr id="5" name="Footer Placeholder 4"/>
          <p:cNvSpPr>
            <a:spLocks noGrp="1"/>
          </p:cNvSpPr>
          <p:nvPr>
            <p:ph type="ftr" sz="quarter" idx="11"/>
          </p:nvPr>
        </p:nvSpPr>
        <p:spPr/>
        <p:txBody>
          <a:bodyPr/>
          <a:lstStyle/>
          <a:p>
            <a:r>
              <a:rPr lang="fr-FR" smtClean="0"/>
              <a:t>Version du 01/06/2022                                </a:t>
            </a:r>
            <a:endParaRPr lang="fr-F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865891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DC52C18-288F-4E0E-90EF-003E058BE7C3}" type="datetime1">
              <a:rPr lang="fr-FR" smtClean="0"/>
              <a:t>20/04/2023</a:t>
            </a:fld>
            <a:endParaRPr lang="fr-FR"/>
          </a:p>
        </p:txBody>
      </p:sp>
      <p:sp>
        <p:nvSpPr>
          <p:cNvPr id="5" name="Footer Placeholder 4"/>
          <p:cNvSpPr>
            <a:spLocks noGrp="1"/>
          </p:cNvSpPr>
          <p:nvPr>
            <p:ph type="ftr" sz="quarter" idx="11"/>
          </p:nvPr>
        </p:nvSpPr>
        <p:spPr/>
        <p:txBody>
          <a:bodyPr/>
          <a:lstStyle/>
          <a:p>
            <a:r>
              <a:rPr lang="fr-FR" smtClean="0"/>
              <a:t>Version du 01/06/2022                                </a:t>
            </a:r>
            <a:endParaRPr lang="fr-F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140402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smtClean="0"/>
              <a:t>Modifiez le style du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CFB30F9D-2A54-427C-9869-1BF684E84379}" type="datetime1">
              <a:rPr lang="fr-FR" smtClean="0"/>
              <a:t>20/04/2023</a:t>
            </a:fld>
            <a:endParaRPr lang="fr-FR"/>
          </a:p>
        </p:txBody>
      </p:sp>
      <p:sp>
        <p:nvSpPr>
          <p:cNvPr id="5" name="Footer Placeholder 4"/>
          <p:cNvSpPr>
            <a:spLocks noGrp="1"/>
          </p:cNvSpPr>
          <p:nvPr>
            <p:ph type="ftr" sz="quarter" idx="11"/>
          </p:nvPr>
        </p:nvSpPr>
        <p:spPr/>
        <p:txBody>
          <a:bodyPr/>
          <a:lstStyle/>
          <a:p>
            <a:r>
              <a:rPr lang="fr-FR" smtClean="0"/>
              <a:t>Version du 01/06/2022                                </a:t>
            </a:r>
            <a:endParaRPr lang="fr-F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246482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ED1A3619-E0A2-4D77-9887-3AEE627158FB}" type="datetime1">
              <a:rPr lang="fr-FR" smtClean="0"/>
              <a:t>20/04/2023</a:t>
            </a:fld>
            <a:endParaRPr lang="fr-FR"/>
          </a:p>
        </p:txBody>
      </p:sp>
      <p:sp>
        <p:nvSpPr>
          <p:cNvPr id="6" name="Footer Placeholder 5"/>
          <p:cNvSpPr>
            <a:spLocks noGrp="1"/>
          </p:cNvSpPr>
          <p:nvPr>
            <p:ph type="ftr" sz="quarter" idx="11"/>
          </p:nvPr>
        </p:nvSpPr>
        <p:spPr/>
        <p:txBody>
          <a:bodyPr/>
          <a:lstStyle/>
          <a:p>
            <a:r>
              <a:rPr lang="fr-FR" smtClean="0"/>
              <a:t>Version du 01/06/2022                                </a:t>
            </a:r>
            <a:endParaRPr lang="fr-FR"/>
          </a:p>
        </p:txBody>
      </p:sp>
      <p:sp>
        <p:nvSpPr>
          <p:cNvPr id="7" name="Slide Number Placeholder 6"/>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839555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smtClean="0"/>
              <a:t>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smtClean="0"/>
              <a:t>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AB3903CC-C23A-4AD3-A252-01AACEDDA925}" type="datetime1">
              <a:rPr lang="fr-FR" smtClean="0"/>
              <a:t>20/04/2023</a:t>
            </a:fld>
            <a:endParaRPr lang="fr-FR"/>
          </a:p>
        </p:txBody>
      </p:sp>
      <p:sp>
        <p:nvSpPr>
          <p:cNvPr id="8" name="Footer Placeholder 7"/>
          <p:cNvSpPr>
            <a:spLocks noGrp="1"/>
          </p:cNvSpPr>
          <p:nvPr>
            <p:ph type="ftr" sz="quarter" idx="11"/>
          </p:nvPr>
        </p:nvSpPr>
        <p:spPr/>
        <p:txBody>
          <a:bodyPr/>
          <a:lstStyle/>
          <a:p>
            <a:r>
              <a:rPr lang="fr-FR" smtClean="0"/>
              <a:t>Version du 01/06/2022                                </a:t>
            </a:r>
            <a:endParaRPr lang="fr-FR"/>
          </a:p>
        </p:txBody>
      </p:sp>
      <p:sp>
        <p:nvSpPr>
          <p:cNvPr id="9" name="Slide Number Placeholder 8"/>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1430359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67C58D9F-EA3F-49C6-A87A-005F0530711A}" type="datetime1">
              <a:rPr lang="fr-FR" smtClean="0"/>
              <a:t>20/04/2023</a:t>
            </a:fld>
            <a:endParaRPr lang="fr-FR"/>
          </a:p>
        </p:txBody>
      </p:sp>
      <p:sp>
        <p:nvSpPr>
          <p:cNvPr id="4" name="Footer Placeholder 3"/>
          <p:cNvSpPr>
            <a:spLocks noGrp="1"/>
          </p:cNvSpPr>
          <p:nvPr>
            <p:ph type="ftr" sz="quarter" idx="11"/>
          </p:nvPr>
        </p:nvSpPr>
        <p:spPr/>
        <p:txBody>
          <a:bodyPr/>
          <a:lstStyle/>
          <a:p>
            <a:r>
              <a:rPr lang="fr-FR" smtClean="0"/>
              <a:t>Version du 01/06/2022                                </a:t>
            </a:r>
            <a:endParaRPr lang="fr-FR"/>
          </a:p>
        </p:txBody>
      </p:sp>
      <p:sp>
        <p:nvSpPr>
          <p:cNvPr id="5" name="Slide Number Placeholder 4"/>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1106077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B79E8A-C1D1-4E80-B802-CBA45A77CD94}" type="datetime1">
              <a:rPr lang="fr-FR" smtClean="0"/>
              <a:t>20/04/2023</a:t>
            </a:fld>
            <a:endParaRPr lang="fr-FR"/>
          </a:p>
        </p:txBody>
      </p:sp>
      <p:sp>
        <p:nvSpPr>
          <p:cNvPr id="3" name="Footer Placeholder 2"/>
          <p:cNvSpPr>
            <a:spLocks noGrp="1"/>
          </p:cNvSpPr>
          <p:nvPr>
            <p:ph type="ftr" sz="quarter" idx="11"/>
          </p:nvPr>
        </p:nvSpPr>
        <p:spPr/>
        <p:txBody>
          <a:bodyPr/>
          <a:lstStyle/>
          <a:p>
            <a:r>
              <a:rPr lang="fr-FR" smtClean="0"/>
              <a:t>Version du 01/06/2022                                </a:t>
            </a:r>
            <a:endParaRPr lang="fr-FR"/>
          </a:p>
        </p:txBody>
      </p:sp>
      <p:sp>
        <p:nvSpPr>
          <p:cNvPr id="4" name="Slide Number Placeholder 3"/>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1323713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smtClean="0"/>
              <a:t>Modifiez le style du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47A805C4-9E6C-4192-BA5A-83A65631A9B5}" type="datetime1">
              <a:rPr lang="fr-FR" smtClean="0"/>
              <a:t>20/04/2023</a:t>
            </a:fld>
            <a:endParaRPr lang="fr-FR"/>
          </a:p>
        </p:txBody>
      </p:sp>
      <p:sp>
        <p:nvSpPr>
          <p:cNvPr id="6" name="Footer Placeholder 5"/>
          <p:cNvSpPr>
            <a:spLocks noGrp="1"/>
          </p:cNvSpPr>
          <p:nvPr>
            <p:ph type="ftr" sz="quarter" idx="11"/>
          </p:nvPr>
        </p:nvSpPr>
        <p:spPr/>
        <p:txBody>
          <a:bodyPr/>
          <a:lstStyle/>
          <a:p>
            <a:r>
              <a:rPr lang="fr-FR" smtClean="0"/>
              <a:t>Version du 01/06/2022                                </a:t>
            </a:r>
            <a:endParaRPr lang="fr-FR"/>
          </a:p>
        </p:txBody>
      </p:sp>
      <p:sp>
        <p:nvSpPr>
          <p:cNvPr id="7" name="Slide Number Placeholder 6"/>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633723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198FEF61-22A1-407B-8294-F54B36EC6632}" type="datetime1">
              <a:rPr lang="fr-FR" smtClean="0"/>
              <a:t>20/04/2023</a:t>
            </a:fld>
            <a:endParaRPr lang="fr-FR"/>
          </a:p>
        </p:txBody>
      </p:sp>
      <p:sp>
        <p:nvSpPr>
          <p:cNvPr id="6" name="Footer Placeholder 5"/>
          <p:cNvSpPr>
            <a:spLocks noGrp="1"/>
          </p:cNvSpPr>
          <p:nvPr>
            <p:ph type="ftr" sz="quarter" idx="11"/>
          </p:nvPr>
        </p:nvSpPr>
        <p:spPr/>
        <p:txBody>
          <a:bodyPr/>
          <a:lstStyle/>
          <a:p>
            <a:r>
              <a:rPr lang="fr-FR" smtClean="0"/>
              <a:t>Version du 01/06/2022                                </a:t>
            </a:r>
            <a:endParaRPr lang="fr-FR"/>
          </a:p>
        </p:txBody>
      </p:sp>
      <p:sp>
        <p:nvSpPr>
          <p:cNvPr id="7" name="Slide Number Placeholder 6"/>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1843222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2EB6830E-9A07-4792-8D10-CE35126543A7}" type="datetime1">
              <a:rPr lang="fr-FR" smtClean="0"/>
              <a:t>20/04/2023</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r>
              <a:rPr lang="fr-FR" smtClean="0"/>
              <a:t>Version du 01/06/2022                                </a:t>
            </a:r>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DE2FA2C3-344A-4AAA-B278-B58E566A51AB}" type="slidenum">
              <a:rPr lang="fr-FR" smtClean="0"/>
              <a:t>‹N°›</a:t>
            </a:fld>
            <a:endParaRPr lang="fr-FR"/>
          </a:p>
        </p:txBody>
      </p:sp>
    </p:spTree>
    <p:extLst>
      <p:ext uri="{BB962C8B-B14F-4D97-AF65-F5344CB8AC3E}">
        <p14:creationId xmlns:p14="http://schemas.microsoft.com/office/powerpoint/2010/main" val="7088147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88445" y="1340752"/>
            <a:ext cx="5237331" cy="1323439"/>
          </a:xfrm>
          <a:prstGeom prst="rect">
            <a:avLst/>
          </a:prstGeom>
          <a:noFill/>
        </p:spPr>
        <p:txBody>
          <a:bodyPr wrap="none" lIns="91440" tIns="45720" rIns="91440" bIns="45720">
            <a:spAutoFit/>
          </a:bodyPr>
          <a:lstStyle/>
          <a:p>
            <a:pPr algn="ctr"/>
            <a:r>
              <a:rPr lang="fr-FR" sz="3600" b="1" cap="none" spc="0" dirty="0" smtClean="0">
                <a:ln w="0"/>
                <a:solidFill>
                  <a:srgbClr val="5B9BD5"/>
                </a:solidFill>
                <a:effectLst>
                  <a:outerShdw blurRad="38100" dist="25400" dir="5400000" algn="ctr" rotWithShape="0">
                    <a:srgbClr val="6E747A">
                      <a:alpha val="43000"/>
                    </a:srgbClr>
                  </a:outerShdw>
                </a:effectLst>
              </a:rPr>
              <a:t>E-Synergie</a:t>
            </a:r>
          </a:p>
          <a:p>
            <a:pPr algn="ctr"/>
            <a:r>
              <a:rPr lang="fr-FR" sz="2800" b="1" dirty="0" smtClean="0">
                <a:ln w="0"/>
                <a:solidFill>
                  <a:srgbClr val="5B9BD5"/>
                </a:solidFill>
                <a:effectLst>
                  <a:outerShdw blurRad="38100" dist="25400" dir="5400000" algn="ctr" rotWithShape="0">
                    <a:srgbClr val="6E747A">
                      <a:alpha val="43000"/>
                    </a:srgbClr>
                  </a:outerShdw>
                </a:effectLst>
              </a:rPr>
              <a:t>Liste des pièces justificatives </a:t>
            </a:r>
          </a:p>
          <a:p>
            <a:pPr algn="ctr"/>
            <a:r>
              <a:rPr lang="fr-FR" sz="1600" cap="none" spc="0" dirty="0" smtClean="0">
                <a:ln w="0"/>
                <a:solidFill>
                  <a:srgbClr val="5B9BD5"/>
                </a:solidFill>
                <a:effectLst>
                  <a:outerShdw blurRad="38100" dist="25400" dir="5400000" algn="ctr" rotWithShape="0">
                    <a:srgbClr val="6E747A">
                      <a:alpha val="43000"/>
                    </a:srgbClr>
                  </a:outerShdw>
                </a:effectLst>
              </a:rPr>
              <a:t>Programme opérationnel FEAMPA FranceAgrimer 2021-2027</a:t>
            </a:r>
            <a:endParaRPr lang="fr-FR" sz="1600" cap="none" spc="0" dirty="0">
              <a:ln w="0"/>
              <a:solidFill>
                <a:srgbClr val="5B9BD5"/>
              </a:solidFill>
              <a:effectLst>
                <a:outerShdw blurRad="38100" dist="25400" dir="5400000" algn="ctr" rotWithShape="0">
                  <a:srgbClr val="6E747A">
                    <a:alpha val="43000"/>
                  </a:srgbClr>
                </a:outerShdw>
              </a:effectLst>
            </a:endParaRPr>
          </a:p>
        </p:txBody>
      </p:sp>
      <p:cxnSp>
        <p:nvCxnSpPr>
          <p:cNvPr id="5" name="Connecteur droit 4"/>
          <p:cNvCxnSpPr/>
          <p:nvPr/>
        </p:nvCxnSpPr>
        <p:spPr>
          <a:xfrm>
            <a:off x="302042" y="1340752"/>
            <a:ext cx="6882849"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 name="Connecteur droit 5"/>
          <p:cNvCxnSpPr/>
          <p:nvPr/>
        </p:nvCxnSpPr>
        <p:spPr>
          <a:xfrm flipV="1">
            <a:off x="302042" y="2837053"/>
            <a:ext cx="6882849" cy="22439"/>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9" name="Espace réservé du pied de page 8"/>
          <p:cNvSpPr>
            <a:spLocks noGrp="1"/>
          </p:cNvSpPr>
          <p:nvPr>
            <p:ph type="ftr" sz="quarter" idx="11"/>
          </p:nvPr>
        </p:nvSpPr>
        <p:spPr>
          <a:xfrm>
            <a:off x="0" y="9909729"/>
            <a:ext cx="2551390" cy="569240"/>
          </a:xfrm>
        </p:spPr>
        <p:txBody>
          <a:bodyPr/>
          <a:lstStyle/>
          <a:p>
            <a:r>
              <a:rPr lang="fr-FR" dirty="0" smtClean="0"/>
              <a:t>Version du 04/11/22 –TA4 OS2.1</a:t>
            </a:r>
            <a:endParaRPr lang="fr-FR" dirty="0"/>
          </a:p>
        </p:txBody>
      </p:sp>
      <p:sp>
        <p:nvSpPr>
          <p:cNvPr id="10" name="Espace réservé du numéro de diapositive 9"/>
          <p:cNvSpPr>
            <a:spLocks noGrp="1"/>
          </p:cNvSpPr>
          <p:nvPr>
            <p:ph type="sldNum" sz="quarter" idx="12"/>
          </p:nvPr>
        </p:nvSpPr>
        <p:spPr>
          <a:xfrm>
            <a:off x="5339020" y="9866566"/>
            <a:ext cx="1700927" cy="569240"/>
          </a:xfrm>
        </p:spPr>
        <p:txBody>
          <a:bodyPr/>
          <a:lstStyle/>
          <a:p>
            <a:fld id="{DE2FA2C3-344A-4AAA-B278-B58E566A51AB}" type="slidenum">
              <a:rPr lang="fr-FR" smtClean="0"/>
              <a:t>1</a:t>
            </a:fld>
            <a:endParaRPr lang="fr-FR"/>
          </a:p>
        </p:txBody>
      </p:sp>
      <p:sp>
        <p:nvSpPr>
          <p:cNvPr id="12" name="Rectangle 11"/>
          <p:cNvSpPr/>
          <p:nvPr/>
        </p:nvSpPr>
        <p:spPr>
          <a:xfrm>
            <a:off x="1880841" y="3141244"/>
            <a:ext cx="4417235" cy="369332"/>
          </a:xfrm>
          <a:prstGeom prst="rect">
            <a:avLst/>
          </a:prstGeom>
        </p:spPr>
        <p:txBody>
          <a:bodyPr wrap="none">
            <a:spAutoFit/>
          </a:bodyPr>
          <a:lstStyle/>
          <a:p>
            <a:r>
              <a:rPr lang="fr-FR" b="1" u="sng" dirty="0" smtClean="0"/>
              <a:t>Pièces nécessaires à l’instruction du dossier</a:t>
            </a:r>
            <a:endParaRPr lang="fr-FR" b="1" u="sng" dirty="0"/>
          </a:p>
        </p:txBody>
      </p:sp>
      <p:sp>
        <p:nvSpPr>
          <p:cNvPr id="13" name="Rectangle 12"/>
          <p:cNvSpPr/>
          <p:nvPr/>
        </p:nvSpPr>
        <p:spPr>
          <a:xfrm>
            <a:off x="302042" y="3755627"/>
            <a:ext cx="6882849" cy="1723549"/>
          </a:xfrm>
          <a:prstGeom prst="rect">
            <a:avLst/>
          </a:prstGeom>
        </p:spPr>
        <p:txBody>
          <a:bodyPr wrap="square">
            <a:spAutoFit/>
          </a:bodyPr>
          <a:lstStyle/>
          <a:p>
            <a:pPr algn="ctr"/>
            <a:r>
              <a:rPr lang="fr-FR" sz="1600" dirty="0" smtClean="0"/>
              <a:t>Les pièces à fournir listées ci-dessous doivent être transmises en cliquant sur le bouton « + Ajouter une pièce » -&gt; </a:t>
            </a:r>
            <a:r>
              <a:rPr lang="fr-FR" sz="1600" i="1" dirty="0" smtClean="0">
                <a:solidFill>
                  <a:srgbClr val="FF0000"/>
                </a:solidFill>
              </a:rPr>
              <a:t>limite de 100 Mo par fichier et de 1000 Mo pour l’ensemble de fichiers joints. </a:t>
            </a:r>
          </a:p>
          <a:p>
            <a:pPr algn="ctr"/>
            <a:endParaRPr lang="fr-FR" sz="1600" dirty="0"/>
          </a:p>
          <a:p>
            <a:pPr algn="ctr"/>
            <a:r>
              <a:rPr lang="fr-FR" sz="1400" b="1" u="sng" dirty="0">
                <a:solidFill>
                  <a:schemeClr val="accent2"/>
                </a:solidFill>
                <a:latin typeface="Calibri" panose="020F0502020204030204" pitchFamily="34" charset="0"/>
              </a:rPr>
              <a:t>NB : Le service guichet pourra demander des pièces complémentaires qu'il juge nécessaires à l'instruction de votre dossier en fonction de la nature de </a:t>
            </a:r>
            <a:r>
              <a:rPr lang="fr-FR" sz="1400" b="1" u="sng" smtClean="0">
                <a:solidFill>
                  <a:schemeClr val="accent2"/>
                </a:solidFill>
                <a:latin typeface="Calibri" panose="020F0502020204030204" pitchFamily="34" charset="0"/>
              </a:rPr>
              <a:t>votre opération, </a:t>
            </a:r>
            <a:r>
              <a:rPr lang="fr-FR" sz="1400" b="1" u="sng" dirty="0">
                <a:solidFill>
                  <a:schemeClr val="accent2"/>
                </a:solidFill>
                <a:latin typeface="Calibri" panose="020F0502020204030204" pitchFamily="34" charset="0"/>
              </a:rPr>
              <a:t>du statut de votre structure et des dépenses qui seront présentées. </a:t>
            </a:r>
          </a:p>
        </p:txBody>
      </p:sp>
      <p:sp>
        <p:nvSpPr>
          <p:cNvPr id="14" name="ZoneTexte 13"/>
          <p:cNvSpPr txBox="1"/>
          <p:nvPr/>
        </p:nvSpPr>
        <p:spPr>
          <a:xfrm>
            <a:off x="1723292" y="8288447"/>
            <a:ext cx="5316655" cy="422031"/>
          </a:xfrm>
          <a:prstGeom prst="rect">
            <a:avLst/>
          </a:prstGeom>
          <a:noFill/>
          <a:ln w="12700">
            <a:solidFill>
              <a:schemeClr val="tx1"/>
            </a:solidFill>
          </a:ln>
        </p:spPr>
        <p:txBody>
          <a:bodyPr wrap="square" rtlCol="0">
            <a:spAutoFit/>
          </a:bodyPr>
          <a:lstStyle/>
          <a:p>
            <a:endParaRPr lang="fr-FR" dirty="0"/>
          </a:p>
        </p:txBody>
      </p:sp>
      <p:sp>
        <p:nvSpPr>
          <p:cNvPr id="16" name="ZoneTexte 15"/>
          <p:cNvSpPr txBox="1"/>
          <p:nvPr/>
        </p:nvSpPr>
        <p:spPr>
          <a:xfrm>
            <a:off x="625064" y="8314796"/>
            <a:ext cx="1098228" cy="369332"/>
          </a:xfrm>
          <a:prstGeom prst="rect">
            <a:avLst/>
          </a:prstGeom>
          <a:noFill/>
          <a:ln w="12700">
            <a:noFill/>
          </a:ln>
        </p:spPr>
        <p:txBody>
          <a:bodyPr wrap="square" rtlCol="0">
            <a:spAutoFit/>
          </a:bodyPr>
          <a:lstStyle/>
          <a:p>
            <a:r>
              <a:rPr lang="fr-FR" dirty="0" smtClean="0"/>
              <a:t>Projet :</a:t>
            </a:r>
            <a:endParaRPr lang="fr-FR" dirty="0"/>
          </a:p>
        </p:txBody>
      </p:sp>
      <p:sp>
        <p:nvSpPr>
          <p:cNvPr id="18" name="ZoneTexte 17"/>
          <p:cNvSpPr txBox="1"/>
          <p:nvPr/>
        </p:nvSpPr>
        <p:spPr>
          <a:xfrm>
            <a:off x="1723293" y="9085913"/>
            <a:ext cx="1828800" cy="422031"/>
          </a:xfrm>
          <a:prstGeom prst="rect">
            <a:avLst/>
          </a:prstGeom>
          <a:noFill/>
          <a:ln w="12700">
            <a:solidFill>
              <a:schemeClr val="tx1"/>
            </a:solidFill>
          </a:ln>
        </p:spPr>
        <p:txBody>
          <a:bodyPr wrap="square" rtlCol="0">
            <a:spAutoFit/>
          </a:bodyPr>
          <a:lstStyle/>
          <a:p>
            <a:endParaRPr lang="fr-FR" dirty="0"/>
          </a:p>
        </p:txBody>
      </p:sp>
      <p:sp>
        <p:nvSpPr>
          <p:cNvPr id="19" name="ZoneTexte 18"/>
          <p:cNvSpPr txBox="1"/>
          <p:nvPr/>
        </p:nvSpPr>
        <p:spPr>
          <a:xfrm>
            <a:off x="312532" y="9154838"/>
            <a:ext cx="1723292" cy="369332"/>
          </a:xfrm>
          <a:prstGeom prst="rect">
            <a:avLst/>
          </a:prstGeom>
          <a:noFill/>
          <a:ln w="12700">
            <a:noFill/>
          </a:ln>
        </p:spPr>
        <p:txBody>
          <a:bodyPr wrap="square" rtlCol="0">
            <a:spAutoFit/>
          </a:bodyPr>
          <a:lstStyle/>
          <a:p>
            <a:r>
              <a:rPr lang="fr-FR" dirty="0" smtClean="0"/>
              <a:t>Contrôlé le :</a:t>
            </a:r>
            <a:endParaRPr lang="fr-FR" dirty="0"/>
          </a:p>
        </p:txBody>
      </p:sp>
      <p:sp>
        <p:nvSpPr>
          <p:cNvPr id="20" name="ZoneTexte 19"/>
          <p:cNvSpPr txBox="1"/>
          <p:nvPr/>
        </p:nvSpPr>
        <p:spPr>
          <a:xfrm>
            <a:off x="3743466" y="9154838"/>
            <a:ext cx="782557" cy="369332"/>
          </a:xfrm>
          <a:prstGeom prst="rect">
            <a:avLst/>
          </a:prstGeom>
          <a:noFill/>
          <a:ln w="12700">
            <a:noFill/>
          </a:ln>
        </p:spPr>
        <p:txBody>
          <a:bodyPr wrap="square" rtlCol="0">
            <a:spAutoFit/>
          </a:bodyPr>
          <a:lstStyle/>
          <a:p>
            <a:r>
              <a:rPr lang="fr-FR" dirty="0" smtClean="0"/>
              <a:t>Par :</a:t>
            </a:r>
            <a:endParaRPr lang="fr-FR" dirty="0"/>
          </a:p>
        </p:txBody>
      </p:sp>
      <p:sp>
        <p:nvSpPr>
          <p:cNvPr id="21" name="ZoneTexte 20"/>
          <p:cNvSpPr txBox="1"/>
          <p:nvPr/>
        </p:nvSpPr>
        <p:spPr>
          <a:xfrm>
            <a:off x="4496975" y="9102139"/>
            <a:ext cx="2542971" cy="422031"/>
          </a:xfrm>
          <a:prstGeom prst="rect">
            <a:avLst/>
          </a:prstGeom>
          <a:noFill/>
          <a:ln w="12700">
            <a:solidFill>
              <a:schemeClr val="tx1"/>
            </a:solidFill>
          </a:ln>
        </p:spPr>
        <p:txBody>
          <a:bodyPr wrap="square" rtlCol="0">
            <a:spAutoFit/>
          </a:bodyPr>
          <a:lstStyle/>
          <a:p>
            <a:endParaRPr lang="fr-FR" dirty="0"/>
          </a:p>
        </p:txBody>
      </p:sp>
      <p:sp>
        <p:nvSpPr>
          <p:cNvPr id="17" name="Rectangle 16"/>
          <p:cNvSpPr/>
          <p:nvPr/>
        </p:nvSpPr>
        <p:spPr>
          <a:xfrm>
            <a:off x="387102" y="7642116"/>
            <a:ext cx="6882850" cy="430887"/>
          </a:xfrm>
          <a:prstGeom prst="rect">
            <a:avLst/>
          </a:prstGeom>
        </p:spPr>
        <p:txBody>
          <a:bodyPr wrap="square">
            <a:spAutoFit/>
          </a:bodyPr>
          <a:lstStyle/>
          <a:p>
            <a:pPr algn="ctr"/>
            <a:r>
              <a:rPr lang="fr-FR" sz="1100" i="1" dirty="0" smtClean="0">
                <a:solidFill>
                  <a:schemeClr val="accent2"/>
                </a:solidFill>
                <a:latin typeface="Calibri" panose="020F0502020204030204" pitchFamily="34" charset="0"/>
              </a:rPr>
              <a:t>Une </a:t>
            </a:r>
            <a:r>
              <a:rPr lang="fr-FR" sz="1100" i="1" dirty="0">
                <a:solidFill>
                  <a:schemeClr val="accent2"/>
                </a:solidFill>
                <a:latin typeface="Calibri" panose="020F0502020204030204" pitchFamily="34" charset="0"/>
              </a:rPr>
              <a:t>partie est réservé au service instructeur pour vérification des </a:t>
            </a:r>
            <a:r>
              <a:rPr lang="fr-FR" sz="1100" i="1" dirty="0" smtClean="0">
                <a:solidFill>
                  <a:schemeClr val="accent2"/>
                </a:solidFill>
                <a:latin typeface="Calibri" panose="020F0502020204030204" pitchFamily="34" charset="0"/>
              </a:rPr>
              <a:t>pièces, merci d’imprimer, scanner et télécharger ce document  dans l’onglet 7 : pièces justificatives.</a:t>
            </a:r>
          </a:p>
        </p:txBody>
      </p:sp>
      <p:pic>
        <p:nvPicPr>
          <p:cNvPr id="22" name="Image 21" descr="C:\Users\barbara-e.charvot\AppData\Local\Microsoft\Windows\INetCache\Content.MSO\4D4B6431.t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5091" y="177982"/>
            <a:ext cx="1555750" cy="933450"/>
          </a:xfrm>
          <a:prstGeom prst="rect">
            <a:avLst/>
          </a:prstGeom>
          <a:noFill/>
          <a:ln>
            <a:noFill/>
          </a:ln>
        </p:spPr>
      </p:pic>
      <p:pic>
        <p:nvPicPr>
          <p:cNvPr id="23" name="Image 22"/>
          <p:cNvPicPr/>
          <p:nvPr/>
        </p:nvPicPr>
        <p:blipFill rotWithShape="1">
          <a:blip r:embed="rId3"/>
          <a:srcRect l="29056" t="51863" r="63160" b="39861"/>
          <a:stretch/>
        </p:blipFill>
        <p:spPr bwMode="auto">
          <a:xfrm>
            <a:off x="5626583" y="218750"/>
            <a:ext cx="1400175" cy="930275"/>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029302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2504143" y="10122573"/>
            <a:ext cx="2551390" cy="569240"/>
          </a:xfrm>
        </p:spPr>
        <p:txBody>
          <a:bodyPr/>
          <a:lstStyle/>
          <a:p>
            <a:r>
              <a:rPr lang="fr-FR" dirty="0"/>
              <a:t>Version du 04/11/22 –TA4 OS2.1</a:t>
            </a:r>
          </a:p>
          <a:p>
            <a:endParaRPr lang="fr-FR" dirty="0"/>
          </a:p>
        </p:txBody>
      </p:sp>
      <p:sp>
        <p:nvSpPr>
          <p:cNvPr id="5" name="Espace réservé du numéro de diapositive 4"/>
          <p:cNvSpPr>
            <a:spLocks noGrp="1"/>
          </p:cNvSpPr>
          <p:nvPr>
            <p:ph type="sldNum" sz="quarter" idx="12"/>
          </p:nvPr>
        </p:nvSpPr>
        <p:spPr>
          <a:xfrm>
            <a:off x="5360285" y="10122573"/>
            <a:ext cx="1700927" cy="569240"/>
          </a:xfrm>
        </p:spPr>
        <p:txBody>
          <a:bodyPr/>
          <a:lstStyle/>
          <a:p>
            <a:fld id="{DE2FA2C3-344A-4AAA-B278-B58E566A51AB}" type="slidenum">
              <a:rPr lang="fr-FR" smtClean="0"/>
              <a:t>2</a:t>
            </a:fld>
            <a:endParaRPr lang="fr-FR" dirty="0"/>
          </a:p>
        </p:txBody>
      </p:sp>
      <p:cxnSp>
        <p:nvCxnSpPr>
          <p:cNvPr id="6" name="Connecteur droit 5"/>
          <p:cNvCxnSpPr/>
          <p:nvPr/>
        </p:nvCxnSpPr>
        <p:spPr>
          <a:xfrm>
            <a:off x="302040" y="860618"/>
            <a:ext cx="6882849" cy="0"/>
          </a:xfrm>
          <a:prstGeom prst="line">
            <a:avLst/>
          </a:prstGeom>
          <a:ln w="57150"/>
        </p:spPr>
        <p:style>
          <a:lnRef idx="1">
            <a:schemeClr val="accent1"/>
          </a:lnRef>
          <a:fillRef idx="0">
            <a:schemeClr val="accent1"/>
          </a:fillRef>
          <a:effectRef idx="0">
            <a:schemeClr val="accent1"/>
          </a:effectRef>
          <a:fontRef idx="minor">
            <a:schemeClr val="tx1"/>
          </a:fontRef>
        </p:style>
      </p:cxnSp>
      <p:graphicFrame>
        <p:nvGraphicFramePr>
          <p:cNvPr id="9" name="Tableau 8"/>
          <p:cNvGraphicFramePr>
            <a:graphicFrameLocks noGrp="1"/>
          </p:cNvGraphicFramePr>
          <p:nvPr>
            <p:extLst>
              <p:ext uri="{D42A27DB-BD31-4B8C-83A1-F6EECF244321}">
                <p14:modId xmlns:p14="http://schemas.microsoft.com/office/powerpoint/2010/main" val="972057421"/>
              </p:ext>
            </p:extLst>
          </p:nvPr>
        </p:nvGraphicFramePr>
        <p:xfrm>
          <a:off x="302039" y="1313853"/>
          <a:ext cx="6882850" cy="8625840"/>
        </p:xfrm>
        <a:graphic>
          <a:graphicData uri="http://schemas.openxmlformats.org/drawingml/2006/table">
            <a:tbl>
              <a:tblPr firstRow="1" bandRow="1">
                <a:tableStyleId>{5C22544A-7EE6-4342-B048-85BDC9FD1C3A}</a:tableStyleId>
              </a:tblPr>
              <a:tblGrid>
                <a:gridCol w="3946567">
                  <a:extLst>
                    <a:ext uri="{9D8B030D-6E8A-4147-A177-3AD203B41FA5}">
                      <a16:colId xmlns:a16="http://schemas.microsoft.com/office/drawing/2014/main" xmlns="" val="2636959680"/>
                    </a:ext>
                  </a:extLst>
                </a:gridCol>
                <a:gridCol w="1044656">
                  <a:extLst>
                    <a:ext uri="{9D8B030D-6E8A-4147-A177-3AD203B41FA5}">
                      <a16:colId xmlns:a16="http://schemas.microsoft.com/office/drawing/2014/main" xmlns="" val="3078815547"/>
                    </a:ext>
                  </a:extLst>
                </a:gridCol>
                <a:gridCol w="879094">
                  <a:extLst>
                    <a:ext uri="{9D8B030D-6E8A-4147-A177-3AD203B41FA5}">
                      <a16:colId xmlns:a16="http://schemas.microsoft.com/office/drawing/2014/main" xmlns="" val="2535599827"/>
                    </a:ext>
                  </a:extLst>
                </a:gridCol>
                <a:gridCol w="1012533">
                  <a:extLst>
                    <a:ext uri="{9D8B030D-6E8A-4147-A177-3AD203B41FA5}">
                      <a16:colId xmlns:a16="http://schemas.microsoft.com/office/drawing/2014/main" xmlns="" val="2921261580"/>
                    </a:ext>
                  </a:extLst>
                </a:gridCol>
              </a:tblGrid>
              <a:tr h="383759">
                <a:tc>
                  <a:txBody>
                    <a:bodyPr/>
                    <a:lstStyle/>
                    <a:p>
                      <a:pPr algn="ctr"/>
                      <a:r>
                        <a:rPr lang="fr-FR" sz="1200" dirty="0" smtClean="0"/>
                        <a:t>PIECES</a:t>
                      </a:r>
                      <a:r>
                        <a:rPr lang="fr-FR" sz="1200" baseline="0" dirty="0" smtClean="0"/>
                        <a:t> JUSTIFICATIVES COMMUNES</a:t>
                      </a:r>
                      <a:endParaRPr lang="fr-FR" sz="12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smtClean="0"/>
                        <a:t>Pièce</a:t>
                      </a:r>
                      <a:r>
                        <a:rPr lang="fr-FR" sz="1000" baseline="0" dirty="0" smtClean="0"/>
                        <a:t> </a:t>
                      </a:r>
                    </a:p>
                    <a:p>
                      <a:pPr algn="ctr"/>
                      <a:r>
                        <a:rPr lang="fr-FR" sz="1000" baseline="0" dirty="0" smtClean="0"/>
                        <a:t>Jointe </a:t>
                      </a:r>
                      <a:endParaRPr lang="fr-FR" sz="1000" dirty="0" smtClean="0"/>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smtClean="0"/>
                        <a:t>Sans </a:t>
                      </a:r>
                    </a:p>
                    <a:p>
                      <a:pPr algn="ctr"/>
                      <a:r>
                        <a:rPr lang="fr-FR" sz="1000" dirty="0" smtClean="0"/>
                        <a:t>Objet </a:t>
                      </a:r>
                      <a:endParaRPr lang="fr-FR" sz="1000" dirty="0"/>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smtClean="0"/>
                        <a:t>Service </a:t>
                      </a:r>
                    </a:p>
                    <a:p>
                      <a:pPr algn="ctr"/>
                      <a:r>
                        <a:rPr lang="fr-FR" sz="1000" dirty="0" smtClean="0"/>
                        <a:t>Instructeur</a:t>
                      </a:r>
                      <a:endParaRPr lang="fr-FR" sz="10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1">
                        <a:lumMod val="50000"/>
                      </a:schemeClr>
                    </a:solidFill>
                  </a:tcPr>
                </a:tc>
                <a:extLst>
                  <a:ext uri="{0D108BD9-81ED-4DB2-BD59-A6C34878D82A}">
                    <a16:rowId xmlns:a16="http://schemas.microsoft.com/office/drawing/2014/main" xmlns="" val="3704793808"/>
                  </a:ext>
                </a:extLst>
              </a:tr>
              <a:tr h="236159">
                <a:tc gridSpan="4">
                  <a:txBody>
                    <a:bodyPr/>
                    <a:lstStyle/>
                    <a:p>
                      <a:r>
                        <a:rPr lang="fr-FR" sz="1000" i="1" dirty="0" smtClean="0">
                          <a:solidFill>
                            <a:schemeClr val="bg1"/>
                          </a:solidFill>
                        </a:rPr>
                        <a:t>Pièces à fournir pour tous les bénéficiaires</a:t>
                      </a:r>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accent1">
                        <a:lumMod val="60000"/>
                        <a:lumOff val="40000"/>
                      </a:schemeClr>
                    </a:solidFill>
                  </a:tcPr>
                </a:tc>
                <a:tc hMerge="1">
                  <a:txBody>
                    <a:bodyPr/>
                    <a:lstStyle/>
                    <a:p>
                      <a:endParaRPr lang="fr-FR"/>
                    </a:p>
                  </a:txBody>
                  <a:tcPr/>
                </a:tc>
                <a:tc hMerge="1">
                  <a:txBody>
                    <a:bodyPr/>
                    <a:lstStyle/>
                    <a:p>
                      <a:endParaRPr lang="fr-FR" dirty="0">
                        <a:solidFill>
                          <a:schemeClr val="bg1"/>
                        </a:solidFill>
                      </a:endParaRPr>
                    </a:p>
                  </a:txBody>
                  <a:tcPr>
                    <a:solidFill>
                      <a:schemeClr val="bg2">
                        <a:lumMod val="75000"/>
                      </a:schemeClr>
                    </a:solidFill>
                  </a:tcPr>
                </a:tc>
                <a:tc hMerge="1">
                  <a:txBody>
                    <a:bodyPr/>
                    <a:lstStyle/>
                    <a:p>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xmlns="" val="147158284"/>
                  </a:ext>
                </a:extLst>
              </a:tr>
              <a:tr h="1416956">
                <a:tc>
                  <a:txBody>
                    <a:bodyPr/>
                    <a:lstStyle/>
                    <a:p>
                      <a:pPr marL="285750" indent="-285750">
                        <a:buFont typeface="Arial" panose="020B0604020202020204" pitchFamily="34" charset="0"/>
                        <a:buChar char="•"/>
                      </a:pPr>
                      <a:r>
                        <a:rPr lang="fr-FR" sz="1000" dirty="0" smtClean="0"/>
                        <a:t>Lettre d’engagement signée </a:t>
                      </a:r>
                    </a:p>
                    <a:p>
                      <a:pPr marL="285750" indent="-285750">
                        <a:buFont typeface="Arial" panose="020B0604020202020204" pitchFamily="34" charset="0"/>
                        <a:buChar char="•"/>
                      </a:pPr>
                      <a:r>
                        <a:rPr lang="fr-FR" sz="1000" dirty="0" smtClean="0"/>
                        <a:t>Document</a:t>
                      </a:r>
                      <a:r>
                        <a:rPr lang="fr-FR" sz="1000" baseline="0" dirty="0" smtClean="0"/>
                        <a:t> attestant la capacité du représentant </a:t>
                      </a:r>
                      <a:r>
                        <a:rPr lang="fr-FR" sz="1000" kern="1200" baseline="0" dirty="0" smtClean="0">
                          <a:solidFill>
                            <a:schemeClr val="dk1"/>
                          </a:solidFill>
                          <a:latin typeface="+mn-lt"/>
                          <a:ea typeface="+mn-ea"/>
                          <a:cs typeface="+mn-cs"/>
                        </a:rPr>
                        <a:t>légal ou du pouvoir donné (convention, délégation, procuration) et sa pièce d’identité et celle du mandant</a:t>
                      </a:r>
                    </a:p>
                    <a:p>
                      <a:pPr marL="285750" indent="-285750">
                        <a:buFont typeface="Arial" panose="020B0604020202020204" pitchFamily="34" charset="0"/>
                        <a:buChar char="•"/>
                      </a:pPr>
                      <a:r>
                        <a:rPr lang="fr-FR" sz="1000" kern="1200" baseline="0" dirty="0" smtClean="0">
                          <a:solidFill>
                            <a:schemeClr val="dk1"/>
                          </a:solidFill>
                          <a:latin typeface="+mn-lt"/>
                          <a:ea typeface="+mn-ea"/>
                          <a:cs typeface="+mn-cs"/>
                        </a:rPr>
                        <a:t>Délégation</a:t>
                      </a:r>
                      <a:r>
                        <a:rPr lang="fr-FR" sz="1000" baseline="0" dirty="0" smtClean="0"/>
                        <a:t> éventuelle de signature</a:t>
                      </a:r>
                    </a:p>
                    <a:p>
                      <a:pPr marL="285750" indent="-285750">
                        <a:buFont typeface="Arial" panose="020B0604020202020204" pitchFamily="34" charset="0"/>
                        <a:buChar char="•"/>
                      </a:pPr>
                      <a:r>
                        <a:rPr lang="fr-FR" sz="1000" baseline="0" dirty="0" smtClean="0"/>
                        <a:t>Relevé d’identité bancaire IBAN/code BIC</a:t>
                      </a:r>
                    </a:p>
                    <a:p>
                      <a:pPr marL="285750" indent="-285750">
                        <a:buFont typeface="Arial" panose="020B0604020202020204" pitchFamily="34" charset="0"/>
                        <a:buChar char="•"/>
                      </a:pPr>
                      <a:r>
                        <a:rPr lang="fr-FR" sz="1000" baseline="0" dirty="0" smtClean="0"/>
                        <a:t>Attestation de non assujettissement à la TVA le cas échéant </a:t>
                      </a:r>
                    </a:p>
                    <a:p>
                      <a:pPr marL="285750" marR="0" lvl="0" indent="-2857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00" kern="1200" dirty="0" smtClean="0">
                          <a:solidFill>
                            <a:schemeClr val="dk1"/>
                          </a:solidFill>
                          <a:latin typeface="+mn-lt"/>
                          <a:ea typeface="+mn-ea"/>
                          <a:cs typeface="+mn-cs"/>
                        </a:rPr>
                        <a:t>Document attestant de l’engagement de chaque cofinancer</a:t>
                      </a:r>
                      <a:r>
                        <a:rPr lang="fr-FR" sz="1000" kern="1200" baseline="0" dirty="0" smtClean="0">
                          <a:solidFill>
                            <a:schemeClr val="dk1"/>
                          </a:solidFill>
                          <a:latin typeface="+mn-lt"/>
                          <a:ea typeface="+mn-ea"/>
                          <a:cs typeface="+mn-cs"/>
                        </a:rPr>
                        <a:t> </a:t>
                      </a:r>
                      <a:r>
                        <a:rPr lang="fr-FR" sz="1000" kern="1200" dirty="0" smtClean="0">
                          <a:solidFill>
                            <a:schemeClr val="dk1"/>
                          </a:solidFill>
                          <a:latin typeface="+mn-lt"/>
                          <a:ea typeface="+mn-ea"/>
                          <a:cs typeface="+mn-cs"/>
                        </a:rPr>
                        <a:t>public (certification des </a:t>
                      </a:r>
                      <a:r>
                        <a:rPr lang="fr-FR" sz="1000" kern="1200" dirty="0" err="1" smtClean="0">
                          <a:solidFill>
                            <a:schemeClr val="dk1"/>
                          </a:solidFill>
                          <a:latin typeface="+mn-lt"/>
                          <a:ea typeface="+mn-ea"/>
                          <a:cs typeface="+mn-cs"/>
                        </a:rPr>
                        <a:t>co</a:t>
                      </a:r>
                      <a:r>
                        <a:rPr lang="fr-FR" sz="1000" kern="1200" dirty="0" smtClean="0">
                          <a:solidFill>
                            <a:schemeClr val="dk1"/>
                          </a:solidFill>
                          <a:latin typeface="+mn-lt"/>
                          <a:ea typeface="+mn-ea"/>
                          <a:cs typeface="+mn-cs"/>
                        </a:rPr>
                        <a:t>-financeurs ou lettre d’intention, convention et ou arrêtés attributifs), et privé le cas échéant</a:t>
                      </a:r>
                      <a:r>
                        <a:rPr lang="fr-FR" sz="1000" kern="1200" dirty="0" smtClean="0">
                          <a:solidFill>
                            <a:schemeClr val="dk1"/>
                          </a:solidFill>
                          <a:latin typeface="+mn-lt"/>
                          <a:ea typeface="+mn-ea"/>
                          <a:cs typeface="+mn-cs"/>
                        </a:rPr>
                        <a:t>.</a:t>
                      </a:r>
                    </a:p>
                    <a:p>
                      <a:pPr marL="285750" marR="0" lvl="0" indent="-2857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00" kern="1200" dirty="0" smtClean="0">
                          <a:solidFill>
                            <a:schemeClr val="dk1"/>
                          </a:solidFill>
                          <a:latin typeface="+mn-lt"/>
                          <a:ea typeface="+mn-ea"/>
                          <a:cs typeface="+mn-cs"/>
                        </a:rPr>
                        <a:t>Annexe autres aides publiques perçues</a:t>
                      </a:r>
                      <a:r>
                        <a:rPr lang="fr-FR" sz="1000" kern="1200" baseline="0" dirty="0" smtClean="0">
                          <a:solidFill>
                            <a:schemeClr val="dk1"/>
                          </a:solidFill>
                          <a:latin typeface="+mn-lt"/>
                          <a:ea typeface="+mn-ea"/>
                          <a:cs typeface="+mn-cs"/>
                        </a:rPr>
                        <a:t> </a:t>
                      </a:r>
                      <a:endParaRPr lang="fr-FR" sz="1000" kern="1200" dirty="0" smtClean="0">
                        <a:solidFill>
                          <a:schemeClr val="dk1"/>
                        </a:solidFill>
                        <a:latin typeface="+mn-lt"/>
                        <a:ea typeface="+mn-ea"/>
                        <a:cs typeface="+mn-cs"/>
                      </a:endParaRPr>
                    </a:p>
                    <a:p>
                      <a:pPr marL="285750" marR="0" lvl="0" indent="-2857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00" b="1" u="sng" kern="1200" dirty="0" smtClean="0">
                          <a:solidFill>
                            <a:schemeClr val="dk1"/>
                          </a:solidFill>
                          <a:latin typeface="+mn-lt"/>
                          <a:ea typeface="+mn-ea"/>
                          <a:cs typeface="+mn-cs"/>
                        </a:rPr>
                        <a:t>Pour les appels à projet </a:t>
                      </a:r>
                      <a:r>
                        <a:rPr lang="fr-FR" sz="1000" kern="1200" dirty="0" smtClean="0">
                          <a:solidFill>
                            <a:schemeClr val="dk1"/>
                          </a:solidFill>
                          <a:latin typeface="+mn-lt"/>
                          <a:ea typeface="+mn-ea"/>
                          <a:cs typeface="+mn-cs"/>
                        </a:rPr>
                        <a:t>: fournir la preuve de la réponse à l’appel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smtClean="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510736539"/>
                  </a:ext>
                </a:extLst>
              </a:tr>
              <a:tr h="236159">
                <a:tc gridSpan="4">
                  <a:txBody>
                    <a:bodyPr/>
                    <a:lstStyle/>
                    <a:p>
                      <a:pPr marL="0" algn="l" defTabSz="755934" rtl="0" eaLnBrk="1" latinLnBrk="0" hangingPunct="1"/>
                      <a:r>
                        <a:rPr lang="fr-FR" sz="1000" i="1" kern="1200" dirty="0" smtClean="0">
                          <a:solidFill>
                            <a:schemeClr val="bg1"/>
                          </a:solidFill>
                          <a:latin typeface="+mn-lt"/>
                          <a:ea typeface="+mn-ea"/>
                          <a:cs typeface="+mn-cs"/>
                        </a:rPr>
                        <a:t>Pour les entreprises</a:t>
                      </a:r>
                      <a:endParaRPr lang="fr-FR" sz="1000" i="1" kern="1200" dirty="0">
                        <a:solidFill>
                          <a:schemeClr val="bg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solidFill>
                      <a:schemeClr val="accent1">
                        <a:lumMod val="60000"/>
                        <a:lumOff val="40000"/>
                      </a:schemeClr>
                    </a:solidFill>
                  </a:tcPr>
                </a:tc>
                <a:tc hMerge="1">
                  <a:txBody>
                    <a:bodyPr/>
                    <a:lstStyle/>
                    <a:p>
                      <a:endParaRPr lang="fr-FR"/>
                    </a:p>
                  </a:txBody>
                  <a:tcPr/>
                </a:tc>
                <a:tc hMerge="1">
                  <a:txBody>
                    <a:bodyPr/>
                    <a:lstStyle/>
                    <a:p>
                      <a:endParaRPr lang="fr-FR" dirty="0"/>
                    </a:p>
                  </a:txBody>
                  <a:tcPr/>
                </a:tc>
                <a:tc hMerge="1">
                  <a:txBody>
                    <a:bodyPr/>
                    <a:lstStyle/>
                    <a:p>
                      <a:pPr marL="0" algn="l" defTabSz="755934" rtl="0" eaLnBrk="1" latinLnBrk="0" hangingPunct="1"/>
                      <a:endParaRPr lang="fr-FR" sz="1000" i="1" kern="1200" dirty="0">
                        <a:solidFill>
                          <a:schemeClr val="bg1"/>
                        </a:solidFill>
                        <a:latin typeface="+mn-lt"/>
                        <a:ea typeface="+mn-ea"/>
                        <a:cs typeface="+mn-cs"/>
                      </a:endParaRPr>
                    </a:p>
                  </a:txBody>
                  <a:tcPr>
                    <a:lnR w="12700" cap="flat" cmpd="sng" algn="ctr">
                      <a:solidFill>
                        <a:schemeClr val="tx1"/>
                      </a:solidFill>
                      <a:prstDash val="solid"/>
                      <a:round/>
                      <a:headEnd type="none" w="med" len="med"/>
                      <a:tailEnd type="none" w="med" len="med"/>
                    </a:lnR>
                    <a:lnT w="12700" cmpd="sng">
                      <a:noFill/>
                    </a:lnT>
                    <a:solidFill>
                      <a:schemeClr val="bg2">
                        <a:lumMod val="75000"/>
                      </a:schemeClr>
                    </a:solidFill>
                  </a:tcPr>
                </a:tc>
                <a:extLst>
                  <a:ext uri="{0D108BD9-81ED-4DB2-BD59-A6C34878D82A}">
                    <a16:rowId xmlns:a16="http://schemas.microsoft.com/office/drawing/2014/main" xmlns="" val="4103908383"/>
                  </a:ext>
                </a:extLst>
              </a:tr>
              <a:tr h="1612131">
                <a:tc>
                  <a:txBody>
                    <a:bodyPr/>
                    <a:lstStyle/>
                    <a:p>
                      <a:pPr marL="285750" indent="-285750" algn="l" defTabSz="755934" rtl="0" eaLnBrk="1" latinLnBrk="0" hangingPunct="1">
                        <a:buFont typeface="Arial" panose="020B0604020202020204" pitchFamily="34" charset="0"/>
                        <a:buChar char="•"/>
                      </a:pPr>
                      <a:r>
                        <a:rPr lang="fr-FR" sz="1000" kern="1200" baseline="0" dirty="0" smtClean="0">
                          <a:solidFill>
                            <a:schemeClr val="dk1"/>
                          </a:solidFill>
                          <a:latin typeface="+mn-lt"/>
                          <a:ea typeface="+mn-ea"/>
                          <a:cs typeface="+mn-cs"/>
                        </a:rPr>
                        <a:t>Attestation de régularité fiscale et sociale (URSSAF/MSA/ENIM - sauf nouvel installé n’ayant pas encore eu à s’acquitter de ces obligations)</a:t>
                      </a:r>
                    </a:p>
                    <a:p>
                      <a:pPr marL="285750" indent="-285750" algn="l" defTabSz="755934" rtl="0" eaLnBrk="1" latinLnBrk="0" hangingPunct="1">
                        <a:buFont typeface="Arial" panose="020B0604020202020204" pitchFamily="34" charset="0"/>
                        <a:buChar char="•"/>
                      </a:pPr>
                      <a:r>
                        <a:rPr lang="fr-FR" sz="1000" kern="1200" baseline="0" dirty="0" smtClean="0">
                          <a:solidFill>
                            <a:schemeClr val="dk1"/>
                          </a:solidFill>
                          <a:latin typeface="+mn-lt"/>
                          <a:ea typeface="+mn-ea"/>
                          <a:cs typeface="+mn-cs"/>
                        </a:rPr>
                        <a:t>Rapport / Compte rendu d’activité </a:t>
                      </a:r>
                    </a:p>
                    <a:p>
                      <a:pPr marL="285750" indent="-285750" algn="l" defTabSz="755934" rtl="0" eaLnBrk="1" latinLnBrk="0" hangingPunct="1">
                        <a:buFont typeface="Arial" panose="020B0604020202020204" pitchFamily="34" charset="0"/>
                        <a:buChar char="•"/>
                      </a:pPr>
                      <a:r>
                        <a:rPr lang="fr-FR" sz="1000" kern="1200" baseline="0" dirty="0" smtClean="0">
                          <a:solidFill>
                            <a:schemeClr val="dk1"/>
                          </a:solidFill>
                          <a:latin typeface="+mn-lt"/>
                          <a:ea typeface="+mn-ea"/>
                          <a:cs typeface="+mn-cs"/>
                        </a:rPr>
                        <a:t>Dernière liasse fiscale complète de l’année écoulée</a:t>
                      </a:r>
                    </a:p>
                    <a:p>
                      <a:pPr marL="285750" indent="-285750" algn="l" defTabSz="755934" rtl="0" eaLnBrk="1" latinLnBrk="0" hangingPunct="1">
                        <a:buFont typeface="Arial" panose="020B0604020202020204" pitchFamily="34" charset="0"/>
                        <a:buChar char="•"/>
                      </a:pPr>
                      <a:r>
                        <a:rPr lang="fr-FR" sz="1000" kern="1200" baseline="0" dirty="0" smtClean="0">
                          <a:solidFill>
                            <a:schemeClr val="dk1"/>
                          </a:solidFill>
                          <a:latin typeface="+mn-lt"/>
                          <a:ea typeface="+mn-ea"/>
                          <a:cs typeface="+mn-cs"/>
                        </a:rPr>
                        <a:t>Bilan comptable ou comptes de résultat des trois dernières années, ou compte d’exploitation et bilan du dernier exercice clos </a:t>
                      </a:r>
                    </a:p>
                    <a:p>
                      <a:pPr marL="285750" marR="0" lvl="0" indent="-2857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00" b="1" u="sng" kern="1200" baseline="0" dirty="0" smtClean="0">
                          <a:solidFill>
                            <a:schemeClr val="dk1"/>
                          </a:solidFill>
                          <a:latin typeface="+mn-lt"/>
                          <a:ea typeface="+mn-ea"/>
                          <a:cs typeface="+mn-cs"/>
                        </a:rPr>
                        <a:t>Pour les entreprises appartenant à un groupe </a:t>
                      </a:r>
                      <a:r>
                        <a:rPr lang="fr-FR" sz="1000" kern="1200" baseline="0" dirty="0" smtClean="0">
                          <a:solidFill>
                            <a:schemeClr val="dk1"/>
                          </a:solidFill>
                          <a:latin typeface="+mn-lt"/>
                          <a:ea typeface="+mn-ea"/>
                          <a:cs typeface="+mn-cs"/>
                        </a:rPr>
                        <a:t>: </a:t>
                      </a:r>
                    </a:p>
                    <a:p>
                      <a:pPr marL="228600" marR="0" lvl="0" indent="-228600" algn="l" defTabSz="755934" rtl="0" eaLnBrk="1" fontAlgn="auto" latinLnBrk="0" hangingPunct="1">
                        <a:lnSpc>
                          <a:spcPct val="100000"/>
                        </a:lnSpc>
                        <a:spcBef>
                          <a:spcPts val="0"/>
                        </a:spcBef>
                        <a:spcAft>
                          <a:spcPts val="0"/>
                        </a:spcAft>
                        <a:buClrTx/>
                        <a:buSzTx/>
                        <a:buFont typeface="+mj-lt"/>
                        <a:buAutoNum type="arabicPeriod"/>
                        <a:tabLst/>
                        <a:defRPr/>
                      </a:pPr>
                      <a:r>
                        <a:rPr lang="fr-FR" sz="1000" kern="1200" baseline="0" dirty="0" smtClean="0">
                          <a:solidFill>
                            <a:schemeClr val="dk1"/>
                          </a:solidFill>
                          <a:latin typeface="+mn-lt"/>
                          <a:ea typeface="+mn-ea"/>
                          <a:cs typeface="+mn-cs"/>
                        </a:rPr>
                        <a:t>L’organigramme précisant les niveaux de participation, effectifs, chiffre d’affaire, bilan des entreprises du groupe</a:t>
                      </a:r>
                    </a:p>
                    <a:p>
                      <a:pPr marL="228600" marR="0" lvl="0" indent="-228600" algn="l" defTabSz="755934" rtl="0" eaLnBrk="1" fontAlgn="auto" latinLnBrk="0" hangingPunct="1">
                        <a:lnSpc>
                          <a:spcPct val="100000"/>
                        </a:lnSpc>
                        <a:spcBef>
                          <a:spcPts val="0"/>
                        </a:spcBef>
                        <a:spcAft>
                          <a:spcPts val="0"/>
                        </a:spcAft>
                        <a:buClrTx/>
                        <a:buSzTx/>
                        <a:buFont typeface="+mj-lt"/>
                        <a:buAutoNum type="arabicPeriod"/>
                        <a:tabLst/>
                        <a:defRPr/>
                      </a:pPr>
                      <a:r>
                        <a:rPr lang="fr-FR" sz="1000" kern="1200" baseline="0" dirty="0" smtClean="0">
                          <a:solidFill>
                            <a:schemeClr val="dk1"/>
                          </a:solidFill>
                          <a:latin typeface="+mn-lt"/>
                          <a:ea typeface="+mn-ea"/>
                          <a:cs typeface="+mn-cs"/>
                        </a:rPr>
                        <a:t>La liste des associés et des filiales, composition du capital et liens éventuels avec d’autres personnes privées si cela n’apparait pas dans la liasse fiscale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algn="ct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2967599392"/>
                  </a:ext>
                </a:extLst>
              </a:tr>
              <a:tr h="236159">
                <a:tc gridSpan="4">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lang="fr-FR" sz="1000" i="1" kern="1200" dirty="0" smtClean="0">
                          <a:solidFill>
                            <a:schemeClr val="bg1"/>
                          </a:solidFill>
                          <a:latin typeface="+mn-lt"/>
                          <a:ea typeface="+mn-ea"/>
                          <a:cs typeface="+mn-cs"/>
                        </a:rPr>
                        <a:t>Pour les personnes physiques</a:t>
                      </a:r>
                      <a:endParaRPr lang="fr-FR" sz="1000" i="1" kern="1200" dirty="0">
                        <a:solidFill>
                          <a:schemeClr val="bg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60000"/>
                        <a:lumOff val="40000"/>
                      </a:schemeClr>
                    </a:solidFill>
                  </a:tcPr>
                </a:tc>
                <a:tc hMerge="1">
                  <a:txBody>
                    <a:bodyPr/>
                    <a:lstStyle/>
                    <a:p>
                      <a:endParaRPr lang="fr-FR" dirty="0"/>
                    </a:p>
                  </a:txBody>
                  <a:tcPr/>
                </a:tc>
                <a:tc hMerge="1">
                  <a:txBody>
                    <a:bodyPr/>
                    <a:lstStyle/>
                    <a:p>
                      <a:endParaRPr lang="fr-FR" dirty="0"/>
                    </a:p>
                  </a:txBody>
                  <a:tcPr/>
                </a:tc>
                <a:tc hMerge="1">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bg1"/>
                        </a:solidFill>
                        <a:latin typeface="+mn-lt"/>
                        <a:ea typeface="+mn-ea"/>
                        <a:cs typeface="+mn-cs"/>
                      </a:endParaRPr>
                    </a:p>
                  </a:txBody>
                  <a:tcPr>
                    <a:lnR w="12700" cap="flat" cmpd="sng" algn="ctr">
                      <a:solidFill>
                        <a:schemeClr val="tx1"/>
                      </a:solidFill>
                      <a:prstDash val="solid"/>
                      <a:round/>
                      <a:headEnd type="none" w="med" len="med"/>
                      <a:tailEnd type="none" w="med" len="med"/>
                    </a:lnR>
                    <a:solidFill>
                      <a:schemeClr val="bg2">
                        <a:lumMod val="75000"/>
                      </a:schemeClr>
                    </a:solidFill>
                  </a:tcPr>
                </a:tc>
                <a:extLst>
                  <a:ext uri="{0D108BD9-81ED-4DB2-BD59-A6C34878D82A}">
                    <a16:rowId xmlns:a16="http://schemas.microsoft.com/office/drawing/2014/main" xmlns="" val="4099648508"/>
                  </a:ext>
                </a:extLst>
              </a:tr>
              <a:tr h="531358">
                <a:tc>
                  <a:txBody>
                    <a:bodyPr/>
                    <a:lstStyle/>
                    <a:p>
                      <a:pPr marL="171450" indent="-171450">
                        <a:buFont typeface="Arial" panose="020B0604020202020204" pitchFamily="34" charset="0"/>
                        <a:buChar char="•"/>
                      </a:pPr>
                      <a:r>
                        <a:rPr lang="fr-FR" sz="1000" kern="1200" baseline="0" dirty="0" smtClean="0">
                          <a:solidFill>
                            <a:schemeClr val="dk1"/>
                          </a:solidFill>
                          <a:latin typeface="+mn-lt"/>
                          <a:ea typeface="+mn-ea"/>
                          <a:cs typeface="+mn-cs"/>
                        </a:rPr>
                        <a:t>Pièce d’identité </a:t>
                      </a:r>
                    </a:p>
                    <a:p>
                      <a:pPr marL="171450" indent="-171450">
                        <a:buFont typeface="Arial" panose="020B0604020202020204" pitchFamily="34" charset="0"/>
                        <a:buChar char="•"/>
                      </a:pPr>
                      <a:r>
                        <a:rPr lang="fr-FR" sz="1000" kern="1200" baseline="0" dirty="0" smtClean="0">
                          <a:solidFill>
                            <a:schemeClr val="dk1"/>
                          </a:solidFill>
                          <a:latin typeface="+mn-lt"/>
                          <a:ea typeface="+mn-ea"/>
                          <a:cs typeface="+mn-cs"/>
                        </a:rPr>
                        <a:t>Dernier avis </a:t>
                      </a:r>
                      <a:r>
                        <a:rPr lang="fr-FR" sz="1000" u="none" kern="1200" baseline="0" dirty="0" smtClean="0">
                          <a:solidFill>
                            <a:schemeClr val="dk1"/>
                          </a:solidFill>
                          <a:latin typeface="+mn-lt"/>
                          <a:ea typeface="+mn-ea"/>
                          <a:cs typeface="+mn-cs"/>
                        </a:rPr>
                        <a:t>d’imp</a:t>
                      </a:r>
                      <a:r>
                        <a:rPr lang="fr-FR" sz="1000" kern="1200" baseline="0" dirty="0" smtClean="0">
                          <a:solidFill>
                            <a:schemeClr val="dk1"/>
                          </a:solidFill>
                          <a:latin typeface="+mn-lt"/>
                          <a:ea typeface="+mn-ea"/>
                          <a:cs typeface="+mn-cs"/>
                        </a:rPr>
                        <a:t>ôt sur le revenu</a:t>
                      </a:r>
                    </a:p>
                    <a:p>
                      <a:pPr marL="171450" indent="-171450">
                        <a:buFont typeface="Arial" panose="020B0604020202020204" pitchFamily="34" charset="0"/>
                        <a:buChar char="•"/>
                      </a:pPr>
                      <a:r>
                        <a:rPr lang="fr-FR" sz="1000" kern="1200" baseline="0" dirty="0" smtClean="0">
                          <a:solidFill>
                            <a:schemeClr val="dk1"/>
                          </a:solidFill>
                          <a:latin typeface="+mn-lt"/>
                          <a:ea typeface="+mn-ea"/>
                          <a:cs typeface="+mn-cs"/>
                        </a:rPr>
                        <a:t>Statut de copropriété (le cas échéant)</a:t>
                      </a:r>
                    </a:p>
                    <a:p>
                      <a:pPr marL="171450" marR="0" lvl="0" indent="-1714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00" u="none" kern="1200" baseline="0" dirty="0" smtClean="0">
                          <a:solidFill>
                            <a:schemeClr val="dk1"/>
                          </a:solidFill>
                          <a:latin typeface="+mn-lt"/>
                          <a:ea typeface="+mn-ea"/>
                          <a:cs typeface="+mn-cs"/>
                        </a:rPr>
                        <a:t>Attestation de régularité fiscale et sociale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mpd="sng">
                      <a:noFill/>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mpd="sng">
                      <a:noFill/>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mpd="sng">
                      <a:noFill/>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mpd="sng">
                      <a:noFill/>
                    </a:lnB>
                    <a:noFill/>
                  </a:tcPr>
                </a:tc>
                <a:extLst>
                  <a:ext uri="{0D108BD9-81ED-4DB2-BD59-A6C34878D82A}">
                    <a16:rowId xmlns:a16="http://schemas.microsoft.com/office/drawing/2014/main" xmlns="" val="2120369970"/>
                  </a:ext>
                </a:extLst>
              </a:tr>
              <a:tr h="236159">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lang="fr-FR" sz="1000" i="1" kern="1200" dirty="0" smtClean="0">
                          <a:solidFill>
                            <a:schemeClr val="bg1"/>
                          </a:solidFill>
                          <a:latin typeface="+mn-lt"/>
                          <a:ea typeface="+mn-ea"/>
                          <a:cs typeface="+mn-cs"/>
                        </a:rPr>
                        <a:t>Pour les collectivités et organismes publics</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9DC3E6"/>
                    </a:solidFill>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bg1"/>
                        </a:solidFill>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9DC3E6"/>
                    </a:solidFill>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bg1"/>
                        </a:solidFill>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9DC3E6"/>
                    </a:solidFill>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bg1"/>
                        </a:solidFill>
                        <a:latin typeface="+mn-lt"/>
                        <a:ea typeface="+mn-ea"/>
                        <a:cs typeface="+mn-cs"/>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9DC3E6"/>
                    </a:solidFill>
                  </a:tcPr>
                </a:tc>
                <a:extLst>
                  <a:ext uri="{0D108BD9-81ED-4DB2-BD59-A6C34878D82A}">
                    <a16:rowId xmlns:a16="http://schemas.microsoft.com/office/drawing/2014/main" xmlns="" val="1094862952"/>
                  </a:ext>
                </a:extLst>
              </a:tr>
              <a:tr h="678958">
                <a:tc>
                  <a:txBody>
                    <a:bodyPr/>
                    <a:lstStyle/>
                    <a:p>
                      <a:pPr marL="171450" lvl="0" indent="-171450">
                        <a:buFont typeface="Arial" panose="020B0604020202020204" pitchFamily="34" charset="0"/>
                        <a:buChar char="•"/>
                      </a:pPr>
                      <a:r>
                        <a:rPr lang="fr-FR" sz="1000" kern="1200" baseline="0" dirty="0" smtClean="0">
                          <a:solidFill>
                            <a:schemeClr val="dk1"/>
                          </a:solidFill>
                          <a:latin typeface="+mn-lt"/>
                          <a:ea typeface="+mn-ea"/>
                          <a:cs typeface="+mn-cs"/>
                        </a:rPr>
                        <a:t>La délibération de l’organe compétent (ou pièce équivalente) de la collectivité territoriale ou de l’organisme public approuvant le projet d’investissement et le plan de financement prévisionnel.</a:t>
                      </a:r>
                    </a:p>
                    <a:p>
                      <a:pPr marL="171450" indent="-171450">
                        <a:buFont typeface="Arial" panose="020B0604020202020204" pitchFamily="34" charset="0"/>
                        <a:buChar char="•"/>
                      </a:pPr>
                      <a:r>
                        <a:rPr lang="fr-FR" sz="1000" kern="1200" baseline="0" dirty="0" smtClean="0">
                          <a:solidFill>
                            <a:schemeClr val="dk1"/>
                          </a:solidFill>
                          <a:latin typeface="+mn-lt"/>
                          <a:ea typeface="+mn-ea"/>
                          <a:cs typeface="+mn-cs"/>
                        </a:rPr>
                        <a:t> Délégation éventuelle de signature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noFill/>
                  </a:tcPr>
                </a:tc>
                <a:extLst>
                  <a:ext uri="{0D108BD9-81ED-4DB2-BD59-A6C34878D82A}">
                    <a16:rowId xmlns:a16="http://schemas.microsoft.com/office/drawing/2014/main" xmlns="" val="414954412"/>
                  </a:ext>
                </a:extLst>
              </a:tr>
              <a:tr h="236159">
                <a:tc>
                  <a:txBody>
                    <a:bodyPr/>
                    <a:lstStyle/>
                    <a:p>
                      <a:pPr marL="0" indent="0">
                        <a:buFont typeface="Arial" panose="020B0604020202020204" pitchFamily="34" charset="0"/>
                        <a:buNone/>
                      </a:pPr>
                      <a:r>
                        <a:rPr lang="fr-FR" sz="1000" i="1" kern="1200" dirty="0" smtClean="0">
                          <a:solidFill>
                            <a:schemeClr val="bg1"/>
                          </a:solidFill>
                          <a:latin typeface="+mn-lt"/>
                          <a:ea typeface="+mn-ea"/>
                          <a:cs typeface="+mn-cs"/>
                        </a:rPr>
                        <a:t>Pour les associations</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DC3E6"/>
                    </a:solidFill>
                  </a:tcPr>
                </a:tc>
                <a:tc>
                  <a:txBody>
                    <a:bodyPr/>
                    <a:lstStyle/>
                    <a:p>
                      <a:pPr marL="0" algn="ctr" defTabSz="755934" rtl="0" eaLnBrk="1" latinLnBrk="0" hangingPunct="1"/>
                      <a:endParaRPr lang="fr-FR" sz="1000" kern="1200" dirty="0">
                        <a:solidFill>
                          <a:schemeClr val="dk1"/>
                        </a:solidFill>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DC3E6"/>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DC3E6"/>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DC3E6"/>
                    </a:solidFill>
                  </a:tcPr>
                </a:tc>
                <a:extLst>
                  <a:ext uri="{0D108BD9-81ED-4DB2-BD59-A6C34878D82A}">
                    <a16:rowId xmlns:a16="http://schemas.microsoft.com/office/drawing/2014/main" xmlns="" val="2218524787"/>
                  </a:ext>
                </a:extLst>
              </a:tr>
              <a:tr h="1121757">
                <a:tc>
                  <a:txBody>
                    <a:bodyPr/>
                    <a:lstStyle/>
                    <a:p>
                      <a:pPr marL="171450" lvl="0" indent="-171450">
                        <a:buFont typeface="Arial" panose="020B0604020202020204" pitchFamily="34" charset="0"/>
                        <a:buChar char="•"/>
                      </a:pPr>
                      <a:r>
                        <a:rPr lang="fr-FR" sz="1000" kern="1200" baseline="0" dirty="0" smtClean="0">
                          <a:solidFill>
                            <a:schemeClr val="dk1"/>
                          </a:solidFill>
                          <a:latin typeface="+mn-lt"/>
                          <a:ea typeface="+mn-ea"/>
                          <a:cs typeface="+mn-cs"/>
                        </a:rPr>
                        <a:t>Attestation de régularité fiscale et sociale</a:t>
                      </a:r>
                    </a:p>
                    <a:p>
                      <a:pPr marL="171450" lvl="0" indent="-171450">
                        <a:buFont typeface="Arial" panose="020B0604020202020204" pitchFamily="34" charset="0"/>
                        <a:buChar char="•"/>
                      </a:pPr>
                      <a:r>
                        <a:rPr lang="fr-FR" sz="1000" kern="1200" baseline="0" dirty="0" smtClean="0">
                          <a:solidFill>
                            <a:schemeClr val="dk1"/>
                          </a:solidFill>
                          <a:latin typeface="+mn-lt"/>
                          <a:ea typeface="+mn-ea"/>
                          <a:cs typeface="+mn-cs"/>
                        </a:rPr>
                        <a:t>Statuts approuvés ou déposés</a:t>
                      </a:r>
                    </a:p>
                    <a:p>
                      <a:pPr marL="171450" lvl="0" indent="-171450">
                        <a:buFont typeface="Arial" panose="020B0604020202020204" pitchFamily="34" charset="0"/>
                        <a:buChar char="•"/>
                      </a:pPr>
                      <a:r>
                        <a:rPr lang="fr-FR" sz="1000" kern="1200" baseline="0" dirty="0" smtClean="0">
                          <a:solidFill>
                            <a:schemeClr val="dk1"/>
                          </a:solidFill>
                          <a:latin typeface="+mn-lt"/>
                          <a:ea typeface="+mn-ea"/>
                          <a:cs typeface="+mn-cs"/>
                        </a:rPr>
                        <a:t>Copie publication JO ou récépissé de déclaration en préfecture</a:t>
                      </a:r>
                    </a:p>
                    <a:p>
                      <a:pPr marL="171450" lvl="0" indent="-171450">
                        <a:buFont typeface="Arial" panose="020B0604020202020204" pitchFamily="34" charset="0"/>
                        <a:buChar char="•"/>
                      </a:pPr>
                      <a:r>
                        <a:rPr lang="fr-FR" sz="1000" kern="1200" baseline="0" dirty="0" smtClean="0">
                          <a:solidFill>
                            <a:schemeClr val="dk1"/>
                          </a:solidFill>
                          <a:latin typeface="+mn-lt"/>
                          <a:ea typeface="+mn-ea"/>
                          <a:cs typeface="+mn-cs"/>
                        </a:rPr>
                        <a:t>Organigramme de la structure comprenant la liste des membres du Conseil d’administration détaillant les mandats des membres</a:t>
                      </a:r>
                    </a:p>
                    <a:p>
                      <a:pPr marL="171450" lvl="0" indent="-171450">
                        <a:buFont typeface="Arial" panose="020B0604020202020204" pitchFamily="34" charset="0"/>
                        <a:buChar char="•"/>
                      </a:pPr>
                      <a:r>
                        <a:rPr lang="fr-FR" sz="1000" kern="1200" baseline="0" dirty="0" smtClean="0">
                          <a:solidFill>
                            <a:schemeClr val="dk1"/>
                          </a:solidFill>
                          <a:latin typeface="+mn-lt"/>
                          <a:ea typeface="+mn-ea"/>
                          <a:cs typeface="+mn-cs"/>
                        </a:rPr>
                        <a:t>Bilans comptables des trois derniers exercices fiscaux et CR approuvés par l’organe délibérant</a:t>
                      </a:r>
                    </a:p>
                    <a:p>
                      <a:pPr marL="171450" lvl="0" indent="-171450">
                        <a:buFont typeface="Arial" panose="020B0604020202020204" pitchFamily="34" charset="0"/>
                        <a:buChar char="•"/>
                      </a:pPr>
                      <a:r>
                        <a:rPr lang="fr-FR" sz="1000" kern="1200" baseline="0" dirty="0" smtClean="0">
                          <a:solidFill>
                            <a:schemeClr val="dk1"/>
                          </a:solidFill>
                          <a:latin typeface="+mn-lt"/>
                          <a:ea typeface="+mn-ea"/>
                          <a:cs typeface="+mn-cs"/>
                        </a:rPr>
                        <a:t>Délibération de l’organe compétent approuvant l’opération et le plan de financement prévisionnel et autorisant le responsable légal à solliciter l’aide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3442211716"/>
                  </a:ext>
                </a:extLst>
              </a:tr>
            </a:tbl>
          </a:graphicData>
        </a:graphic>
      </p:graphicFrame>
      <p:sp>
        <p:nvSpPr>
          <p:cNvPr id="10" name="ZoneTexte 9"/>
          <p:cNvSpPr txBox="1"/>
          <p:nvPr/>
        </p:nvSpPr>
        <p:spPr>
          <a:xfrm>
            <a:off x="302039" y="948736"/>
            <a:ext cx="6882850" cy="276999"/>
          </a:xfrm>
          <a:prstGeom prst="rect">
            <a:avLst/>
          </a:prstGeom>
          <a:noFill/>
        </p:spPr>
        <p:txBody>
          <a:bodyPr wrap="square" rtlCol="0">
            <a:spAutoFit/>
          </a:bodyPr>
          <a:lstStyle/>
          <a:p>
            <a:r>
              <a:rPr lang="fr-FR" sz="1200" b="1" u="sng" dirty="0">
                <a:solidFill>
                  <a:schemeClr val="accent2"/>
                </a:solidFill>
                <a:latin typeface="Calibri" panose="020F0502020204030204" pitchFamily="34" charset="0"/>
              </a:rPr>
              <a:t>Les pièces ci-dessous sont nécessaires à l’instruction du </a:t>
            </a:r>
            <a:r>
              <a:rPr lang="fr-FR" sz="1200" b="1" u="sng" dirty="0" smtClean="0">
                <a:solidFill>
                  <a:schemeClr val="accent2"/>
                </a:solidFill>
                <a:latin typeface="Calibri" panose="020F0502020204030204" pitchFamily="34" charset="0"/>
              </a:rPr>
              <a:t>dossier</a:t>
            </a:r>
          </a:p>
        </p:txBody>
      </p:sp>
      <p:pic>
        <p:nvPicPr>
          <p:cNvPr id="11" name="Image 10" descr="C:\Users\barbara-e.charvot\AppData\Local\Microsoft\Windows\INetCache\Content.MSO\4D4B6431.t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039" y="88772"/>
            <a:ext cx="1174100" cy="682636"/>
          </a:xfrm>
          <a:prstGeom prst="rect">
            <a:avLst/>
          </a:prstGeom>
          <a:noFill/>
          <a:ln>
            <a:noFill/>
          </a:ln>
        </p:spPr>
      </p:pic>
      <p:pic>
        <p:nvPicPr>
          <p:cNvPr id="12" name="Image 11"/>
          <p:cNvPicPr/>
          <p:nvPr/>
        </p:nvPicPr>
        <p:blipFill rotWithShape="1">
          <a:blip r:embed="rId3"/>
          <a:srcRect l="29056" t="51863" r="63160" b="39861"/>
          <a:stretch/>
        </p:blipFill>
        <p:spPr bwMode="auto">
          <a:xfrm>
            <a:off x="6102328" y="86027"/>
            <a:ext cx="1082561" cy="72998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224745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Espace réservé du contenu 8"/>
          <p:cNvGraphicFramePr>
            <a:graphicFrameLocks noGrp="1"/>
          </p:cNvGraphicFramePr>
          <p:nvPr>
            <p:ph idx="1"/>
            <p:extLst>
              <p:ext uri="{D42A27DB-BD31-4B8C-83A1-F6EECF244321}">
                <p14:modId xmlns:p14="http://schemas.microsoft.com/office/powerpoint/2010/main" val="44060179"/>
              </p:ext>
            </p:extLst>
          </p:nvPr>
        </p:nvGraphicFramePr>
        <p:xfrm>
          <a:off x="290508" y="1046163"/>
          <a:ext cx="6882852" cy="4907674"/>
        </p:xfrm>
        <a:graphic>
          <a:graphicData uri="http://schemas.openxmlformats.org/drawingml/2006/table">
            <a:tbl>
              <a:tblPr firstRow="1" bandRow="1">
                <a:tableStyleId>{5C22544A-7EE6-4342-B048-85BDC9FD1C3A}</a:tableStyleId>
              </a:tblPr>
              <a:tblGrid>
                <a:gridCol w="3946568">
                  <a:extLst>
                    <a:ext uri="{9D8B030D-6E8A-4147-A177-3AD203B41FA5}">
                      <a16:colId xmlns:a16="http://schemas.microsoft.com/office/drawing/2014/main" xmlns="" val="3448400694"/>
                    </a:ext>
                  </a:extLst>
                </a:gridCol>
                <a:gridCol w="1044656">
                  <a:extLst>
                    <a:ext uri="{9D8B030D-6E8A-4147-A177-3AD203B41FA5}">
                      <a16:colId xmlns:a16="http://schemas.microsoft.com/office/drawing/2014/main" xmlns="" val="3198261938"/>
                    </a:ext>
                  </a:extLst>
                </a:gridCol>
                <a:gridCol w="879095">
                  <a:extLst>
                    <a:ext uri="{9D8B030D-6E8A-4147-A177-3AD203B41FA5}">
                      <a16:colId xmlns:a16="http://schemas.microsoft.com/office/drawing/2014/main" xmlns="" val="764796383"/>
                    </a:ext>
                  </a:extLst>
                </a:gridCol>
                <a:gridCol w="1012533">
                  <a:extLst>
                    <a:ext uri="{9D8B030D-6E8A-4147-A177-3AD203B41FA5}">
                      <a16:colId xmlns:a16="http://schemas.microsoft.com/office/drawing/2014/main" xmlns="" val="2438773549"/>
                    </a:ext>
                  </a:extLst>
                </a:gridCol>
              </a:tblGrid>
              <a:tr h="383759">
                <a:tc>
                  <a:txBody>
                    <a:bodyPr/>
                    <a:lstStyle/>
                    <a:p>
                      <a:pPr algn="ctr"/>
                      <a:r>
                        <a:rPr lang="fr-FR" sz="1200" dirty="0" smtClean="0"/>
                        <a:t>PIECES</a:t>
                      </a:r>
                      <a:r>
                        <a:rPr lang="fr-FR" sz="1200" baseline="0" dirty="0" smtClean="0"/>
                        <a:t> JUSTIFICATIVES COMMUNES</a:t>
                      </a:r>
                      <a:endParaRPr lang="fr-FR" sz="12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smtClean="0"/>
                        <a:t>Pièce</a:t>
                      </a:r>
                      <a:r>
                        <a:rPr lang="fr-FR" sz="1000" baseline="0" dirty="0" smtClean="0"/>
                        <a:t> </a:t>
                      </a:r>
                    </a:p>
                    <a:p>
                      <a:pPr algn="ctr"/>
                      <a:r>
                        <a:rPr lang="fr-FR" sz="1000" baseline="0" dirty="0" smtClean="0"/>
                        <a:t>Jointe </a:t>
                      </a:r>
                      <a:endParaRPr lang="fr-FR" sz="1000" dirty="0"/>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smtClean="0"/>
                        <a:t>Sans  </a:t>
                      </a:r>
                    </a:p>
                    <a:p>
                      <a:pPr algn="ctr"/>
                      <a:r>
                        <a:rPr lang="fr-FR" sz="1000" dirty="0" smtClean="0"/>
                        <a:t>Objet</a:t>
                      </a:r>
                      <a:endParaRPr lang="fr-FR" sz="1000" dirty="0"/>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smtClean="0"/>
                        <a:t>Service </a:t>
                      </a:r>
                    </a:p>
                    <a:p>
                      <a:pPr algn="ctr"/>
                      <a:r>
                        <a:rPr lang="fr-FR" sz="1000" dirty="0" smtClean="0"/>
                        <a:t>Instructeur</a:t>
                      </a:r>
                      <a:endParaRPr lang="fr-FR" sz="10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1">
                        <a:lumMod val="50000"/>
                      </a:schemeClr>
                    </a:solidFill>
                  </a:tcPr>
                </a:tc>
                <a:extLst>
                  <a:ext uri="{0D108BD9-81ED-4DB2-BD59-A6C34878D82A}">
                    <a16:rowId xmlns:a16="http://schemas.microsoft.com/office/drawing/2014/main" xmlns="" val="397578469"/>
                  </a:ext>
                </a:extLst>
              </a:tr>
              <a:tr h="236159">
                <a:tc>
                  <a:txBody>
                    <a:bodyPr/>
                    <a:lstStyle/>
                    <a:p>
                      <a:pPr marL="0" lvl="0" indent="0" algn="l" defTabSz="755934" rtl="0" eaLnBrk="1" latinLnBrk="0" hangingPunct="1">
                        <a:buFont typeface="Arial" panose="020B0604020202020204" pitchFamily="34" charset="0"/>
                        <a:buNone/>
                      </a:pPr>
                      <a:r>
                        <a:rPr lang="fr-FR" sz="1000" i="1" kern="1200" dirty="0" smtClean="0">
                          <a:solidFill>
                            <a:schemeClr val="bg1"/>
                          </a:solidFill>
                          <a:latin typeface="+mn-lt"/>
                          <a:ea typeface="+mn-ea"/>
                          <a:cs typeface="+mn-cs"/>
                        </a:rPr>
                        <a:t>Pour les groupes d’intérêts public (GIP)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60000"/>
                        <a:lumOff val="40000"/>
                      </a:schemeClr>
                    </a:solidFill>
                  </a:tcPr>
                </a:tc>
                <a:tc>
                  <a:txBody>
                    <a:bodyPr/>
                    <a:lstStyle/>
                    <a:p>
                      <a:pPr marL="0" algn="ctr" defTabSz="755934" rtl="0" eaLnBrk="1" latinLnBrk="0" hangingPunct="1"/>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txBody>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xmlns="" val="3235485901"/>
                  </a:ext>
                </a:extLst>
              </a:tr>
              <a:tr h="236159">
                <a:tc>
                  <a:txBody>
                    <a:bodyPr/>
                    <a:lstStyle/>
                    <a:p>
                      <a:pPr marL="171450" lvl="0" indent="-171450" algn="l" defTabSz="755934" rtl="0" eaLnBrk="1" latinLnBrk="0" hangingPunct="1">
                        <a:buFont typeface="Arial" panose="020B0604020202020204" pitchFamily="34" charset="0"/>
                        <a:buChar char="•"/>
                      </a:pPr>
                      <a:r>
                        <a:rPr lang="fr-FR" sz="1000" kern="1200" baseline="0" dirty="0" smtClean="0">
                          <a:solidFill>
                            <a:schemeClr val="dk1"/>
                          </a:solidFill>
                          <a:latin typeface="+mn-lt"/>
                          <a:ea typeface="+mn-ea"/>
                          <a:cs typeface="+mn-cs"/>
                        </a:rPr>
                        <a:t>Convention constitutive du GIP</a:t>
                      </a:r>
                    </a:p>
                    <a:p>
                      <a:pPr marL="171450" lvl="0" indent="-171450" algn="l" defTabSz="755934" rtl="0" eaLnBrk="1" latinLnBrk="0" hangingPunct="1">
                        <a:buFont typeface="Arial" panose="020B0604020202020204" pitchFamily="34" charset="0"/>
                        <a:buChar char="•"/>
                      </a:pPr>
                      <a:r>
                        <a:rPr lang="fr-FR" sz="1000" kern="1200" baseline="0" dirty="0" smtClean="0">
                          <a:solidFill>
                            <a:schemeClr val="dk1"/>
                          </a:solidFill>
                          <a:latin typeface="+mn-lt"/>
                          <a:ea typeface="+mn-ea"/>
                          <a:cs typeface="+mn-cs"/>
                        </a:rPr>
                        <a:t>Parution au JO de l’arrêté d’approbation de la convention constitutive</a:t>
                      </a:r>
                    </a:p>
                    <a:p>
                      <a:pPr marL="171450" lvl="0" indent="-171450" algn="l" defTabSz="755934" rtl="0" eaLnBrk="1" latinLnBrk="0" hangingPunct="1">
                        <a:buFont typeface="Arial" panose="020B0604020202020204" pitchFamily="34" charset="0"/>
                        <a:buChar char="•"/>
                      </a:pPr>
                      <a:r>
                        <a:rPr lang="fr-FR" sz="1000" kern="1200" baseline="0" dirty="0" smtClean="0">
                          <a:solidFill>
                            <a:schemeClr val="dk1"/>
                          </a:solidFill>
                          <a:latin typeface="+mn-lt"/>
                          <a:ea typeface="+mn-ea"/>
                          <a:cs typeface="+mn-cs"/>
                        </a:rPr>
                        <a:t>Décision approuvant l’opération et le plan de financement prévisionnel </a:t>
                      </a:r>
                    </a:p>
                    <a:p>
                      <a:pPr marL="171450" lvl="0" indent="-171450" algn="l" defTabSz="755934" rtl="0" eaLnBrk="1" latinLnBrk="0" hangingPunct="1">
                        <a:buFont typeface="Arial" panose="020B0604020202020204" pitchFamily="34" charset="0"/>
                        <a:buChar char="•"/>
                      </a:pPr>
                      <a:r>
                        <a:rPr lang="fr-FR" sz="1000" kern="1200" baseline="0" dirty="0" smtClean="0">
                          <a:solidFill>
                            <a:schemeClr val="dk1"/>
                          </a:solidFill>
                          <a:latin typeface="+mn-lt"/>
                          <a:ea typeface="+mn-ea"/>
                          <a:cs typeface="+mn-cs"/>
                        </a:rPr>
                        <a:t>Bilans comptables des trois derniers exercices fiscaux approuvés</a:t>
                      </a:r>
                      <a:endParaRPr lang="fr-FR" sz="1600" kern="1200" dirty="0" smtClean="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FFFFFF"/>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FFFFFF"/>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FFFFFF"/>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FFFFFF"/>
                    </a:solidFill>
                  </a:tcPr>
                </a:tc>
                <a:extLst>
                  <a:ext uri="{0D108BD9-81ED-4DB2-BD59-A6C34878D82A}">
                    <a16:rowId xmlns:a16="http://schemas.microsoft.com/office/drawing/2014/main" xmlns="" val="3853476380"/>
                  </a:ext>
                </a:extLst>
              </a:tr>
              <a:tr h="236159">
                <a:tc gridSpan="4">
                  <a:txBody>
                    <a:bodyPr/>
                    <a:lstStyle/>
                    <a:p>
                      <a:r>
                        <a:rPr lang="fr-FR" sz="1000" i="1" dirty="0" smtClean="0">
                          <a:solidFill>
                            <a:schemeClr val="bg1"/>
                          </a:solidFill>
                        </a:rPr>
                        <a:t>Pour les partenariats</a:t>
                      </a:r>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accent1">
                        <a:lumMod val="60000"/>
                        <a:lumOff val="40000"/>
                      </a:schemeClr>
                    </a:solidFill>
                  </a:tcPr>
                </a:tc>
                <a:tc hMerge="1">
                  <a:txBody>
                    <a:bodyPr/>
                    <a:lstStyle/>
                    <a:p>
                      <a:endParaRPr lang="fr-FR"/>
                    </a:p>
                  </a:txBody>
                  <a:tcPr/>
                </a:tc>
                <a:tc hMerge="1">
                  <a:txBody>
                    <a:bodyPr/>
                    <a:lstStyle/>
                    <a:p>
                      <a:endParaRPr lang="fr-FR" dirty="0">
                        <a:solidFill>
                          <a:schemeClr val="bg1"/>
                        </a:solidFill>
                      </a:endParaRPr>
                    </a:p>
                  </a:txBody>
                  <a:tcPr>
                    <a:solidFill>
                      <a:schemeClr val="bg2">
                        <a:lumMod val="75000"/>
                      </a:schemeClr>
                    </a:solidFill>
                  </a:tcPr>
                </a:tc>
                <a:tc hMerge="1">
                  <a:txBody>
                    <a:bodyPr/>
                    <a:lstStyle/>
                    <a:p>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xmlns="" val="3751428191"/>
                  </a:ext>
                </a:extLst>
              </a:tr>
              <a:tr h="323031">
                <a:tc>
                  <a:txBody>
                    <a:bodyPr/>
                    <a:lstStyle/>
                    <a:p>
                      <a:pPr marL="285750" indent="-285750">
                        <a:buFont typeface="Arial" panose="020B0604020202020204" pitchFamily="34" charset="0"/>
                        <a:buChar char="•"/>
                      </a:pPr>
                      <a:r>
                        <a:rPr lang="fr-FR" sz="1000" kern="1200" dirty="0" smtClean="0">
                          <a:solidFill>
                            <a:schemeClr val="dk1"/>
                          </a:solidFill>
                          <a:latin typeface="+mn-lt"/>
                          <a:ea typeface="+mn-ea"/>
                          <a:cs typeface="+mn-cs"/>
                        </a:rPr>
                        <a:t>Convention de partenariat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dirty="0" smtClean="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r-FR" sz="1000" dirty="0" smtClean="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r-FR" sz="1000" dirty="0" smtClean="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3981829035"/>
                  </a:ext>
                </a:extLst>
              </a:tr>
              <a:tr h="236159">
                <a:tc gridSpan="4">
                  <a:txBody>
                    <a:bodyPr/>
                    <a:lstStyle/>
                    <a:p>
                      <a:pPr marL="0" algn="l" defTabSz="755934" rtl="0" eaLnBrk="1" latinLnBrk="0" hangingPunct="1"/>
                      <a:r>
                        <a:rPr lang="fr-FR" sz="1000" i="1" kern="1200" dirty="0" smtClean="0">
                          <a:solidFill>
                            <a:schemeClr val="bg1"/>
                          </a:solidFill>
                          <a:latin typeface="+mn-lt"/>
                          <a:ea typeface="+mn-ea"/>
                          <a:cs typeface="+mn-cs"/>
                        </a:rPr>
                        <a:t>Plan de financement</a:t>
                      </a:r>
                      <a:endParaRPr lang="fr-FR" sz="1000" i="1" kern="1200" dirty="0">
                        <a:solidFill>
                          <a:schemeClr val="bg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solidFill>
                      <a:schemeClr val="accent1">
                        <a:lumMod val="60000"/>
                        <a:lumOff val="40000"/>
                      </a:schemeClr>
                    </a:solidFill>
                  </a:tcPr>
                </a:tc>
                <a:tc hMerge="1">
                  <a:txBody>
                    <a:bodyPr/>
                    <a:lstStyle/>
                    <a:p>
                      <a:endParaRPr lang="fr-FR"/>
                    </a:p>
                  </a:txBody>
                  <a:tcPr/>
                </a:tc>
                <a:tc hMerge="1">
                  <a:txBody>
                    <a:bodyPr/>
                    <a:lstStyle/>
                    <a:p>
                      <a:endParaRPr lang="fr-FR" dirty="0"/>
                    </a:p>
                  </a:txBody>
                  <a:tcPr/>
                </a:tc>
                <a:tc hMerge="1">
                  <a:txBody>
                    <a:bodyPr/>
                    <a:lstStyle/>
                    <a:p>
                      <a:pPr marL="0" algn="l" defTabSz="755934" rtl="0" eaLnBrk="1" latinLnBrk="0" hangingPunct="1"/>
                      <a:endParaRPr lang="fr-FR" sz="1000" i="1" kern="1200" dirty="0">
                        <a:solidFill>
                          <a:schemeClr val="bg1"/>
                        </a:solidFill>
                        <a:latin typeface="+mn-lt"/>
                        <a:ea typeface="+mn-ea"/>
                        <a:cs typeface="+mn-cs"/>
                      </a:endParaRPr>
                    </a:p>
                  </a:txBody>
                  <a:tcPr>
                    <a:lnR w="12700" cap="flat" cmpd="sng" algn="ctr">
                      <a:solidFill>
                        <a:schemeClr val="tx1"/>
                      </a:solidFill>
                      <a:prstDash val="solid"/>
                      <a:round/>
                      <a:headEnd type="none" w="med" len="med"/>
                      <a:tailEnd type="none" w="med" len="med"/>
                    </a:lnR>
                    <a:lnT w="12700" cmpd="sng">
                      <a:noFill/>
                    </a:lnT>
                    <a:solidFill>
                      <a:schemeClr val="bg2">
                        <a:lumMod val="75000"/>
                      </a:schemeClr>
                    </a:solidFill>
                  </a:tcPr>
                </a:tc>
                <a:extLst>
                  <a:ext uri="{0D108BD9-81ED-4DB2-BD59-A6C34878D82A}">
                    <a16:rowId xmlns:a16="http://schemas.microsoft.com/office/drawing/2014/main" xmlns="" val="3348259910"/>
                  </a:ext>
                </a:extLst>
              </a:tr>
              <a:tr h="895603">
                <a:tc>
                  <a:txBody>
                    <a:bodyPr/>
                    <a:lstStyle/>
                    <a:p>
                      <a:pPr marL="285750" indent="-285750" algn="l" defTabSz="755934" rtl="0" eaLnBrk="1" latinLnBrk="0" hangingPunct="1">
                        <a:buFont typeface="Arial" panose="020B0604020202020204" pitchFamily="34" charset="0"/>
                        <a:buChar char="•"/>
                      </a:pPr>
                      <a:r>
                        <a:rPr lang="fr-FR" sz="1000" kern="1200" baseline="0" dirty="0" smtClean="0">
                          <a:solidFill>
                            <a:schemeClr val="dk1"/>
                          </a:solidFill>
                          <a:latin typeface="+mn-lt"/>
                          <a:ea typeface="+mn-ea"/>
                          <a:cs typeface="+mn-cs"/>
                        </a:rPr>
                        <a:t>Calculatrice de l’aide</a:t>
                      </a:r>
                    </a:p>
                    <a:p>
                      <a:pPr marL="285750" indent="-285750" algn="l" defTabSz="755934" rtl="0" eaLnBrk="1" latinLnBrk="0" hangingPunct="1">
                        <a:buFont typeface="Arial" panose="020B0604020202020204" pitchFamily="34" charset="0"/>
                        <a:buChar char="•"/>
                      </a:pPr>
                      <a:r>
                        <a:rPr lang="fr-FR" sz="1000" kern="1200" baseline="0" dirty="0" smtClean="0">
                          <a:solidFill>
                            <a:schemeClr val="dk1"/>
                          </a:solidFill>
                          <a:latin typeface="+mn-lt"/>
                          <a:ea typeface="+mn-ea"/>
                          <a:cs typeface="+mn-cs"/>
                        </a:rPr>
                        <a:t>Pièces justificatives pour les dépenses prévisionnelles (devis, attestation ou tout document probant)</a:t>
                      </a:r>
                      <a:endParaRPr lang="fr-FR" sz="1000" b="1" kern="1200" baseline="0" dirty="0" smtClean="0">
                        <a:solidFill>
                          <a:schemeClr val="dk1"/>
                        </a:solidFill>
                        <a:latin typeface="+mn-lt"/>
                        <a:ea typeface="+mn-ea"/>
                        <a:cs typeface="+mn-cs"/>
                      </a:endParaRPr>
                    </a:p>
                    <a:p>
                      <a:pPr marL="0" indent="0" algn="l" defTabSz="755934" rtl="0" eaLnBrk="1" latinLnBrk="0" hangingPunct="1">
                        <a:buFont typeface="Arial" panose="020B0604020202020204" pitchFamily="34" charset="0"/>
                        <a:buNone/>
                      </a:pPr>
                      <a:r>
                        <a:rPr lang="fr-FR" sz="1000" b="1" kern="1200" baseline="0" dirty="0" smtClean="0">
                          <a:solidFill>
                            <a:schemeClr val="dk1"/>
                          </a:solidFill>
                          <a:latin typeface="+mn-lt"/>
                          <a:ea typeface="+mn-ea"/>
                          <a:cs typeface="+mn-cs"/>
                        </a:rPr>
                        <a:t>Pour les bénéficiaires soumis à la commande publique : </a:t>
                      </a:r>
                    </a:p>
                    <a:p>
                      <a:pPr marL="171450" indent="-171450" algn="l" defTabSz="755934" rtl="0" eaLnBrk="1" latinLnBrk="0" hangingPunct="1">
                        <a:buFont typeface="Arial" panose="020B0604020202020204" pitchFamily="34" charset="0"/>
                        <a:buChar char="•"/>
                      </a:pPr>
                      <a:r>
                        <a:rPr lang="fr-FR" sz="1000" b="0" kern="1200" baseline="0" dirty="0" smtClean="0">
                          <a:solidFill>
                            <a:schemeClr val="dk1"/>
                          </a:solidFill>
                          <a:latin typeface="+mn-lt"/>
                          <a:ea typeface="+mn-ea"/>
                          <a:cs typeface="+mn-cs"/>
                        </a:rPr>
                        <a:t>P</a:t>
                      </a:r>
                      <a:r>
                        <a:rPr lang="fr-FR" sz="1000" kern="1200" baseline="0" dirty="0" smtClean="0">
                          <a:solidFill>
                            <a:schemeClr val="dk1"/>
                          </a:solidFill>
                          <a:latin typeface="+mn-lt"/>
                          <a:ea typeface="+mn-ea"/>
                          <a:cs typeface="+mn-cs"/>
                        </a:rPr>
                        <a:t>rocédure interne des achats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1678393539"/>
                  </a:ext>
                </a:extLst>
              </a:tr>
              <a:tr h="244800">
                <a:tc gridSpan="4">
                  <a:txBody>
                    <a:bodyPr/>
                    <a:lstStyle/>
                    <a:p>
                      <a:pPr marL="0" indent="0" algn="l" defTabSz="755934" rtl="0" eaLnBrk="1" latinLnBrk="0" hangingPunct="1">
                        <a:buFont typeface="Arial" panose="020B0604020202020204" pitchFamily="34" charset="0"/>
                        <a:buNone/>
                      </a:pPr>
                      <a:r>
                        <a:rPr lang="fr-FR" sz="1000" i="1" kern="1200" dirty="0" smtClean="0">
                          <a:solidFill>
                            <a:schemeClr val="bg1"/>
                          </a:solidFill>
                          <a:latin typeface="+mn-lt"/>
                          <a:ea typeface="+mn-ea"/>
                          <a:cs typeface="+mn-cs"/>
                        </a:rPr>
                        <a:t>Options</a:t>
                      </a:r>
                      <a:r>
                        <a:rPr lang="fr-FR" sz="1000" i="1" kern="1200" baseline="0" dirty="0" smtClean="0">
                          <a:solidFill>
                            <a:schemeClr val="bg1"/>
                          </a:solidFill>
                          <a:latin typeface="+mn-lt"/>
                          <a:ea typeface="+mn-ea"/>
                          <a:cs typeface="+mn-cs"/>
                        </a:rPr>
                        <a:t> à coûts simplifiés</a:t>
                      </a:r>
                      <a:endParaRPr lang="fr-FR" sz="1000" i="1" kern="1200" dirty="0" smtClean="0">
                        <a:solidFill>
                          <a:schemeClr val="bg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9DC3E6"/>
                    </a:solidFill>
                  </a:tcPr>
                </a:tc>
                <a:tc hMerge="1">
                  <a:txBody>
                    <a:bodyPr/>
                    <a:lstStyle/>
                    <a:p>
                      <a:pPr algn="ct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xmlns="" val="5326466"/>
                  </a:ext>
                </a:extLst>
              </a:tr>
              <a:tr h="244800">
                <a:tc>
                  <a:txBody>
                    <a:bodyPr/>
                    <a:lstStyle/>
                    <a:p>
                      <a:pPr marL="0" indent="0" algn="l" defTabSz="755934" rtl="0" eaLnBrk="1" latinLnBrk="0" hangingPunct="1">
                        <a:buFont typeface="Arial" panose="020B0604020202020204" pitchFamily="34" charset="0"/>
                        <a:buNone/>
                      </a:pPr>
                      <a:r>
                        <a:rPr lang="fr-FR" sz="1000" b="1" i="0" kern="1200" dirty="0" smtClean="0">
                          <a:solidFill>
                            <a:schemeClr val="tx1"/>
                          </a:solidFill>
                          <a:latin typeface="+mn-lt"/>
                          <a:ea typeface="+mn-ea"/>
                          <a:cs typeface="+mn-cs"/>
                        </a:rPr>
                        <a:t>Frais</a:t>
                      </a:r>
                      <a:r>
                        <a:rPr lang="fr-FR" sz="1000" b="1" i="0" kern="1200" baseline="0" dirty="0" smtClean="0">
                          <a:solidFill>
                            <a:schemeClr val="tx1"/>
                          </a:solidFill>
                          <a:latin typeface="+mn-lt"/>
                          <a:ea typeface="+mn-ea"/>
                          <a:cs typeface="+mn-cs"/>
                        </a:rPr>
                        <a:t> de personnel :</a:t>
                      </a:r>
                    </a:p>
                    <a:p>
                      <a:pPr marL="171450" indent="-171450" algn="l" defTabSz="755934" rtl="0" eaLnBrk="1" latinLnBrk="0" hangingPunct="1">
                        <a:buFont typeface="Arial" panose="020B0604020202020204" pitchFamily="34" charset="0"/>
                        <a:buChar char="•"/>
                      </a:pPr>
                      <a:r>
                        <a:rPr lang="fr-FR" sz="1000" b="0" i="0" kern="1200" baseline="0" dirty="0" smtClean="0">
                          <a:solidFill>
                            <a:schemeClr val="tx1"/>
                          </a:solidFill>
                          <a:latin typeface="+mn-lt"/>
                          <a:ea typeface="+mn-ea"/>
                          <a:cs typeface="+mn-cs"/>
                        </a:rPr>
                        <a:t>12 derniers  bulletins de paie ou DSN ou tout document probant équivalent (livre de paie, </a:t>
                      </a:r>
                      <a:r>
                        <a:rPr lang="fr-FR" sz="1000" b="0" i="0" kern="1200" baseline="0" dirty="0" err="1" smtClean="0">
                          <a:solidFill>
                            <a:schemeClr val="tx1"/>
                          </a:solidFill>
                          <a:latin typeface="+mn-lt"/>
                          <a:ea typeface="+mn-ea"/>
                          <a:cs typeface="+mn-cs"/>
                        </a:rPr>
                        <a:t>dashboard</a:t>
                      </a:r>
                      <a:r>
                        <a:rPr lang="fr-FR" sz="1000" b="0" i="0" kern="1200" baseline="0" dirty="0" smtClean="0">
                          <a:solidFill>
                            <a:schemeClr val="tx1"/>
                          </a:solidFill>
                          <a:latin typeface="+mn-lt"/>
                          <a:ea typeface="+mn-ea"/>
                          <a:cs typeface="+mn-cs"/>
                        </a:rPr>
                        <a:t> (extraction d’un logiciel de paie de la structure) …)</a:t>
                      </a:r>
                    </a:p>
                    <a:p>
                      <a:pPr marL="171450" indent="-171450" algn="l" defTabSz="755934" rtl="0" eaLnBrk="1" latinLnBrk="0" hangingPunct="1">
                        <a:buFont typeface="Arial" panose="020B0604020202020204" pitchFamily="34" charset="0"/>
                        <a:buChar char="•"/>
                      </a:pPr>
                      <a:r>
                        <a:rPr lang="fr-FR" sz="1000" b="0" i="0" kern="1200" baseline="0" dirty="0" smtClean="0">
                          <a:solidFill>
                            <a:schemeClr val="tx1"/>
                          </a:solidFill>
                          <a:latin typeface="+mn-lt"/>
                          <a:ea typeface="+mn-ea"/>
                          <a:cs typeface="+mn-cs"/>
                        </a:rPr>
                        <a:t>Convention de stage ou d’apprentissage le cas échéant</a:t>
                      </a:r>
                    </a:p>
                    <a:p>
                      <a:pPr marL="171450" indent="-171450" algn="l" defTabSz="755934" rtl="0" eaLnBrk="1" latinLnBrk="0" hangingPunct="1">
                        <a:buFont typeface="Arial" panose="020B0604020202020204" pitchFamily="34" charset="0"/>
                        <a:buChar char="•"/>
                      </a:pPr>
                      <a:r>
                        <a:rPr lang="fr-FR" sz="1000" b="0" i="0" kern="1200" baseline="0" dirty="0" smtClean="0">
                          <a:solidFill>
                            <a:schemeClr val="tx1"/>
                          </a:solidFill>
                          <a:latin typeface="+mn-lt"/>
                          <a:ea typeface="+mn-ea"/>
                          <a:cs typeface="+mn-cs"/>
                        </a:rPr>
                        <a:t>Statut de la société ou PV de l’assemblée générale pour les salaires du gérant le cas échéant</a:t>
                      </a:r>
                    </a:p>
                    <a:p>
                      <a:pPr marL="171450" indent="-171450" algn="l" defTabSz="755934" rtl="0" eaLnBrk="1" latinLnBrk="0" hangingPunct="1">
                        <a:buFont typeface="Arial" panose="020B0604020202020204" pitchFamily="34" charset="0"/>
                        <a:buChar char="•"/>
                      </a:pPr>
                      <a:r>
                        <a:rPr lang="fr-FR" sz="1000" b="0" i="0" kern="1200" baseline="0" dirty="0" smtClean="0">
                          <a:solidFill>
                            <a:schemeClr val="tx1"/>
                          </a:solidFill>
                          <a:latin typeface="+mn-lt"/>
                          <a:ea typeface="+mn-ea"/>
                          <a:cs typeface="+mn-cs"/>
                        </a:rPr>
                        <a:t>Convention de mise à disposition du personnel le cas échéant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algn="ctr"/>
                      <a:endParaRPr lang="fr-FR" sz="1000" i="0" dirty="0" smtClean="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endParaRPr lang="fr-FR" sz="1000" i="0" dirty="0" smtClean="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endParaRPr lang="fr-FR" sz="1000" i="0" dirty="0" smtClean="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endParaRPr lang="fr-FR" sz="1000" i="0" dirty="0" smtClean="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algn="ctr"/>
                      <a:endParaRPr lang="fr-FR" sz="1000" i="0" dirty="0" smtClean="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endParaRPr lang="fr-FR" sz="1000" i="0" dirty="0" smtClean="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endParaRPr lang="fr-FR" sz="1000" i="0" dirty="0" smtClean="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endParaRPr lang="fr-FR" sz="1000" i="0" dirty="0" smtClean="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113048314"/>
                  </a:ext>
                </a:extLst>
              </a:tr>
            </a:tbl>
          </a:graphicData>
        </a:graphic>
      </p:graphicFrame>
      <p:sp>
        <p:nvSpPr>
          <p:cNvPr id="4" name="Espace réservé du pied de page 3"/>
          <p:cNvSpPr>
            <a:spLocks noGrp="1"/>
          </p:cNvSpPr>
          <p:nvPr>
            <p:ph type="ftr" sz="quarter" idx="11"/>
          </p:nvPr>
        </p:nvSpPr>
        <p:spPr/>
        <p:txBody>
          <a:bodyPr/>
          <a:lstStyle/>
          <a:p>
            <a:r>
              <a:rPr lang="fr-FR" dirty="0"/>
              <a:t>Version du 04/11/22 –TA4 OS2.1</a:t>
            </a:r>
          </a:p>
          <a:p>
            <a:endParaRPr lang="fr-FR" dirty="0"/>
          </a:p>
        </p:txBody>
      </p:sp>
      <p:sp>
        <p:nvSpPr>
          <p:cNvPr id="5" name="Espace réservé du numéro de diapositive 4"/>
          <p:cNvSpPr>
            <a:spLocks noGrp="1"/>
          </p:cNvSpPr>
          <p:nvPr>
            <p:ph type="sldNum" sz="quarter" idx="12"/>
          </p:nvPr>
        </p:nvSpPr>
        <p:spPr/>
        <p:txBody>
          <a:bodyPr/>
          <a:lstStyle/>
          <a:p>
            <a:fld id="{DE2FA2C3-344A-4AAA-B278-B58E566A51AB}" type="slidenum">
              <a:rPr lang="fr-FR" smtClean="0"/>
              <a:t>3</a:t>
            </a:fld>
            <a:endParaRPr lang="fr-FR"/>
          </a:p>
        </p:txBody>
      </p:sp>
      <p:cxnSp>
        <p:nvCxnSpPr>
          <p:cNvPr id="8" name="Connecteur droit 7"/>
          <p:cNvCxnSpPr/>
          <p:nvPr/>
        </p:nvCxnSpPr>
        <p:spPr>
          <a:xfrm>
            <a:off x="302040" y="860618"/>
            <a:ext cx="6882849" cy="0"/>
          </a:xfrm>
          <a:prstGeom prst="line">
            <a:avLst/>
          </a:prstGeom>
          <a:ln w="57150"/>
        </p:spPr>
        <p:style>
          <a:lnRef idx="1">
            <a:schemeClr val="accent1"/>
          </a:lnRef>
          <a:fillRef idx="0">
            <a:schemeClr val="accent1"/>
          </a:fillRef>
          <a:effectRef idx="0">
            <a:schemeClr val="accent1"/>
          </a:effectRef>
          <a:fontRef idx="minor">
            <a:schemeClr val="tx1"/>
          </a:fontRef>
        </p:style>
      </p:cxnSp>
      <p:pic>
        <p:nvPicPr>
          <p:cNvPr id="10" name="Image 9" descr="C:\Users\barbara-e.charvot\AppData\Local\Microsoft\Windows\INetCache\Content.MSO\4D4B6431.t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039" y="88772"/>
            <a:ext cx="1174100" cy="682636"/>
          </a:xfrm>
          <a:prstGeom prst="rect">
            <a:avLst/>
          </a:prstGeom>
          <a:noFill/>
          <a:ln>
            <a:noFill/>
          </a:ln>
        </p:spPr>
      </p:pic>
      <p:pic>
        <p:nvPicPr>
          <p:cNvPr id="11" name="Image 10"/>
          <p:cNvPicPr/>
          <p:nvPr/>
        </p:nvPicPr>
        <p:blipFill rotWithShape="1">
          <a:blip r:embed="rId3"/>
          <a:srcRect l="29056" t="51863" r="63160" b="39861"/>
          <a:stretch/>
        </p:blipFill>
        <p:spPr bwMode="auto">
          <a:xfrm>
            <a:off x="6102328" y="41422"/>
            <a:ext cx="1082561" cy="72998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516625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2504143" y="10122573"/>
            <a:ext cx="2551390" cy="569240"/>
          </a:xfrm>
        </p:spPr>
        <p:txBody>
          <a:bodyPr/>
          <a:lstStyle/>
          <a:p>
            <a:r>
              <a:rPr lang="fr-FR" dirty="0"/>
              <a:t>Version du 04/11/22 –TA4 OS2.1</a:t>
            </a:r>
          </a:p>
          <a:p>
            <a:endParaRPr lang="fr-FR" dirty="0"/>
          </a:p>
        </p:txBody>
      </p:sp>
      <p:sp>
        <p:nvSpPr>
          <p:cNvPr id="5" name="Espace réservé du numéro de diapositive 4"/>
          <p:cNvSpPr>
            <a:spLocks noGrp="1"/>
          </p:cNvSpPr>
          <p:nvPr>
            <p:ph type="sldNum" sz="quarter" idx="12"/>
          </p:nvPr>
        </p:nvSpPr>
        <p:spPr>
          <a:xfrm>
            <a:off x="5360285" y="10122573"/>
            <a:ext cx="1700927" cy="569240"/>
          </a:xfrm>
        </p:spPr>
        <p:txBody>
          <a:bodyPr/>
          <a:lstStyle/>
          <a:p>
            <a:fld id="{DE2FA2C3-344A-4AAA-B278-B58E566A51AB}" type="slidenum">
              <a:rPr lang="fr-FR" smtClean="0"/>
              <a:t>4</a:t>
            </a:fld>
            <a:endParaRPr lang="fr-FR" dirty="0"/>
          </a:p>
        </p:txBody>
      </p:sp>
      <p:cxnSp>
        <p:nvCxnSpPr>
          <p:cNvPr id="6" name="Connecteur droit 5"/>
          <p:cNvCxnSpPr/>
          <p:nvPr/>
        </p:nvCxnSpPr>
        <p:spPr>
          <a:xfrm>
            <a:off x="302040" y="860618"/>
            <a:ext cx="6882849" cy="0"/>
          </a:xfrm>
          <a:prstGeom prst="line">
            <a:avLst/>
          </a:prstGeom>
          <a:ln w="57150"/>
        </p:spPr>
        <p:style>
          <a:lnRef idx="1">
            <a:schemeClr val="accent1"/>
          </a:lnRef>
          <a:fillRef idx="0">
            <a:schemeClr val="accent1"/>
          </a:fillRef>
          <a:effectRef idx="0">
            <a:schemeClr val="accent1"/>
          </a:effectRef>
          <a:fontRef idx="minor">
            <a:schemeClr val="tx1"/>
          </a:fontRef>
        </p:style>
      </p:cxnSp>
      <p:graphicFrame>
        <p:nvGraphicFramePr>
          <p:cNvPr id="9" name="Tableau 8"/>
          <p:cNvGraphicFramePr>
            <a:graphicFrameLocks noGrp="1"/>
          </p:cNvGraphicFramePr>
          <p:nvPr>
            <p:extLst>
              <p:ext uri="{D42A27DB-BD31-4B8C-83A1-F6EECF244321}">
                <p14:modId xmlns:p14="http://schemas.microsoft.com/office/powerpoint/2010/main" val="2140977830"/>
              </p:ext>
            </p:extLst>
          </p:nvPr>
        </p:nvGraphicFramePr>
        <p:xfrm>
          <a:off x="302039" y="1313853"/>
          <a:ext cx="6882850" cy="8438329"/>
        </p:xfrm>
        <a:graphic>
          <a:graphicData uri="http://schemas.openxmlformats.org/drawingml/2006/table">
            <a:tbl>
              <a:tblPr firstRow="1" bandRow="1">
                <a:tableStyleId>{5C22544A-7EE6-4342-B048-85BDC9FD1C3A}</a:tableStyleId>
              </a:tblPr>
              <a:tblGrid>
                <a:gridCol w="3946567">
                  <a:extLst>
                    <a:ext uri="{9D8B030D-6E8A-4147-A177-3AD203B41FA5}">
                      <a16:colId xmlns:a16="http://schemas.microsoft.com/office/drawing/2014/main" xmlns="" val="2636959680"/>
                    </a:ext>
                  </a:extLst>
                </a:gridCol>
                <a:gridCol w="1044656">
                  <a:extLst>
                    <a:ext uri="{9D8B030D-6E8A-4147-A177-3AD203B41FA5}">
                      <a16:colId xmlns:a16="http://schemas.microsoft.com/office/drawing/2014/main" xmlns="" val="3078815547"/>
                    </a:ext>
                  </a:extLst>
                </a:gridCol>
                <a:gridCol w="879094">
                  <a:extLst>
                    <a:ext uri="{9D8B030D-6E8A-4147-A177-3AD203B41FA5}">
                      <a16:colId xmlns:a16="http://schemas.microsoft.com/office/drawing/2014/main" xmlns="" val="2535599827"/>
                    </a:ext>
                  </a:extLst>
                </a:gridCol>
                <a:gridCol w="1012533">
                  <a:extLst>
                    <a:ext uri="{9D8B030D-6E8A-4147-A177-3AD203B41FA5}">
                      <a16:colId xmlns:a16="http://schemas.microsoft.com/office/drawing/2014/main" xmlns="" val="2921261580"/>
                    </a:ext>
                  </a:extLst>
                </a:gridCol>
              </a:tblGrid>
              <a:tr h="483049">
                <a:tc>
                  <a:txBody>
                    <a:bodyPr/>
                    <a:lstStyle/>
                    <a:p>
                      <a:pPr algn="ctr"/>
                      <a:r>
                        <a:rPr lang="fr-FR" sz="1200" dirty="0" smtClean="0"/>
                        <a:t>PIECES</a:t>
                      </a:r>
                      <a:r>
                        <a:rPr lang="fr-FR" sz="1200" baseline="0" dirty="0" smtClean="0"/>
                        <a:t> JUSTIFICATIVES COMPLEMENTAIRE </a:t>
                      </a:r>
                    </a:p>
                    <a:p>
                      <a:pPr algn="ctr"/>
                      <a:r>
                        <a:rPr lang="fr-FR" sz="1200" baseline="0" dirty="0" smtClean="0"/>
                        <a:t>PAR DISPOSITIF</a:t>
                      </a:r>
                      <a:endParaRPr lang="fr-FR" sz="12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smtClean="0"/>
                        <a:t>Pièce</a:t>
                      </a:r>
                      <a:r>
                        <a:rPr lang="fr-FR" sz="1000" baseline="0" dirty="0" smtClean="0"/>
                        <a:t> </a:t>
                      </a:r>
                    </a:p>
                    <a:p>
                      <a:pPr algn="ctr"/>
                      <a:r>
                        <a:rPr lang="fr-FR" sz="1000" baseline="0" dirty="0" smtClean="0"/>
                        <a:t>Jointe </a:t>
                      </a:r>
                      <a:endParaRPr lang="fr-FR" sz="1000" dirty="0"/>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smtClean="0"/>
                        <a:t>Sans  </a:t>
                      </a:r>
                    </a:p>
                    <a:p>
                      <a:pPr algn="ctr"/>
                      <a:r>
                        <a:rPr lang="fr-FR" sz="1000" dirty="0" smtClean="0"/>
                        <a:t>Objet </a:t>
                      </a:r>
                      <a:endParaRPr lang="fr-FR" sz="1000" dirty="0"/>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smtClean="0"/>
                        <a:t>Service </a:t>
                      </a:r>
                    </a:p>
                    <a:p>
                      <a:pPr algn="ctr"/>
                      <a:r>
                        <a:rPr lang="fr-FR" sz="1000" dirty="0" smtClean="0"/>
                        <a:t>Instructeur</a:t>
                      </a:r>
                      <a:endParaRPr lang="fr-FR" sz="10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1">
                        <a:lumMod val="50000"/>
                      </a:schemeClr>
                    </a:solidFill>
                  </a:tcPr>
                </a:tc>
                <a:extLst>
                  <a:ext uri="{0D108BD9-81ED-4DB2-BD59-A6C34878D82A}">
                    <a16:rowId xmlns:a16="http://schemas.microsoft.com/office/drawing/2014/main" xmlns="" val="3704793808"/>
                  </a:ext>
                </a:extLst>
              </a:tr>
              <a:tr h="359978">
                <a:tc gridSpan="4">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lang="fr-FR" sz="1000" i="1" dirty="0" smtClean="0">
                          <a:solidFill>
                            <a:schemeClr val="bg1"/>
                          </a:solidFill>
                        </a:rPr>
                        <a:t>OS</a:t>
                      </a:r>
                      <a:r>
                        <a:rPr lang="fr-FR" sz="1000" i="1" baseline="0" dirty="0" smtClean="0">
                          <a:solidFill>
                            <a:schemeClr val="bg1"/>
                          </a:solidFill>
                        </a:rPr>
                        <a:t> 2.1 -TA.4 : Acquisition de connaissances scientifiques, techniques et socioéconomiques, planification, surveillance sanitaire et </a:t>
                      </a:r>
                      <a:r>
                        <a:rPr lang="fr-FR" sz="1000" i="1" baseline="0" dirty="0" err="1" smtClean="0">
                          <a:solidFill>
                            <a:schemeClr val="bg1"/>
                          </a:solidFill>
                        </a:rPr>
                        <a:t>zoosanitaire</a:t>
                      </a:r>
                      <a:r>
                        <a:rPr lang="fr-FR" sz="1000" i="1" baseline="0" dirty="0" smtClean="0">
                          <a:solidFill>
                            <a:schemeClr val="bg1"/>
                          </a:solidFill>
                        </a:rPr>
                        <a:t> - </a:t>
                      </a:r>
                      <a:r>
                        <a:rPr lang="fr-FR" sz="1000" b="1" u="sng" dirty="0" smtClean="0"/>
                        <a:t>Eligibilité à la TA.4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accent1">
                        <a:lumMod val="60000"/>
                        <a:lumOff val="40000"/>
                      </a:schemeClr>
                    </a:solidFill>
                  </a:tcPr>
                </a:tc>
                <a:tc hMerge="1">
                  <a:txBody>
                    <a:bodyPr/>
                    <a:lstStyle/>
                    <a:p>
                      <a:endParaRPr lang="fr-FR"/>
                    </a:p>
                  </a:txBody>
                  <a:tcPr/>
                </a:tc>
                <a:tc hMerge="1">
                  <a:txBody>
                    <a:bodyPr/>
                    <a:lstStyle/>
                    <a:p>
                      <a:endParaRPr lang="fr-FR" dirty="0">
                        <a:solidFill>
                          <a:schemeClr val="bg1"/>
                        </a:solidFill>
                      </a:endParaRPr>
                    </a:p>
                  </a:txBody>
                  <a:tcPr>
                    <a:solidFill>
                      <a:schemeClr val="bg2">
                        <a:lumMod val="75000"/>
                      </a:schemeClr>
                    </a:solidFill>
                  </a:tcPr>
                </a:tc>
                <a:tc hMerge="1">
                  <a:txBody>
                    <a:bodyPr/>
                    <a:lstStyle/>
                    <a:p>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xmlns="" val="147158284"/>
                  </a:ext>
                </a:extLst>
              </a:tr>
              <a:tr h="2091834">
                <a:tc>
                  <a:txBody>
                    <a:bodyPr/>
                    <a:lstStyle/>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b="1" u="sng" dirty="0" smtClean="0"/>
                    </a:p>
                    <a:p>
                      <a:pPr marL="0" lvl="0" indent="0" algn="just">
                        <a:buFont typeface="Arial" panose="020B0604020202020204" pitchFamily="34" charset="0"/>
                        <a:buNone/>
                      </a:pPr>
                      <a:r>
                        <a:rPr lang="fr-FR" sz="1000" b="0" u="none" dirty="0" smtClean="0"/>
                        <a:t>Pour les GDS reconnus par l’Etat,</a:t>
                      </a:r>
                      <a:r>
                        <a:rPr lang="fr-FR" sz="1000" b="0" u="none" baseline="0" dirty="0" smtClean="0"/>
                        <a:t> les o</a:t>
                      </a:r>
                      <a:r>
                        <a:rPr lang="fr-FR" sz="1000" b="0" u="none" dirty="0" smtClean="0"/>
                        <a:t>rganisme à vocation sanitaire reconnus par l’État au sens de l’article L201-9 du CRPM, les organismes</a:t>
                      </a:r>
                      <a:r>
                        <a:rPr lang="fr-FR" sz="1000" b="0" u="none" baseline="0" dirty="0" smtClean="0"/>
                        <a:t> répondant au </a:t>
                      </a:r>
                      <a:r>
                        <a:rPr lang="fr-FR" sz="1000" b="0" u="none" dirty="0" smtClean="0"/>
                        <a:t>L. 632-1 et suivant du CRPM</a:t>
                      </a:r>
                    </a:p>
                    <a:p>
                      <a:pPr marL="549417" lvl="1" indent="-171450" algn="just">
                        <a:buFont typeface="Courier New" panose="02070309020205020404" pitchFamily="49" charset="0"/>
                        <a:buChar char="o"/>
                      </a:pPr>
                      <a:r>
                        <a:rPr lang="fr-FR" sz="1000" b="1" u="none" dirty="0" smtClean="0"/>
                        <a:t> Document</a:t>
                      </a:r>
                      <a:r>
                        <a:rPr lang="fr-FR" sz="1000" b="1" u="none" baseline="0" dirty="0" smtClean="0"/>
                        <a:t> de reconnaissance ou attestation de la DGAL </a:t>
                      </a:r>
                      <a:r>
                        <a:rPr lang="fr-FR" sz="1000" b="1" u="none" dirty="0" smtClean="0"/>
                        <a:t>ou copie de mail de la DGAL/BSA  en absence de document  de reconnaissance formel </a:t>
                      </a:r>
                    </a:p>
                    <a:p>
                      <a:pPr marL="377967" lvl="1" indent="0" algn="just">
                        <a:buFont typeface="Courier New" panose="02070309020205020404" pitchFamily="49" charset="0"/>
                        <a:buNone/>
                      </a:pPr>
                      <a:endParaRPr lang="fr-FR" sz="1000" b="1" u="none" dirty="0" smtClean="0"/>
                    </a:p>
                    <a:p>
                      <a:pPr marL="0" marR="0" lvl="0" indent="0" algn="just" defTabSz="755934" rtl="0" eaLnBrk="1" fontAlgn="auto" latinLnBrk="0" hangingPunct="1">
                        <a:lnSpc>
                          <a:spcPct val="100000"/>
                        </a:lnSpc>
                        <a:spcBef>
                          <a:spcPts val="0"/>
                        </a:spcBef>
                        <a:spcAft>
                          <a:spcPts val="0"/>
                        </a:spcAft>
                        <a:buClrTx/>
                        <a:buSzTx/>
                        <a:buFont typeface="Courier New" panose="02070309020205020404" pitchFamily="49" charset="0"/>
                        <a:buNone/>
                        <a:tabLst/>
                        <a:defRPr/>
                      </a:pPr>
                      <a:r>
                        <a:rPr lang="fr-FR" sz="1000" b="0" u="none" dirty="0" smtClean="0"/>
                        <a:t>Pour les GDS,</a:t>
                      </a:r>
                      <a:r>
                        <a:rPr lang="fr-FR" sz="1000" b="0" u="none" baseline="0" dirty="0" smtClean="0"/>
                        <a:t> les o</a:t>
                      </a:r>
                      <a:r>
                        <a:rPr lang="fr-FR" sz="1000" b="0" u="none" dirty="0" smtClean="0"/>
                        <a:t>rganismes à vocation sanitaire au sens de l’article L201-9 du CRPM,</a:t>
                      </a:r>
                      <a:r>
                        <a:rPr lang="fr-FR" sz="1000" b="0" u="none" baseline="0" dirty="0" smtClean="0"/>
                        <a:t> </a:t>
                      </a:r>
                      <a:r>
                        <a:rPr lang="fr-FR" sz="1000" b="0" u="none" dirty="0" smtClean="0"/>
                        <a:t>les associations sanitaires</a:t>
                      </a:r>
                      <a:r>
                        <a:rPr lang="fr-FR" sz="1000" b="0" u="none" baseline="0" dirty="0" smtClean="0"/>
                        <a:t> </a:t>
                      </a:r>
                      <a:r>
                        <a:rPr lang="fr-FR" sz="1000" b="0" u="none" dirty="0" smtClean="0"/>
                        <a:t>régionales, au sens de l’article L201-11 du CRPM, les réseaux de surveillance et de prévention des dangers sanitaires au sens de l’article L201-10 du CRPM</a:t>
                      </a:r>
                      <a:r>
                        <a:rPr lang="fr-FR" sz="1000" b="0" u="none" baseline="0" dirty="0" smtClean="0"/>
                        <a:t> </a:t>
                      </a:r>
                      <a:r>
                        <a:rPr lang="fr-FR" sz="1000" b="0" u="sng" baseline="0" dirty="0" smtClean="0"/>
                        <a:t>en cours de construction</a:t>
                      </a:r>
                      <a:endParaRPr lang="fr-FR" sz="1000" b="1" u="sng" dirty="0" smtClean="0"/>
                    </a:p>
                    <a:p>
                      <a:pPr marL="549417" lvl="1" indent="-171450" algn="just">
                        <a:buFont typeface="Courier New" panose="02070309020205020404" pitchFamily="49" charset="0"/>
                        <a:buChar char="o"/>
                      </a:pPr>
                      <a:r>
                        <a:rPr lang="fr-FR" sz="1000" b="1" u="none" dirty="0" smtClean="0"/>
                        <a:t>Document permettant de démontrer qu’une demande de reconnaissance par l’Etat de la structure a été déposée (ex :</a:t>
                      </a:r>
                      <a:r>
                        <a:rPr lang="fr-FR" sz="1000" b="1" u="none" baseline="0" dirty="0" smtClean="0"/>
                        <a:t> récépissé de dépôt de demande)</a:t>
                      </a:r>
                      <a:r>
                        <a:rPr lang="fr-FR" sz="1000" b="1" u="none" dirty="0" smtClean="0"/>
                        <a:t> ou copie de mail de la DGAL/BSA  en absence de document  de reconnaissance formel </a:t>
                      </a:r>
                    </a:p>
                    <a:p>
                      <a:pPr marL="377967" lvl="1" indent="0" algn="just">
                        <a:buFont typeface="Courier New" panose="02070309020205020404" pitchFamily="49" charset="0"/>
                        <a:buNone/>
                      </a:pPr>
                      <a:endParaRPr lang="fr-FR" sz="1000" b="1" u="none" dirty="0" smtClean="0"/>
                    </a:p>
                    <a:p>
                      <a:pPr marL="0" lvl="0" indent="0" algn="just">
                        <a:buFont typeface="Courier New" panose="02070309020205020404" pitchFamily="49" charset="0"/>
                        <a:buNone/>
                      </a:pPr>
                      <a:r>
                        <a:rPr lang="fr-FR" sz="1000" b="0" u="none" dirty="0" smtClean="0"/>
                        <a:t>Les personnes morales destinées à être gestionnaires d’un groupement de défense sanitaire reconnu par l’État</a:t>
                      </a:r>
                    </a:p>
                    <a:p>
                      <a:pPr marL="549417" lvl="1" indent="-171450" algn="just">
                        <a:buFont typeface="Courier New" panose="02070309020205020404" pitchFamily="49" charset="0"/>
                        <a:buChar char="o"/>
                      </a:pPr>
                      <a:r>
                        <a:rPr lang="fr-FR" sz="1000" b="1" u="none" dirty="0" smtClean="0"/>
                        <a:t>Document permettant de démontrer qu’une demande de reconnaissance par l’Etat de la structure a été déposée (ex : récépissé de dépôt de demande) ou copie de mail de la DGAL/BSA  en absence de document  de reconnaissance formel </a:t>
                      </a:r>
                    </a:p>
                    <a:p>
                      <a:pPr marL="549417" lvl="1" indent="-171450" algn="just">
                        <a:buFont typeface="Courier New" panose="02070309020205020404" pitchFamily="49" charset="0"/>
                        <a:buChar char="o"/>
                      </a:pPr>
                      <a:endParaRPr lang="fr-FR" sz="1000" b="0" u="none" dirty="0" smtClean="0"/>
                    </a:p>
                    <a:p>
                      <a:pPr marL="0" lvl="0" indent="0" algn="just">
                        <a:buFont typeface="Courier New" panose="02070309020205020404" pitchFamily="49" charset="0"/>
                        <a:buNone/>
                      </a:pPr>
                      <a:r>
                        <a:rPr lang="fr-FR" sz="1000" b="0" i="0" u="none" dirty="0" smtClean="0">
                          <a:solidFill>
                            <a:schemeClr val="tx1"/>
                          </a:solidFill>
                        </a:rPr>
                        <a:t>Pour</a:t>
                      </a:r>
                      <a:r>
                        <a:rPr lang="fr-FR" sz="1000" b="0" i="0" u="none" baseline="0" dirty="0" smtClean="0">
                          <a:solidFill>
                            <a:schemeClr val="tx1"/>
                          </a:solidFill>
                        </a:rPr>
                        <a:t> l</a:t>
                      </a:r>
                      <a:r>
                        <a:rPr lang="fr-FR" sz="1000" b="0" i="0" u="none" dirty="0" smtClean="0">
                          <a:solidFill>
                            <a:schemeClr val="tx1"/>
                          </a:solidFill>
                        </a:rPr>
                        <a:t>es organismes de droit public selon le droit européen </a:t>
                      </a:r>
                    </a:p>
                    <a:p>
                      <a:pPr marL="549417" lvl="1" indent="-171450" algn="just">
                        <a:buFont typeface="Courier New" panose="02070309020205020404" pitchFamily="49" charset="0"/>
                        <a:buChar char="o"/>
                      </a:pPr>
                      <a:r>
                        <a:rPr lang="fr-FR" sz="1000" b="1" i="0" dirty="0" smtClean="0">
                          <a:solidFill>
                            <a:schemeClr val="tx1"/>
                          </a:solidFill>
                        </a:rPr>
                        <a:t>Toute pièce permettant l’analyse de la structure comme organisme de droit public défini dans l’article 2, paragraphe</a:t>
                      </a:r>
                      <a:r>
                        <a:rPr lang="fr-FR" sz="1000" b="1" i="0" baseline="0" dirty="0" smtClean="0">
                          <a:solidFill>
                            <a:schemeClr val="tx1"/>
                          </a:solidFill>
                        </a:rPr>
                        <a:t> 4</a:t>
                      </a:r>
                      <a:r>
                        <a:rPr lang="fr-FR" sz="1000" b="1" i="0" dirty="0" smtClean="0">
                          <a:solidFill>
                            <a:schemeClr val="tx1"/>
                          </a:solidFill>
                        </a:rPr>
                        <a:t> de la directive 2014/24/UE</a:t>
                      </a:r>
                    </a:p>
                    <a:p>
                      <a:pPr marL="549417" lvl="1" indent="-171450" algn="just">
                        <a:buFont typeface="Courier New" panose="02070309020205020404" pitchFamily="49" charset="0"/>
                        <a:buChar char="o"/>
                      </a:pPr>
                      <a:endParaRPr lang="fr-FR" sz="1000" b="1" i="0" dirty="0" smtClean="0">
                        <a:solidFill>
                          <a:schemeClr val="tx1"/>
                        </a:solidFill>
                      </a:endParaRPr>
                    </a:p>
                    <a:p>
                      <a:pPr marL="0" lvl="0" indent="0" algn="just">
                        <a:buFontTx/>
                        <a:buNone/>
                      </a:pPr>
                      <a:r>
                        <a:rPr lang="fr-FR" sz="1000" b="0" u="none" dirty="0" smtClean="0"/>
                        <a:t>Pour</a:t>
                      </a:r>
                      <a:r>
                        <a:rPr lang="fr-FR" sz="1000" b="0" u="none" baseline="0" dirty="0" smtClean="0"/>
                        <a:t> t</a:t>
                      </a:r>
                      <a:r>
                        <a:rPr lang="fr-FR" sz="1000" b="0" u="none" dirty="0" smtClean="0"/>
                        <a:t>oute structure,</a:t>
                      </a:r>
                      <a:r>
                        <a:rPr lang="fr-FR" sz="1000" b="0" u="none" baseline="0" dirty="0" smtClean="0"/>
                        <a:t> </a:t>
                      </a:r>
                      <a:r>
                        <a:rPr lang="fr-FR" sz="1000" b="0" u="none" dirty="0" smtClean="0"/>
                        <a:t>organisme ou consortium déposant un projet de planification aquacole (</a:t>
                      </a:r>
                      <a:r>
                        <a:rPr lang="fr-FR" sz="1000" b="0" u="none" dirty="0" smtClean="0">
                          <a:solidFill>
                            <a:schemeClr val="tx1"/>
                          </a:solidFill>
                        </a:rPr>
                        <a:t>dont Directions Inter-régionales de la Mer (DIRM) et </a:t>
                      </a:r>
                      <a:r>
                        <a:rPr lang="fr-FR" sz="1000" b="0" u="none" dirty="0" smtClean="0"/>
                        <a:t>syndicats mixtes)</a:t>
                      </a:r>
                    </a:p>
                    <a:p>
                      <a:pPr marL="549417" marR="0" lvl="1" indent="-171450" algn="just" defTabSz="755934"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fr-FR" sz="1000" b="1" u="none" baseline="0" dirty="0" smtClean="0"/>
                        <a:t>Document listant les champs de compétences de la structure, de l’organisme ou du consortium dans le domaine de l’aquaculture et/ou </a:t>
                      </a:r>
                      <a:r>
                        <a:rPr lang="fr-FR" sz="1000" b="1" u="none" strike="noStrike" baseline="0" dirty="0" smtClean="0">
                          <a:solidFill>
                            <a:schemeClr val="tx1"/>
                          </a:solidFill>
                        </a:rPr>
                        <a:t>la</a:t>
                      </a:r>
                      <a:r>
                        <a:rPr lang="fr-FR" sz="1000" b="0" u="none" strike="noStrike" baseline="0" dirty="0" smtClean="0">
                          <a:solidFill>
                            <a:srgbClr val="FF0000"/>
                          </a:solidFill>
                        </a:rPr>
                        <a:t> </a:t>
                      </a:r>
                      <a:r>
                        <a:rPr lang="fr-FR" sz="1000" b="1" u="none" baseline="0" dirty="0" smtClean="0"/>
                        <a:t>planification</a:t>
                      </a:r>
                    </a:p>
                    <a:p>
                      <a:pPr marL="549417" marR="0" lvl="1" indent="-171450" algn="just" defTabSz="755934" rtl="0" eaLnBrk="1" fontAlgn="auto" latinLnBrk="0" hangingPunct="1">
                        <a:lnSpc>
                          <a:spcPct val="100000"/>
                        </a:lnSpc>
                        <a:spcBef>
                          <a:spcPts val="0"/>
                        </a:spcBef>
                        <a:spcAft>
                          <a:spcPts val="0"/>
                        </a:spcAft>
                        <a:buClrTx/>
                        <a:buSzTx/>
                        <a:buFont typeface="Courier New" panose="02070309020205020404" pitchFamily="49" charset="0"/>
                        <a:buChar char="o"/>
                        <a:tabLst/>
                        <a:defRPr/>
                      </a:pPr>
                      <a:endParaRPr lang="fr-FR" sz="1000" b="1" u="none" baseline="0" dirty="0" smtClean="0"/>
                    </a:p>
                    <a:p>
                      <a:pPr marL="377967" marR="0" lvl="1" indent="0" algn="just" defTabSz="755934" rtl="0" eaLnBrk="1" fontAlgn="auto" latinLnBrk="0" hangingPunct="1">
                        <a:lnSpc>
                          <a:spcPct val="100000"/>
                        </a:lnSpc>
                        <a:spcBef>
                          <a:spcPts val="0"/>
                        </a:spcBef>
                        <a:spcAft>
                          <a:spcPts val="0"/>
                        </a:spcAft>
                        <a:buClrTx/>
                        <a:buSzTx/>
                        <a:buFont typeface="Courier New" panose="02070309020205020404" pitchFamily="49" charset="0"/>
                        <a:buNone/>
                        <a:tabLst/>
                        <a:defRPr/>
                      </a:pPr>
                      <a:endParaRPr lang="fr-FR" sz="1000" b="1" u="none" baseline="0" dirty="0" smtClean="0"/>
                    </a:p>
                    <a:p>
                      <a:pPr marL="0" marR="0" lvl="0" indent="0" algn="just" defTabSz="755934" rtl="0" eaLnBrk="1" fontAlgn="auto" latinLnBrk="0" hangingPunct="1">
                        <a:lnSpc>
                          <a:spcPct val="100000"/>
                        </a:lnSpc>
                        <a:spcBef>
                          <a:spcPts val="0"/>
                        </a:spcBef>
                        <a:spcAft>
                          <a:spcPts val="0"/>
                        </a:spcAft>
                        <a:buClrTx/>
                        <a:buSzTx/>
                        <a:buFont typeface="Courier New" panose="02070309020205020404" pitchFamily="49" charset="0"/>
                        <a:buNone/>
                        <a:tabLst/>
                        <a:defRPr/>
                      </a:pPr>
                      <a:r>
                        <a:rPr lang="fr-FR" sz="1000" b="0" u="none" baseline="0" dirty="0" smtClean="0"/>
                        <a:t>Pour les centres de recherches, laboratoires d’étude et les centres techniques aquacoles </a:t>
                      </a:r>
                    </a:p>
                    <a:p>
                      <a:pPr marL="549417" marR="0" lvl="1" indent="-171450" algn="just" defTabSz="755934"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fr-FR" sz="1000" b="1" u="none" baseline="0" dirty="0" smtClean="0"/>
                        <a:t>Document permettant d’identifier le champ de compétences de la structure dans le domaine aquacole et</a:t>
                      </a:r>
                      <a:r>
                        <a:rPr lang="fr-FR" sz="1000" b="1" u="none" baseline="0" dirty="0" smtClean="0">
                          <a:solidFill>
                            <a:schemeClr val="tx1"/>
                          </a:solidFill>
                        </a:rPr>
                        <a:t>/ou</a:t>
                      </a:r>
                      <a:r>
                        <a:rPr lang="fr-FR" sz="1000" b="1" u="none" baseline="0" dirty="0" smtClean="0"/>
                        <a:t> de la planification</a:t>
                      </a:r>
                    </a:p>
                    <a:p>
                      <a:pPr marL="285750" marR="0" lvl="0" indent="-2857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FR" sz="1000" b="1" u="sng" dirty="0" smtClean="0"/>
                    </a:p>
                    <a:p>
                      <a:pPr marL="285750" marR="0" lvl="0" indent="-2857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FR" sz="1000" b="1" u="sng" dirty="0" smtClean="0"/>
                    </a:p>
                    <a:p>
                      <a:pPr marL="285750" marR="0" lvl="0" indent="-2857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FR" sz="1000" baseline="0" dirty="0" smtClean="0"/>
                    </a:p>
                    <a:p>
                      <a:pPr marL="0" indent="0">
                        <a:buFont typeface="Arial" panose="020B0604020202020204" pitchFamily="34" charset="0"/>
                        <a:buNone/>
                      </a:pPr>
                      <a:endParaRPr lang="fr-FR" sz="1000" baseline="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algn="ctr"/>
                      <a:endParaRPr lang="fr-FR" sz="1000" dirty="0" smtClean="0"/>
                    </a:p>
                    <a:p>
                      <a:pPr algn="ctr"/>
                      <a:endParaRPr lang="fr-FR" sz="1000" dirty="0" smtClean="0"/>
                    </a:p>
                    <a:p>
                      <a:pPr algn="ctr"/>
                      <a:endParaRPr lang="fr-FR" sz="1000" dirty="0" smtClean="0"/>
                    </a:p>
                    <a:p>
                      <a:pPr algn="ctr"/>
                      <a:endParaRPr lang="fr-FR" sz="1000" dirty="0" smtClean="0"/>
                    </a:p>
                    <a:p>
                      <a:pPr algn="ctr"/>
                      <a:endParaRPr lang="fr-FR" sz="1000" dirty="0" smtClean="0"/>
                    </a:p>
                    <a:p>
                      <a:pPr algn="ctr"/>
                      <a:endParaRPr lang="fr-FR" sz="1000" dirty="0" smtClean="0"/>
                    </a:p>
                    <a:p>
                      <a:pPr algn="ctr"/>
                      <a:endParaRPr lang="fr-FR" sz="1000" dirty="0" smtClean="0"/>
                    </a:p>
                    <a:p>
                      <a:pPr algn="ctr"/>
                      <a:endParaRPr lang="fr-FR" sz="1000" dirty="0" smtClean="0"/>
                    </a:p>
                    <a:p>
                      <a:pPr algn="ctr"/>
                      <a:endParaRPr lang="fr-FR" sz="1000" dirty="0" smtClean="0"/>
                    </a:p>
                    <a:p>
                      <a:pPr algn="ct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algn="ctr"/>
                      <a:endParaRPr lang="fr-FR" sz="1000" dirty="0" smtClean="0"/>
                    </a:p>
                    <a:p>
                      <a:pPr algn="ctr"/>
                      <a:endParaRPr lang="fr-FR" sz="1000" dirty="0" smtClean="0"/>
                    </a:p>
                    <a:p>
                      <a:pPr algn="ctr"/>
                      <a:endParaRPr lang="fr-FR" sz="1000" dirty="0" smtClean="0"/>
                    </a:p>
                    <a:p>
                      <a:pPr algn="ctr"/>
                      <a:endParaRPr lang="fr-FR" sz="1000" dirty="0" smtClean="0"/>
                    </a:p>
                    <a:p>
                      <a:pPr algn="ctr"/>
                      <a:endParaRPr lang="fr-FR" sz="1000" dirty="0" smtClean="0"/>
                    </a:p>
                    <a:p>
                      <a:pPr algn="ctr"/>
                      <a:endParaRPr lang="fr-FR" sz="1000" dirty="0" smtClean="0"/>
                    </a:p>
                    <a:p>
                      <a:pPr algn="ct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algn="ctr"/>
                      <a:endParaRPr lang="fr-FR" sz="1000" dirty="0" smtClean="0"/>
                    </a:p>
                    <a:p>
                      <a:pPr algn="ctr"/>
                      <a:endParaRPr lang="fr-FR" sz="1000" dirty="0" smtClean="0"/>
                    </a:p>
                    <a:p>
                      <a:pPr algn="ctr"/>
                      <a:endParaRPr lang="fr-FR" sz="1000" dirty="0" smtClean="0"/>
                    </a:p>
                    <a:p>
                      <a:pPr algn="ctr"/>
                      <a:endParaRPr lang="fr-FR" sz="1000" dirty="0" smtClean="0"/>
                    </a:p>
                    <a:p>
                      <a:pPr algn="ctr"/>
                      <a:endParaRPr lang="fr-FR" sz="1000" dirty="0" smtClean="0"/>
                    </a:p>
                    <a:p>
                      <a:pPr algn="ct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algn="ctr"/>
                      <a:endParaRPr lang="fr-FR" sz="10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algn="ctr"/>
                      <a:endParaRPr lang="fr-FR" sz="1000" dirty="0" smtClean="0"/>
                    </a:p>
                    <a:p>
                      <a:pPr algn="ctr"/>
                      <a:endParaRPr lang="fr-FR" sz="1000" dirty="0" smtClean="0"/>
                    </a:p>
                    <a:p>
                      <a:pPr algn="ctr"/>
                      <a:endParaRPr lang="fr-FR" sz="1000" dirty="0" smtClean="0"/>
                    </a:p>
                    <a:p>
                      <a:pPr algn="ctr"/>
                      <a:endParaRPr lang="fr-FR" sz="1000" dirty="0" smtClean="0"/>
                    </a:p>
                    <a:p>
                      <a:pPr algn="ctr"/>
                      <a:endParaRPr lang="fr-FR" sz="1000" dirty="0" smtClean="0"/>
                    </a:p>
                    <a:p>
                      <a:pPr algn="ctr"/>
                      <a:endParaRPr lang="fr-FR" sz="1000" dirty="0" smtClean="0"/>
                    </a:p>
                    <a:p>
                      <a:pPr algn="ctr"/>
                      <a:endParaRPr lang="fr-FR" sz="1000" dirty="0" smtClean="0"/>
                    </a:p>
                    <a:p>
                      <a:pPr algn="ctr"/>
                      <a:endParaRPr lang="fr-FR" sz="1000" dirty="0" smtClean="0"/>
                    </a:p>
                    <a:p>
                      <a:pPr algn="ctr"/>
                      <a:endParaRPr lang="fr-FR" sz="1000" dirty="0" smtClean="0"/>
                    </a:p>
                    <a:p>
                      <a:pPr algn="ct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algn="ctr"/>
                      <a:endParaRPr lang="fr-FR" sz="1000" dirty="0" smtClean="0"/>
                    </a:p>
                    <a:p>
                      <a:pPr algn="ctr"/>
                      <a:endParaRPr lang="fr-FR" sz="1000" dirty="0" smtClean="0"/>
                    </a:p>
                    <a:p>
                      <a:pPr algn="ctr"/>
                      <a:endParaRPr lang="fr-FR" sz="1000" dirty="0" smtClean="0"/>
                    </a:p>
                    <a:p>
                      <a:pPr algn="ctr"/>
                      <a:endParaRPr lang="fr-FR" sz="1000" dirty="0" smtClean="0"/>
                    </a:p>
                    <a:p>
                      <a:pPr algn="ctr"/>
                      <a:endParaRPr lang="fr-FR" sz="1000" dirty="0" smtClean="0"/>
                    </a:p>
                    <a:p>
                      <a:pPr algn="ctr"/>
                      <a:endParaRPr lang="fr-FR" sz="1000" dirty="0" smtClean="0"/>
                    </a:p>
                    <a:p>
                      <a:pPr algn="ct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algn="ctr"/>
                      <a:endParaRPr lang="fr-FR" sz="1000" dirty="0" smtClean="0"/>
                    </a:p>
                    <a:p>
                      <a:pPr algn="ctr"/>
                      <a:endParaRPr lang="fr-FR" sz="1000" dirty="0" smtClean="0"/>
                    </a:p>
                    <a:p>
                      <a:pPr algn="ctr"/>
                      <a:endParaRPr lang="fr-FR" sz="1000" dirty="0" smtClean="0"/>
                    </a:p>
                    <a:p>
                      <a:pPr algn="ctr"/>
                      <a:endParaRPr lang="fr-FR" sz="1000" dirty="0" smtClean="0"/>
                    </a:p>
                    <a:p>
                      <a:pPr algn="ctr"/>
                      <a:endParaRPr lang="fr-FR" sz="1000" dirty="0" smtClean="0"/>
                    </a:p>
                    <a:p>
                      <a:pPr algn="ct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algn="ctr"/>
                      <a:endParaRPr lang="fr-FR" sz="10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510736539"/>
                  </a:ext>
                </a:extLst>
              </a:tr>
            </a:tbl>
          </a:graphicData>
        </a:graphic>
      </p:graphicFrame>
      <p:sp>
        <p:nvSpPr>
          <p:cNvPr id="10" name="ZoneTexte 9"/>
          <p:cNvSpPr txBox="1"/>
          <p:nvPr/>
        </p:nvSpPr>
        <p:spPr>
          <a:xfrm>
            <a:off x="302039" y="939211"/>
            <a:ext cx="6882850" cy="276999"/>
          </a:xfrm>
          <a:prstGeom prst="rect">
            <a:avLst/>
          </a:prstGeom>
          <a:noFill/>
        </p:spPr>
        <p:txBody>
          <a:bodyPr wrap="square" rtlCol="0">
            <a:spAutoFit/>
          </a:bodyPr>
          <a:lstStyle/>
          <a:p>
            <a:r>
              <a:rPr lang="fr-FR" sz="1200" b="1" u="sng" dirty="0" smtClean="0">
                <a:solidFill>
                  <a:schemeClr val="accent2"/>
                </a:solidFill>
                <a:latin typeface="Calibri" panose="020F0502020204030204" pitchFamily="34" charset="0"/>
              </a:rPr>
              <a:t>Ci-dessous les pièces complémentaires par dispositif nécessaire pour l’instruction du dossier :</a:t>
            </a:r>
          </a:p>
        </p:txBody>
      </p:sp>
      <p:pic>
        <p:nvPicPr>
          <p:cNvPr id="11" name="Image 10" descr="C:\Users\barbara-e.charvot\AppData\Local\Microsoft\Windows\INetCache\Content.MSO\4D4B6431.t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039" y="88772"/>
            <a:ext cx="1174100" cy="682636"/>
          </a:xfrm>
          <a:prstGeom prst="rect">
            <a:avLst/>
          </a:prstGeom>
          <a:noFill/>
          <a:ln>
            <a:noFill/>
          </a:ln>
        </p:spPr>
      </p:pic>
      <p:pic>
        <p:nvPicPr>
          <p:cNvPr id="12" name="Image 11"/>
          <p:cNvPicPr/>
          <p:nvPr/>
        </p:nvPicPr>
        <p:blipFill rotWithShape="1">
          <a:blip r:embed="rId3"/>
          <a:srcRect l="29056" t="51863" r="63160" b="39861"/>
          <a:stretch/>
        </p:blipFill>
        <p:spPr bwMode="auto">
          <a:xfrm>
            <a:off x="6102328" y="86027"/>
            <a:ext cx="1082561" cy="72998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83326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2504143" y="10122573"/>
            <a:ext cx="2551390" cy="569240"/>
          </a:xfrm>
        </p:spPr>
        <p:txBody>
          <a:bodyPr/>
          <a:lstStyle/>
          <a:p>
            <a:r>
              <a:rPr lang="fr-FR" dirty="0"/>
              <a:t>Version du 04/11/22 –TA4 OS2.1</a:t>
            </a:r>
          </a:p>
          <a:p>
            <a:endParaRPr lang="fr-FR" dirty="0"/>
          </a:p>
        </p:txBody>
      </p:sp>
      <p:sp>
        <p:nvSpPr>
          <p:cNvPr id="5" name="Espace réservé du numéro de diapositive 4"/>
          <p:cNvSpPr>
            <a:spLocks noGrp="1"/>
          </p:cNvSpPr>
          <p:nvPr>
            <p:ph type="sldNum" sz="quarter" idx="12"/>
          </p:nvPr>
        </p:nvSpPr>
        <p:spPr>
          <a:xfrm>
            <a:off x="5360285" y="10122573"/>
            <a:ext cx="1700927" cy="569240"/>
          </a:xfrm>
        </p:spPr>
        <p:txBody>
          <a:bodyPr/>
          <a:lstStyle/>
          <a:p>
            <a:fld id="{DE2FA2C3-344A-4AAA-B278-B58E566A51AB}" type="slidenum">
              <a:rPr lang="fr-FR" smtClean="0"/>
              <a:t>5</a:t>
            </a:fld>
            <a:endParaRPr lang="fr-FR" dirty="0"/>
          </a:p>
        </p:txBody>
      </p:sp>
      <p:cxnSp>
        <p:nvCxnSpPr>
          <p:cNvPr id="6" name="Connecteur droit 5"/>
          <p:cNvCxnSpPr/>
          <p:nvPr/>
        </p:nvCxnSpPr>
        <p:spPr>
          <a:xfrm>
            <a:off x="302040" y="860618"/>
            <a:ext cx="6882849" cy="0"/>
          </a:xfrm>
          <a:prstGeom prst="line">
            <a:avLst/>
          </a:prstGeom>
          <a:ln w="57150"/>
        </p:spPr>
        <p:style>
          <a:lnRef idx="1">
            <a:schemeClr val="accent1"/>
          </a:lnRef>
          <a:fillRef idx="0">
            <a:schemeClr val="accent1"/>
          </a:fillRef>
          <a:effectRef idx="0">
            <a:schemeClr val="accent1"/>
          </a:effectRef>
          <a:fontRef idx="minor">
            <a:schemeClr val="tx1"/>
          </a:fontRef>
        </p:style>
      </p:cxnSp>
      <p:graphicFrame>
        <p:nvGraphicFramePr>
          <p:cNvPr id="9" name="Tableau 8"/>
          <p:cNvGraphicFramePr>
            <a:graphicFrameLocks noGrp="1"/>
          </p:cNvGraphicFramePr>
          <p:nvPr>
            <p:extLst>
              <p:ext uri="{D42A27DB-BD31-4B8C-83A1-F6EECF244321}">
                <p14:modId xmlns:p14="http://schemas.microsoft.com/office/powerpoint/2010/main" val="275889752"/>
              </p:ext>
            </p:extLst>
          </p:nvPr>
        </p:nvGraphicFramePr>
        <p:xfrm>
          <a:off x="302041" y="1313853"/>
          <a:ext cx="7025859" cy="8534182"/>
        </p:xfrm>
        <a:graphic>
          <a:graphicData uri="http://schemas.openxmlformats.org/drawingml/2006/table">
            <a:tbl>
              <a:tblPr firstRow="1" bandRow="1">
                <a:tableStyleId>{5C22544A-7EE6-4342-B048-85BDC9FD1C3A}</a:tableStyleId>
              </a:tblPr>
              <a:tblGrid>
                <a:gridCol w="3965218">
                  <a:extLst>
                    <a:ext uri="{9D8B030D-6E8A-4147-A177-3AD203B41FA5}">
                      <a16:colId xmlns:a16="http://schemas.microsoft.com/office/drawing/2014/main" xmlns="" val="2636959680"/>
                    </a:ext>
                  </a:extLst>
                </a:gridCol>
                <a:gridCol w="1088899">
                  <a:extLst>
                    <a:ext uri="{9D8B030D-6E8A-4147-A177-3AD203B41FA5}">
                      <a16:colId xmlns:a16="http://schemas.microsoft.com/office/drawing/2014/main" xmlns="" val="3078815547"/>
                    </a:ext>
                  </a:extLst>
                </a:gridCol>
                <a:gridCol w="916326">
                  <a:extLst>
                    <a:ext uri="{9D8B030D-6E8A-4147-A177-3AD203B41FA5}">
                      <a16:colId xmlns:a16="http://schemas.microsoft.com/office/drawing/2014/main" xmlns="" val="2535599827"/>
                    </a:ext>
                  </a:extLst>
                </a:gridCol>
                <a:gridCol w="1055416">
                  <a:extLst>
                    <a:ext uri="{9D8B030D-6E8A-4147-A177-3AD203B41FA5}">
                      <a16:colId xmlns:a16="http://schemas.microsoft.com/office/drawing/2014/main" xmlns="" val="2921261580"/>
                    </a:ext>
                  </a:extLst>
                </a:gridCol>
              </a:tblGrid>
              <a:tr h="516522">
                <a:tc>
                  <a:txBody>
                    <a:bodyPr/>
                    <a:lstStyle/>
                    <a:p>
                      <a:pPr algn="ctr"/>
                      <a:r>
                        <a:rPr lang="fr-FR" sz="1200" dirty="0" smtClean="0"/>
                        <a:t>PIECES</a:t>
                      </a:r>
                      <a:r>
                        <a:rPr lang="fr-FR" sz="1200" baseline="0" dirty="0" smtClean="0"/>
                        <a:t> JUSTIFICATIVES COMPLEMENTAIRE </a:t>
                      </a:r>
                    </a:p>
                    <a:p>
                      <a:pPr algn="ctr"/>
                      <a:r>
                        <a:rPr lang="fr-FR" sz="1200" baseline="0" dirty="0" smtClean="0"/>
                        <a:t>PAR DISPOSITIF</a:t>
                      </a:r>
                      <a:endParaRPr lang="fr-FR" sz="12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smtClean="0"/>
                        <a:t>Pièce</a:t>
                      </a:r>
                      <a:r>
                        <a:rPr lang="fr-FR" sz="1000" baseline="0" dirty="0" smtClean="0"/>
                        <a:t> </a:t>
                      </a:r>
                    </a:p>
                    <a:p>
                      <a:pPr algn="ctr"/>
                      <a:r>
                        <a:rPr lang="fr-FR" sz="1000" baseline="0" dirty="0" smtClean="0"/>
                        <a:t>Jointe </a:t>
                      </a:r>
                      <a:endParaRPr lang="fr-FR" sz="1000" dirty="0"/>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smtClean="0"/>
                        <a:t>Sans  </a:t>
                      </a:r>
                    </a:p>
                    <a:p>
                      <a:pPr algn="ctr"/>
                      <a:r>
                        <a:rPr lang="fr-FR" sz="1000" dirty="0" smtClean="0"/>
                        <a:t>Objet </a:t>
                      </a:r>
                      <a:endParaRPr lang="fr-FR" sz="1000" dirty="0"/>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smtClean="0"/>
                        <a:t>Service </a:t>
                      </a:r>
                    </a:p>
                    <a:p>
                      <a:pPr algn="ctr"/>
                      <a:r>
                        <a:rPr lang="fr-FR" sz="1000" dirty="0" smtClean="0"/>
                        <a:t>Instructeur</a:t>
                      </a:r>
                      <a:endParaRPr lang="fr-FR" sz="10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1">
                        <a:lumMod val="50000"/>
                      </a:schemeClr>
                    </a:solidFill>
                  </a:tcPr>
                </a:tc>
                <a:extLst>
                  <a:ext uri="{0D108BD9-81ED-4DB2-BD59-A6C34878D82A}">
                    <a16:rowId xmlns:a16="http://schemas.microsoft.com/office/drawing/2014/main" xmlns="" val="3704793808"/>
                  </a:ext>
                </a:extLst>
              </a:tr>
              <a:tr h="423697">
                <a:tc gridSpan="4">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lang="fr-FR" sz="1000" i="1" dirty="0" smtClean="0">
                          <a:solidFill>
                            <a:schemeClr val="bg1"/>
                          </a:solidFill>
                        </a:rPr>
                        <a:t>OS</a:t>
                      </a:r>
                      <a:r>
                        <a:rPr lang="fr-FR" sz="1000" i="1" baseline="0" dirty="0" smtClean="0">
                          <a:solidFill>
                            <a:schemeClr val="bg1"/>
                          </a:solidFill>
                        </a:rPr>
                        <a:t> 2.1 -TA.4 : Acquisition de connaissances scientifiques, techniques et socioéconomiques, planification, surveillance sanitaire et </a:t>
                      </a:r>
                      <a:r>
                        <a:rPr lang="fr-FR" sz="1000" i="1" baseline="0" dirty="0" err="1" smtClean="0">
                          <a:solidFill>
                            <a:schemeClr val="bg1"/>
                          </a:solidFill>
                        </a:rPr>
                        <a:t>zoosanitaire</a:t>
                      </a:r>
                      <a:r>
                        <a:rPr lang="fr-FR" sz="1000" i="1" baseline="0" dirty="0" smtClean="0">
                          <a:solidFill>
                            <a:schemeClr val="bg1"/>
                          </a:solidFill>
                        </a:rPr>
                        <a:t> - </a:t>
                      </a:r>
                      <a:r>
                        <a:rPr lang="fr-FR" sz="1000" b="1" u="sng" kern="1200" dirty="0" smtClean="0">
                          <a:solidFill>
                            <a:schemeClr val="dk1"/>
                          </a:solidFill>
                          <a:latin typeface="+mn-lt"/>
                          <a:ea typeface="+mn-ea"/>
                          <a:cs typeface="+mn-cs"/>
                        </a:rPr>
                        <a:t>Informations complémentaires nécessaires à certains critères de sélection pour la sélection des dossiers de la TA.4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accent1">
                        <a:lumMod val="60000"/>
                        <a:lumOff val="40000"/>
                      </a:schemeClr>
                    </a:solidFill>
                  </a:tcPr>
                </a:tc>
                <a:tc hMerge="1">
                  <a:txBody>
                    <a:bodyPr/>
                    <a:lstStyle/>
                    <a:p>
                      <a:endParaRPr lang="fr-FR"/>
                    </a:p>
                  </a:txBody>
                  <a:tcPr/>
                </a:tc>
                <a:tc hMerge="1">
                  <a:txBody>
                    <a:bodyPr/>
                    <a:lstStyle/>
                    <a:p>
                      <a:endParaRPr lang="fr-FR" dirty="0">
                        <a:solidFill>
                          <a:schemeClr val="bg1"/>
                        </a:solidFill>
                      </a:endParaRPr>
                    </a:p>
                  </a:txBody>
                  <a:tcPr>
                    <a:solidFill>
                      <a:schemeClr val="bg2">
                        <a:lumMod val="75000"/>
                      </a:schemeClr>
                    </a:solidFill>
                  </a:tcPr>
                </a:tc>
                <a:tc hMerge="1">
                  <a:txBody>
                    <a:bodyPr/>
                    <a:lstStyle/>
                    <a:p>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xmlns="" val="147158284"/>
                  </a:ext>
                </a:extLst>
              </a:tr>
              <a:tr h="7593963">
                <a:tc>
                  <a:txBody>
                    <a:bodyPr/>
                    <a:lstStyle/>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b="1" u="sng" dirty="0" smtClean="0"/>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b="1" u="sng" dirty="0" smtClean="0"/>
                    </a:p>
                    <a:p>
                      <a:pPr marL="285750" marR="0" lvl="0" indent="-2857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FR" sz="1000" b="1" u="sng" dirty="0" smtClean="0"/>
                    </a:p>
                    <a:p>
                      <a:pPr marL="285750" marR="0" lvl="0" indent="-2857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FR" sz="1000" baseline="0" dirty="0" smtClean="0"/>
                    </a:p>
                    <a:p>
                      <a:pPr marL="0" indent="0">
                        <a:buFont typeface="Arial" panose="020B0604020202020204" pitchFamily="34" charset="0"/>
                        <a:buNone/>
                      </a:pPr>
                      <a:endParaRPr lang="fr-FR" sz="1000" baseline="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algn="ctr"/>
                      <a:endParaRPr lang="fr-FR" sz="1000" dirty="0" smtClean="0"/>
                    </a:p>
                    <a:p>
                      <a:pPr algn="ctr"/>
                      <a:endParaRPr lang="fr-FR" sz="1000" dirty="0" smtClean="0"/>
                    </a:p>
                    <a:p>
                      <a:pPr algn="ctr"/>
                      <a:endParaRPr lang="fr-FR" sz="1000" dirty="0" smtClean="0"/>
                    </a:p>
                    <a:p>
                      <a:pPr algn="ctr"/>
                      <a:endParaRPr lang="fr-FR" sz="1000" dirty="0" smtClean="0"/>
                    </a:p>
                    <a:p>
                      <a:pPr algn="ctr"/>
                      <a:endParaRPr lang="fr-FR" sz="1000" dirty="0" smtClean="0"/>
                    </a:p>
                    <a:p>
                      <a:pPr algn="ctr"/>
                      <a:endParaRPr lang="fr-FR" sz="1000" dirty="0" smtClean="0"/>
                    </a:p>
                    <a:p>
                      <a:pPr algn="ctr"/>
                      <a:endParaRPr lang="fr-FR" sz="1000" dirty="0" smtClean="0"/>
                    </a:p>
                    <a:p>
                      <a:pPr algn="ct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algn="ct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algn="ctr"/>
                      <a:endParaRPr lang="fr-FR" sz="1000" dirty="0" smtClean="0"/>
                    </a:p>
                    <a:p>
                      <a:pPr algn="ctr"/>
                      <a:endParaRPr lang="fr-FR" sz="1000" dirty="0" smtClean="0"/>
                    </a:p>
                    <a:p>
                      <a:pPr algn="ctr"/>
                      <a:endParaRPr lang="fr-FR" sz="1000" dirty="0" smtClean="0"/>
                    </a:p>
                    <a:p>
                      <a:pPr algn="ct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algn="ctr"/>
                      <a:endParaRPr lang="fr-FR" sz="1000" dirty="0" smtClean="0"/>
                    </a:p>
                    <a:p>
                      <a:pPr algn="ctr"/>
                      <a:endParaRPr lang="fr-FR" sz="1000" dirty="0" smtClean="0"/>
                    </a:p>
                    <a:p>
                      <a:pPr algn="ct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algn="ctr"/>
                      <a:endParaRPr lang="fr-FR" sz="1000" dirty="0" smtClean="0"/>
                    </a:p>
                    <a:p>
                      <a:pPr algn="ctr"/>
                      <a:endParaRPr lang="fr-FR" sz="1000" dirty="0" smtClean="0"/>
                    </a:p>
                    <a:p>
                      <a:pPr algn="ctr"/>
                      <a:endParaRPr lang="fr-FR" sz="1000" dirty="0" smtClean="0"/>
                    </a:p>
                    <a:p>
                      <a:pPr algn="ct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algn="ctr"/>
                      <a:endParaRPr lang="fr-FR" sz="10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algn="ctr"/>
                      <a:endParaRPr lang="fr-FR" sz="1000" dirty="0" smtClean="0"/>
                    </a:p>
                    <a:p>
                      <a:pPr algn="ctr"/>
                      <a:endParaRPr lang="fr-FR" sz="1000" dirty="0" smtClean="0"/>
                    </a:p>
                    <a:p>
                      <a:pPr algn="ctr"/>
                      <a:endParaRPr lang="fr-FR" sz="1000" dirty="0" smtClean="0"/>
                    </a:p>
                    <a:p>
                      <a:pPr algn="ctr"/>
                      <a:endParaRPr lang="fr-FR" sz="1000" dirty="0" smtClean="0"/>
                    </a:p>
                    <a:p>
                      <a:pPr algn="ctr"/>
                      <a:endParaRPr lang="fr-FR" sz="1000" dirty="0" smtClean="0"/>
                    </a:p>
                    <a:p>
                      <a:pPr algn="ctr"/>
                      <a:endParaRPr lang="fr-FR" sz="1000" dirty="0" smtClean="0"/>
                    </a:p>
                    <a:p>
                      <a:pPr algn="ctr"/>
                      <a:endParaRPr lang="fr-FR" sz="1000" dirty="0" smtClean="0"/>
                    </a:p>
                    <a:p>
                      <a:pPr algn="ct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algn="ct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algn="ctr"/>
                      <a:endParaRPr lang="fr-FR" sz="1000" dirty="0" smtClean="0"/>
                    </a:p>
                    <a:p>
                      <a:pPr algn="ctr"/>
                      <a:endParaRPr lang="fr-FR" sz="1000" dirty="0" smtClean="0"/>
                    </a:p>
                    <a:p>
                      <a:pPr algn="ct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algn="ctr"/>
                      <a:endParaRPr lang="fr-FR" sz="1000" dirty="0" smtClean="0"/>
                    </a:p>
                    <a:p>
                      <a:pPr algn="ctr"/>
                      <a:endParaRPr lang="fr-FR" sz="1000" dirty="0" smtClean="0"/>
                    </a:p>
                    <a:p>
                      <a:pPr algn="ct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algn="ctr"/>
                      <a:endParaRPr lang="fr-FR" sz="1000" dirty="0" smtClean="0"/>
                    </a:p>
                    <a:p>
                      <a:pPr algn="ctr"/>
                      <a:endParaRPr lang="fr-FR" sz="1000" dirty="0" smtClean="0"/>
                    </a:p>
                    <a:p>
                      <a:pPr algn="ctr"/>
                      <a:endParaRPr lang="fr-FR" sz="1000" dirty="0" smtClean="0"/>
                    </a:p>
                    <a:p>
                      <a:pPr algn="ct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algn="ctr"/>
                      <a:endParaRPr lang="fr-FR" sz="10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510736539"/>
                  </a:ext>
                </a:extLst>
              </a:tr>
            </a:tbl>
          </a:graphicData>
        </a:graphic>
      </p:graphicFrame>
      <p:sp>
        <p:nvSpPr>
          <p:cNvPr id="10" name="ZoneTexte 9"/>
          <p:cNvSpPr txBox="1"/>
          <p:nvPr/>
        </p:nvSpPr>
        <p:spPr>
          <a:xfrm>
            <a:off x="302039" y="939211"/>
            <a:ext cx="6882850" cy="276999"/>
          </a:xfrm>
          <a:prstGeom prst="rect">
            <a:avLst/>
          </a:prstGeom>
          <a:noFill/>
        </p:spPr>
        <p:txBody>
          <a:bodyPr wrap="square" rtlCol="0">
            <a:spAutoFit/>
          </a:bodyPr>
          <a:lstStyle/>
          <a:p>
            <a:r>
              <a:rPr lang="fr-FR" sz="1200" b="1" u="sng" dirty="0" smtClean="0">
                <a:solidFill>
                  <a:schemeClr val="accent2"/>
                </a:solidFill>
                <a:latin typeface="Calibri" panose="020F0502020204030204" pitchFamily="34" charset="0"/>
              </a:rPr>
              <a:t>Ci-dessous les pièces complémentaires par dispositif nécessaire pour l’instruction du dossier :</a:t>
            </a:r>
          </a:p>
        </p:txBody>
      </p:sp>
      <p:pic>
        <p:nvPicPr>
          <p:cNvPr id="11" name="Image 10" descr="C:\Users\barbara-e.charvot\AppData\Local\Microsoft\Windows\INetCache\Content.MSO\4D4B6431.t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039" y="88772"/>
            <a:ext cx="1174100" cy="682636"/>
          </a:xfrm>
          <a:prstGeom prst="rect">
            <a:avLst/>
          </a:prstGeom>
          <a:noFill/>
          <a:ln>
            <a:noFill/>
          </a:ln>
        </p:spPr>
      </p:pic>
      <p:pic>
        <p:nvPicPr>
          <p:cNvPr id="12" name="Image 11"/>
          <p:cNvPicPr/>
          <p:nvPr/>
        </p:nvPicPr>
        <p:blipFill rotWithShape="1">
          <a:blip r:embed="rId3"/>
          <a:srcRect l="29056" t="51863" r="63160" b="39861"/>
          <a:stretch/>
        </p:blipFill>
        <p:spPr bwMode="auto">
          <a:xfrm>
            <a:off x="6102328" y="86027"/>
            <a:ext cx="1082561" cy="729986"/>
          </a:xfrm>
          <a:prstGeom prst="rect">
            <a:avLst/>
          </a:prstGeom>
          <a:ln>
            <a:noFill/>
          </a:ln>
          <a:extLst>
            <a:ext uri="{53640926-AAD7-44D8-BBD7-CCE9431645EC}">
              <a14:shadowObscured xmlns:a14="http://schemas.microsoft.com/office/drawing/2010/main"/>
            </a:ext>
          </a:extLst>
        </p:spPr>
      </p:pic>
      <p:sp>
        <p:nvSpPr>
          <p:cNvPr id="2" name="ZoneTexte 1"/>
          <p:cNvSpPr txBox="1"/>
          <p:nvPr/>
        </p:nvSpPr>
        <p:spPr>
          <a:xfrm>
            <a:off x="302038" y="2184400"/>
            <a:ext cx="3977861" cy="246221"/>
          </a:xfrm>
          <a:prstGeom prst="rect">
            <a:avLst/>
          </a:prstGeom>
          <a:solidFill>
            <a:schemeClr val="accent1">
              <a:lumMod val="20000"/>
              <a:lumOff val="80000"/>
            </a:schemeClr>
          </a:solidFill>
        </p:spPr>
        <p:txBody>
          <a:bodyPr wrap="square" rtlCol="0">
            <a:spAutoFit/>
          </a:bodyPr>
          <a:lstStyle/>
          <a:p>
            <a:r>
              <a:rPr lang="fr-FR" sz="1000" b="1" dirty="0"/>
              <a:t>Dossiers relatifs à </a:t>
            </a:r>
            <a:r>
              <a:rPr lang="fr-FR" sz="1000" b="1" dirty="0" smtClean="0"/>
              <a:t>la surveillance </a:t>
            </a:r>
            <a:r>
              <a:rPr lang="fr-FR" sz="1000" b="1" dirty="0"/>
              <a:t>sanitaire et </a:t>
            </a:r>
            <a:r>
              <a:rPr lang="fr-FR" sz="1000" b="1" dirty="0" err="1"/>
              <a:t>zoosanitaire</a:t>
            </a:r>
            <a:endParaRPr lang="fr-FR" sz="1000" b="1" dirty="0"/>
          </a:p>
        </p:txBody>
      </p:sp>
      <p:sp>
        <p:nvSpPr>
          <p:cNvPr id="3" name="ZoneTexte 2"/>
          <p:cNvSpPr txBox="1"/>
          <p:nvPr/>
        </p:nvSpPr>
        <p:spPr>
          <a:xfrm>
            <a:off x="302038" y="2707620"/>
            <a:ext cx="3977861" cy="7140416"/>
          </a:xfrm>
          <a:prstGeom prst="rect">
            <a:avLst/>
          </a:prstGeom>
          <a:noFill/>
        </p:spPr>
        <p:txBody>
          <a:bodyPr wrap="square" rtlCol="0">
            <a:spAutoFit/>
          </a:bodyPr>
          <a:lstStyle/>
          <a:p>
            <a:pPr marL="228600" lvl="0" indent="-228600" algn="just">
              <a:lnSpc>
                <a:spcPct val="100000"/>
              </a:lnSpc>
              <a:buFont typeface="Arial" panose="020B0604020202020204" pitchFamily="34" charset="0"/>
              <a:buChar char="•"/>
            </a:pPr>
            <a:r>
              <a:rPr lang="fr-FR" sz="1000" b="1" dirty="0"/>
              <a:t>Cohérence des projets, contribution à la bonne gouvernance - Qualité du consortium  ou porteur de l'opération </a:t>
            </a:r>
            <a:endParaRPr lang="fr-FR" sz="1000" dirty="0"/>
          </a:p>
          <a:p>
            <a:pPr marL="606567" lvl="1" indent="-228600" algn="just">
              <a:buFont typeface="Courier New" panose="02070309020205020404" pitchFamily="49" charset="0"/>
              <a:buChar char="o"/>
            </a:pPr>
            <a:r>
              <a:rPr lang="fr-FR" sz="1000" dirty="0"/>
              <a:t>Dossier de présentation comportera notamment :</a:t>
            </a:r>
          </a:p>
          <a:p>
            <a:pPr marL="622300" lvl="2" indent="0" algn="just">
              <a:buFont typeface="Courier New" panose="02070309020205020404" pitchFamily="49" charset="0"/>
              <a:buNone/>
            </a:pPr>
            <a:r>
              <a:rPr lang="fr-FR" sz="1000" dirty="0"/>
              <a:t>1. Les différents éléments permettant d’apprécier la qualité du partenariat la convention de partenariat;</a:t>
            </a:r>
          </a:p>
          <a:p>
            <a:pPr marL="622300" lvl="2" indent="0" algn="just">
              <a:buFont typeface="Courier New" panose="02070309020205020404" pitchFamily="49" charset="0"/>
              <a:buNone/>
            </a:pPr>
            <a:r>
              <a:rPr lang="fr-FR" sz="1000" dirty="0"/>
              <a:t>2. Pour chaque partenaire du projet, CV des personnes réalisant l’opération, ou fiches de poste, ou contrats de travail des personnes réalisant l'opération.</a:t>
            </a:r>
          </a:p>
          <a:p>
            <a:pPr marL="622300" lvl="2" indent="0" algn="just">
              <a:buFont typeface="Courier New" panose="02070309020205020404" pitchFamily="49" charset="0"/>
              <a:buNone/>
            </a:pPr>
            <a:endParaRPr lang="fr-FR" sz="1000" dirty="0"/>
          </a:p>
          <a:p>
            <a:pPr marL="37816" lvl="0" indent="-171450" algn="just">
              <a:buFont typeface="Arial" panose="020B0604020202020204" pitchFamily="34" charset="0"/>
              <a:buChar char="•"/>
            </a:pPr>
            <a:r>
              <a:rPr lang="fr-FR" sz="1000" b="1" dirty="0"/>
              <a:t>Impacts économiques sur les filières, le développement des marchés et la compétitivité des entreprises  </a:t>
            </a:r>
          </a:p>
          <a:p>
            <a:pPr marL="549417" lvl="1" indent="-171450" algn="just">
              <a:buFont typeface="Courier New" panose="02070309020205020404" pitchFamily="49" charset="0"/>
              <a:buChar char="o"/>
            </a:pPr>
            <a:r>
              <a:rPr lang="fr-FR" sz="1000" dirty="0"/>
              <a:t>Les demandeurs devront apporter des éléments permettant de montrer le caractère prioritaire de leur dossier par exemple par la prise en compte de la stratégie nationale pour la filière précisée dans les plans d’actions nationaux. Ils  seront évalués selon les critères suivants :</a:t>
            </a:r>
          </a:p>
          <a:p>
            <a:pPr marL="539750" lvl="1" indent="0" algn="just">
              <a:buFont typeface="+mj-lt"/>
              <a:buNone/>
            </a:pPr>
            <a:r>
              <a:rPr lang="fr-FR" sz="1000" b="1" dirty="0"/>
              <a:t>1.</a:t>
            </a:r>
            <a:r>
              <a:rPr lang="fr-FR" sz="1000" dirty="0"/>
              <a:t>démonstration de l'intérêt du projet – notamment au regard des actions du plan aquacultures d’avenir;</a:t>
            </a:r>
          </a:p>
          <a:p>
            <a:pPr marL="539750" lvl="1" indent="0" algn="just">
              <a:buFont typeface="+mj-lt"/>
              <a:buNone/>
            </a:pPr>
            <a:r>
              <a:rPr lang="fr-FR" sz="1000" b="1" dirty="0"/>
              <a:t>2. </a:t>
            </a:r>
            <a:r>
              <a:rPr lang="fr-FR" sz="1000" dirty="0"/>
              <a:t>pertinence et étendue du projet;</a:t>
            </a:r>
          </a:p>
          <a:p>
            <a:pPr marL="539750" lvl="1" indent="0" algn="just">
              <a:buFont typeface="+mj-lt"/>
              <a:buNone/>
            </a:pPr>
            <a:r>
              <a:rPr lang="fr-FR" sz="1000" b="1" dirty="0"/>
              <a:t>3. </a:t>
            </a:r>
            <a:r>
              <a:rPr lang="fr-FR" sz="1000" dirty="0"/>
              <a:t>retombées prévisionnelles du projet.</a:t>
            </a:r>
          </a:p>
          <a:p>
            <a:pPr lvl="0" algn="just"/>
            <a:endParaRPr lang="fr-FR" sz="1000" dirty="0"/>
          </a:p>
          <a:p>
            <a:pPr marL="171450" lvl="0" indent="-171450" algn="just">
              <a:buFont typeface="Arial" panose="020B0604020202020204" pitchFamily="34" charset="0"/>
              <a:buChar char="•"/>
            </a:pPr>
            <a:r>
              <a:rPr lang="fr-FR" sz="1000" b="1" dirty="0"/>
              <a:t>Dimension collective - le projet permet une amélioration des connaissances de nature sanitaire auprès du large public</a:t>
            </a:r>
          </a:p>
          <a:p>
            <a:pPr marL="622300" lvl="1" indent="-244475" algn="just">
              <a:buFont typeface="Courier New" panose="02070309020205020404" pitchFamily="49" charset="0"/>
              <a:buChar char="o"/>
            </a:pPr>
            <a:r>
              <a:rPr lang="fr-FR" sz="1000" dirty="0"/>
              <a:t>Explication concrète apportée dans le dossier de présentation du porteur permettant au service instructeur de déterminer si ce volet est bien pris en compte;</a:t>
            </a:r>
          </a:p>
          <a:p>
            <a:pPr marL="622300" lvl="1" indent="-260350" algn="just">
              <a:buFont typeface="Courier New" panose="02070309020205020404" pitchFamily="49" charset="0"/>
              <a:buChar char="o"/>
            </a:pPr>
            <a:r>
              <a:rPr lang="fr-FR" sz="1000" dirty="0"/>
              <a:t>Modalités de diffusion des livrables du projet;</a:t>
            </a:r>
          </a:p>
          <a:p>
            <a:pPr marL="533400" lvl="1" indent="-171450" algn="just">
              <a:buFont typeface="Courier New" panose="02070309020205020404" pitchFamily="49" charset="0"/>
              <a:buChar char="o"/>
            </a:pPr>
            <a:r>
              <a:rPr lang="fr-FR" sz="1000" dirty="0"/>
              <a:t>   </a:t>
            </a:r>
            <a:r>
              <a:rPr lang="fr-FR" sz="1000" u="sng" dirty="0"/>
              <a:t>Si concerné</a:t>
            </a:r>
            <a:r>
              <a:rPr lang="fr-FR" sz="1000" dirty="0"/>
              <a:t>, formats de diffusion des données cartographiques selon le destinataire (administration, grand public, etc.).</a:t>
            </a:r>
          </a:p>
          <a:p>
            <a:pPr marL="533400" lvl="1" indent="-171450" algn="just">
              <a:buFont typeface="Courier New" panose="02070309020205020404" pitchFamily="49" charset="0"/>
              <a:buChar char="o"/>
            </a:pPr>
            <a:endParaRPr lang="fr-FR" sz="1000" dirty="0"/>
          </a:p>
          <a:p>
            <a:pPr marL="155433" lvl="0" indent="-171450" algn="just">
              <a:buFont typeface="Arial" panose="020B0604020202020204" pitchFamily="34" charset="0"/>
              <a:buChar char="•"/>
            </a:pPr>
            <a:r>
              <a:rPr lang="fr-FR" sz="1000" b="1" dirty="0"/>
              <a:t>Cohérence des projets, contribution à la bonne gouvernance </a:t>
            </a:r>
          </a:p>
          <a:p>
            <a:pPr marL="549417" lvl="1" indent="-171450" algn="just">
              <a:buFont typeface="Courier New" panose="02070309020205020404" pitchFamily="49" charset="0"/>
              <a:buChar char="o"/>
            </a:pPr>
            <a:r>
              <a:rPr lang="fr-FR" sz="1000" dirty="0"/>
              <a:t>Projet inscrit dans le cadre du Programme National d’Eradication et de Surveillance de la SHV et la NHI (PNES)</a:t>
            </a:r>
          </a:p>
          <a:p>
            <a:pPr marL="549417" lvl="1" indent="-171450" algn="just">
              <a:buFont typeface="Courier New" panose="02070309020205020404" pitchFamily="49" charset="0"/>
              <a:buChar char="o"/>
            </a:pPr>
            <a:r>
              <a:rPr lang="fr-FR" sz="1000" dirty="0"/>
              <a:t>Les différents éléments permettant d’apprécier : </a:t>
            </a:r>
          </a:p>
          <a:p>
            <a:pPr marL="534988" lvl="1" indent="-157163" algn="just">
              <a:buFont typeface="Courier New" panose="02070309020205020404" pitchFamily="49" charset="0"/>
              <a:buNone/>
            </a:pPr>
            <a:r>
              <a:rPr lang="fr-FR" sz="1000" b="1" dirty="0"/>
              <a:t>      1. </a:t>
            </a:r>
            <a:r>
              <a:rPr lang="fr-FR" sz="1000" dirty="0"/>
              <a:t>la qualité du consortium ou porteur de l'opération (complétude des compétences, qualité des compétences et du pilotage du projet) </a:t>
            </a:r>
          </a:p>
          <a:p>
            <a:pPr marL="534988" lvl="1" indent="-157163" algn="just" defTabSz="755934">
              <a:defRPr/>
            </a:pPr>
            <a:r>
              <a:rPr lang="fr-FR" sz="1000" dirty="0"/>
              <a:t>      </a:t>
            </a:r>
            <a:r>
              <a:rPr lang="fr-FR" sz="1000" b="1" dirty="0"/>
              <a:t>2. </a:t>
            </a:r>
            <a:r>
              <a:rPr lang="fr-FR" sz="1000" dirty="0"/>
              <a:t>la qualité de l'organisation du projet (calendrier, jalons, livrables etc.)</a:t>
            </a:r>
          </a:p>
          <a:p>
            <a:pPr marL="534988" lvl="1" indent="-157163" algn="just" defTabSz="755934">
              <a:defRPr/>
            </a:pPr>
            <a:endParaRPr lang="fr-FR" sz="1000" dirty="0"/>
          </a:p>
          <a:p>
            <a:pPr marL="157021" lvl="0" indent="-157163" algn="just" defTabSz="755934">
              <a:defRPr/>
            </a:pPr>
            <a:r>
              <a:rPr lang="fr-FR" sz="1000" b="1" u="sng" dirty="0"/>
              <a:t>NB : </a:t>
            </a:r>
            <a:r>
              <a:rPr lang="fr-FR" sz="1000" dirty="0"/>
              <a:t>Le cas échéant, le recours à des moyens nautiques pour des prélèvements, mesures, observations du milieu marin et une proposition d’évaluation des frais ainsi engagés seront proposés</a:t>
            </a:r>
            <a:endParaRPr lang="fr-FR" sz="1000" u="sng" dirty="0">
              <a:solidFill>
                <a:srgbClr val="FF0000"/>
              </a:solidFill>
            </a:endParaRPr>
          </a:p>
          <a:p>
            <a:endParaRPr lang="fr-FR" dirty="0"/>
          </a:p>
        </p:txBody>
      </p:sp>
    </p:spTree>
    <p:extLst>
      <p:ext uri="{BB962C8B-B14F-4D97-AF65-F5344CB8AC3E}">
        <p14:creationId xmlns:p14="http://schemas.microsoft.com/office/powerpoint/2010/main" val="3137590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2504143" y="10122573"/>
            <a:ext cx="2551390" cy="569240"/>
          </a:xfrm>
        </p:spPr>
        <p:txBody>
          <a:bodyPr/>
          <a:lstStyle/>
          <a:p>
            <a:r>
              <a:rPr lang="fr-FR" dirty="0"/>
              <a:t>Version du 04/11/22 –TA4 OS2.1</a:t>
            </a:r>
          </a:p>
          <a:p>
            <a:endParaRPr lang="fr-FR" dirty="0"/>
          </a:p>
        </p:txBody>
      </p:sp>
      <p:sp>
        <p:nvSpPr>
          <p:cNvPr id="5" name="Espace réservé du numéro de diapositive 4"/>
          <p:cNvSpPr>
            <a:spLocks noGrp="1"/>
          </p:cNvSpPr>
          <p:nvPr>
            <p:ph type="sldNum" sz="quarter" idx="12"/>
          </p:nvPr>
        </p:nvSpPr>
        <p:spPr>
          <a:xfrm>
            <a:off x="5360285" y="10122573"/>
            <a:ext cx="1700927" cy="569240"/>
          </a:xfrm>
        </p:spPr>
        <p:txBody>
          <a:bodyPr/>
          <a:lstStyle/>
          <a:p>
            <a:fld id="{DE2FA2C3-344A-4AAA-B278-B58E566A51AB}" type="slidenum">
              <a:rPr lang="fr-FR" smtClean="0"/>
              <a:t>6</a:t>
            </a:fld>
            <a:endParaRPr lang="fr-FR" dirty="0"/>
          </a:p>
        </p:txBody>
      </p:sp>
      <p:cxnSp>
        <p:nvCxnSpPr>
          <p:cNvPr id="6" name="Connecteur droit 5"/>
          <p:cNvCxnSpPr/>
          <p:nvPr/>
        </p:nvCxnSpPr>
        <p:spPr>
          <a:xfrm>
            <a:off x="302040" y="860618"/>
            <a:ext cx="6882849" cy="0"/>
          </a:xfrm>
          <a:prstGeom prst="line">
            <a:avLst/>
          </a:prstGeom>
          <a:ln w="57150"/>
        </p:spPr>
        <p:style>
          <a:lnRef idx="1">
            <a:schemeClr val="accent1"/>
          </a:lnRef>
          <a:fillRef idx="0">
            <a:schemeClr val="accent1"/>
          </a:fillRef>
          <a:effectRef idx="0">
            <a:schemeClr val="accent1"/>
          </a:effectRef>
          <a:fontRef idx="minor">
            <a:schemeClr val="tx1"/>
          </a:fontRef>
        </p:style>
      </p:cxnSp>
      <p:graphicFrame>
        <p:nvGraphicFramePr>
          <p:cNvPr id="9" name="Tableau 8"/>
          <p:cNvGraphicFramePr>
            <a:graphicFrameLocks noGrp="1"/>
          </p:cNvGraphicFramePr>
          <p:nvPr>
            <p:extLst>
              <p:ext uri="{D42A27DB-BD31-4B8C-83A1-F6EECF244321}">
                <p14:modId xmlns:p14="http://schemas.microsoft.com/office/powerpoint/2010/main" val="4099714536"/>
              </p:ext>
            </p:extLst>
          </p:nvPr>
        </p:nvGraphicFramePr>
        <p:xfrm>
          <a:off x="302041" y="1313853"/>
          <a:ext cx="7025859" cy="8534182"/>
        </p:xfrm>
        <a:graphic>
          <a:graphicData uri="http://schemas.openxmlformats.org/drawingml/2006/table">
            <a:tbl>
              <a:tblPr firstRow="1" bandRow="1">
                <a:tableStyleId>{5C22544A-7EE6-4342-B048-85BDC9FD1C3A}</a:tableStyleId>
              </a:tblPr>
              <a:tblGrid>
                <a:gridCol w="3965218">
                  <a:extLst>
                    <a:ext uri="{9D8B030D-6E8A-4147-A177-3AD203B41FA5}">
                      <a16:colId xmlns:a16="http://schemas.microsoft.com/office/drawing/2014/main" xmlns="" val="2636959680"/>
                    </a:ext>
                  </a:extLst>
                </a:gridCol>
                <a:gridCol w="1088899">
                  <a:extLst>
                    <a:ext uri="{9D8B030D-6E8A-4147-A177-3AD203B41FA5}">
                      <a16:colId xmlns:a16="http://schemas.microsoft.com/office/drawing/2014/main" xmlns="" val="3078815547"/>
                    </a:ext>
                  </a:extLst>
                </a:gridCol>
                <a:gridCol w="916326">
                  <a:extLst>
                    <a:ext uri="{9D8B030D-6E8A-4147-A177-3AD203B41FA5}">
                      <a16:colId xmlns:a16="http://schemas.microsoft.com/office/drawing/2014/main" xmlns="" val="2535599827"/>
                    </a:ext>
                  </a:extLst>
                </a:gridCol>
                <a:gridCol w="1055416">
                  <a:extLst>
                    <a:ext uri="{9D8B030D-6E8A-4147-A177-3AD203B41FA5}">
                      <a16:colId xmlns:a16="http://schemas.microsoft.com/office/drawing/2014/main" xmlns="" val="2921261580"/>
                    </a:ext>
                  </a:extLst>
                </a:gridCol>
              </a:tblGrid>
              <a:tr h="516522">
                <a:tc>
                  <a:txBody>
                    <a:bodyPr/>
                    <a:lstStyle/>
                    <a:p>
                      <a:pPr algn="ctr"/>
                      <a:r>
                        <a:rPr lang="fr-FR" sz="1200" dirty="0" smtClean="0"/>
                        <a:t>PIECES</a:t>
                      </a:r>
                      <a:r>
                        <a:rPr lang="fr-FR" sz="1200" baseline="0" dirty="0" smtClean="0"/>
                        <a:t> JUSTIFICATIVES COMPLEMENTAIRE </a:t>
                      </a:r>
                    </a:p>
                    <a:p>
                      <a:pPr algn="ctr"/>
                      <a:r>
                        <a:rPr lang="fr-FR" sz="1200" baseline="0" dirty="0" smtClean="0"/>
                        <a:t>PAR DISPOSITIF</a:t>
                      </a:r>
                      <a:endParaRPr lang="fr-FR" sz="12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smtClean="0"/>
                        <a:t>Pièce</a:t>
                      </a:r>
                      <a:r>
                        <a:rPr lang="fr-FR" sz="1000" baseline="0" dirty="0" smtClean="0"/>
                        <a:t> </a:t>
                      </a:r>
                    </a:p>
                    <a:p>
                      <a:pPr algn="ctr"/>
                      <a:r>
                        <a:rPr lang="fr-FR" sz="1000" baseline="0" dirty="0" smtClean="0"/>
                        <a:t>Jointe </a:t>
                      </a:r>
                      <a:endParaRPr lang="fr-FR" sz="1000" dirty="0"/>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smtClean="0"/>
                        <a:t>Sans  </a:t>
                      </a:r>
                    </a:p>
                    <a:p>
                      <a:pPr algn="ctr"/>
                      <a:r>
                        <a:rPr lang="fr-FR" sz="1000" dirty="0" smtClean="0"/>
                        <a:t>Objet </a:t>
                      </a:r>
                      <a:endParaRPr lang="fr-FR" sz="1000" dirty="0"/>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smtClean="0"/>
                        <a:t>Service </a:t>
                      </a:r>
                    </a:p>
                    <a:p>
                      <a:pPr algn="ctr"/>
                      <a:r>
                        <a:rPr lang="fr-FR" sz="1000" dirty="0" smtClean="0"/>
                        <a:t>Instructeur</a:t>
                      </a:r>
                      <a:endParaRPr lang="fr-FR" sz="10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1">
                        <a:lumMod val="50000"/>
                      </a:schemeClr>
                    </a:solidFill>
                  </a:tcPr>
                </a:tc>
                <a:extLst>
                  <a:ext uri="{0D108BD9-81ED-4DB2-BD59-A6C34878D82A}">
                    <a16:rowId xmlns:a16="http://schemas.microsoft.com/office/drawing/2014/main" xmlns="" val="3704793808"/>
                  </a:ext>
                </a:extLst>
              </a:tr>
              <a:tr h="423697">
                <a:tc gridSpan="4">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lang="fr-FR" sz="1000" i="1" dirty="0" smtClean="0">
                          <a:solidFill>
                            <a:schemeClr val="bg1"/>
                          </a:solidFill>
                        </a:rPr>
                        <a:t>OS</a:t>
                      </a:r>
                      <a:r>
                        <a:rPr lang="fr-FR" sz="1000" i="1" baseline="0" dirty="0" smtClean="0">
                          <a:solidFill>
                            <a:schemeClr val="bg1"/>
                          </a:solidFill>
                        </a:rPr>
                        <a:t> 2.1 -TA.4 : Acquisition de connaissances scientifiques, techniques et socioéconomiques, planification, surveillance sanitaire et </a:t>
                      </a:r>
                      <a:r>
                        <a:rPr lang="fr-FR" sz="1000" i="1" baseline="0" dirty="0" err="1" smtClean="0">
                          <a:solidFill>
                            <a:schemeClr val="bg1"/>
                          </a:solidFill>
                        </a:rPr>
                        <a:t>zoosanitaire</a:t>
                      </a:r>
                      <a:r>
                        <a:rPr lang="fr-FR" sz="1000" i="1" baseline="0" dirty="0" smtClean="0">
                          <a:solidFill>
                            <a:schemeClr val="bg1"/>
                          </a:solidFill>
                        </a:rPr>
                        <a:t> - </a:t>
                      </a:r>
                      <a:r>
                        <a:rPr lang="fr-FR" sz="1000" b="1" u="sng" kern="1200" dirty="0" smtClean="0">
                          <a:solidFill>
                            <a:schemeClr val="dk1"/>
                          </a:solidFill>
                          <a:latin typeface="+mn-lt"/>
                          <a:ea typeface="+mn-ea"/>
                          <a:cs typeface="+mn-cs"/>
                        </a:rPr>
                        <a:t>Informations complémentaires nécessaires à certains critères de sélection pour la sélection des dossiers de la TA.4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accent1">
                        <a:lumMod val="60000"/>
                        <a:lumOff val="40000"/>
                      </a:schemeClr>
                    </a:solidFill>
                  </a:tcPr>
                </a:tc>
                <a:tc hMerge="1">
                  <a:txBody>
                    <a:bodyPr/>
                    <a:lstStyle/>
                    <a:p>
                      <a:endParaRPr lang="fr-FR"/>
                    </a:p>
                  </a:txBody>
                  <a:tcPr/>
                </a:tc>
                <a:tc hMerge="1">
                  <a:txBody>
                    <a:bodyPr/>
                    <a:lstStyle/>
                    <a:p>
                      <a:endParaRPr lang="fr-FR" dirty="0">
                        <a:solidFill>
                          <a:schemeClr val="bg1"/>
                        </a:solidFill>
                      </a:endParaRPr>
                    </a:p>
                  </a:txBody>
                  <a:tcPr>
                    <a:solidFill>
                      <a:schemeClr val="bg2">
                        <a:lumMod val="75000"/>
                      </a:schemeClr>
                    </a:solidFill>
                  </a:tcPr>
                </a:tc>
                <a:tc hMerge="1">
                  <a:txBody>
                    <a:bodyPr/>
                    <a:lstStyle/>
                    <a:p>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xmlns="" val="147158284"/>
                  </a:ext>
                </a:extLst>
              </a:tr>
              <a:tr h="7593963">
                <a:tc>
                  <a:txBody>
                    <a:bodyPr/>
                    <a:lstStyle/>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b="1" u="sng" dirty="0" smtClean="0"/>
                    </a:p>
                    <a:p>
                      <a:pPr marL="285750" marR="0" lvl="0" indent="-2857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FR" sz="1000" baseline="0" dirty="0" smtClean="0"/>
                    </a:p>
                    <a:p>
                      <a:pPr marL="228600" lvl="0" indent="-228600" algn="just">
                        <a:lnSpc>
                          <a:spcPct val="100000"/>
                        </a:lnSpc>
                        <a:buFont typeface="Arial" panose="020B0604020202020204" pitchFamily="34" charset="0"/>
                        <a:buChar char="•"/>
                      </a:pPr>
                      <a:r>
                        <a:rPr lang="fr-FR" sz="1000" b="1" u="none" baseline="0" dirty="0" smtClean="0"/>
                        <a:t>Impacts économiques sur les filières, le développement des marchés et la compétitivité des entreprises</a:t>
                      </a:r>
                      <a:r>
                        <a:rPr lang="fr-FR" sz="1000" b="0" u="none" baseline="0" dirty="0" smtClean="0"/>
                        <a:t>  </a:t>
                      </a:r>
                    </a:p>
                    <a:p>
                      <a:pPr marL="549417" lvl="1" indent="-171450" algn="just">
                        <a:lnSpc>
                          <a:spcPct val="100000"/>
                        </a:lnSpc>
                        <a:buFont typeface="Courier New" panose="02070309020205020404" pitchFamily="49" charset="0"/>
                        <a:buChar char="o"/>
                      </a:pPr>
                      <a:r>
                        <a:rPr lang="fr-FR" sz="1000" b="0" u="none" baseline="0" dirty="0" smtClean="0"/>
                        <a:t>Dossier de présentation qui comportera notamment :</a:t>
                      </a:r>
                    </a:p>
                    <a:p>
                      <a:pPr marL="542925" lvl="2" indent="0" algn="just">
                        <a:lnSpc>
                          <a:spcPct val="100000"/>
                        </a:lnSpc>
                        <a:buFont typeface="Arial" panose="020B0604020202020204" pitchFamily="34" charset="0"/>
                        <a:buNone/>
                      </a:pPr>
                      <a:r>
                        <a:rPr lang="fr-FR" sz="1000" b="1" u="none" baseline="0" dirty="0" smtClean="0"/>
                        <a:t>1. </a:t>
                      </a:r>
                      <a:r>
                        <a:rPr lang="fr-FR" sz="1000" b="0" u="none" baseline="0" dirty="0" smtClean="0"/>
                        <a:t>les différents éléments du projet permettant d’apprécier les potentialités économiques en lien avec les spécificités locales;</a:t>
                      </a:r>
                    </a:p>
                    <a:p>
                      <a:pPr marL="542925" lvl="2" indent="0" algn="just">
                        <a:lnSpc>
                          <a:spcPct val="100000"/>
                        </a:lnSpc>
                        <a:buFont typeface="Arial" panose="020B0604020202020204" pitchFamily="34" charset="0"/>
                        <a:buNone/>
                      </a:pPr>
                      <a:r>
                        <a:rPr lang="fr-FR" sz="1000" b="1" u="none" baseline="0" dirty="0" smtClean="0"/>
                        <a:t>2. </a:t>
                      </a:r>
                      <a:r>
                        <a:rPr lang="fr-FR" sz="1000" b="0" u="none" baseline="0" dirty="0" smtClean="0"/>
                        <a:t>objectifs sociaux économiques concernés dans le DSF de la façade ;</a:t>
                      </a:r>
                    </a:p>
                    <a:p>
                      <a:pPr marL="542925" lvl="2" indent="0" algn="just">
                        <a:lnSpc>
                          <a:spcPct val="100000"/>
                        </a:lnSpc>
                        <a:buFont typeface="Arial" panose="020B0604020202020204" pitchFamily="34" charset="0"/>
                        <a:buNone/>
                      </a:pPr>
                      <a:r>
                        <a:rPr lang="fr-FR" sz="1000" b="1" u="none" baseline="0" dirty="0" smtClean="0"/>
                        <a:t>3. </a:t>
                      </a:r>
                      <a:r>
                        <a:rPr lang="fr-FR" sz="1000" b="0" u="none" baseline="0" dirty="0" smtClean="0"/>
                        <a:t>les actions du Plan Aquacultures d'Avenir.</a:t>
                      </a:r>
                    </a:p>
                    <a:p>
                      <a:pPr marL="0" lvl="0" indent="0" algn="just">
                        <a:lnSpc>
                          <a:spcPct val="100000"/>
                        </a:lnSpc>
                        <a:buFont typeface="Arial" panose="020B0604020202020204" pitchFamily="34" charset="0"/>
                        <a:buNone/>
                      </a:pPr>
                      <a:endParaRPr lang="fr-FR" sz="1000" b="1" u="none" baseline="0" dirty="0" smtClean="0"/>
                    </a:p>
                    <a:p>
                      <a:pPr marL="171450" lvl="0" indent="-171450" algn="just">
                        <a:buFont typeface="Arial" panose="020B0604020202020204" pitchFamily="34" charset="0"/>
                        <a:buChar char="•"/>
                      </a:pPr>
                      <a:r>
                        <a:rPr lang="fr-FR" sz="1000" b="1" u="none" baseline="0" dirty="0" smtClean="0"/>
                        <a:t>Prise en compte des enjeux environnementaux</a:t>
                      </a:r>
                    </a:p>
                    <a:p>
                      <a:pPr marL="549417" lvl="1" indent="-171450" algn="just">
                        <a:buFont typeface="Courier New" panose="02070309020205020404" pitchFamily="49" charset="0"/>
                        <a:buChar char="o"/>
                      </a:pPr>
                      <a:r>
                        <a:rPr lang="fr-FR" sz="1000" b="0" u="none" baseline="0" dirty="0" smtClean="0"/>
                        <a:t>Le dossier présente : les objectifs environnementaux du (ou des) DSF de la ou des façade(s)  auxquels le projet répond</a:t>
                      </a:r>
                    </a:p>
                    <a:p>
                      <a:pPr marL="377967" lvl="1" indent="0" algn="just">
                        <a:buFont typeface="Courier New" panose="02070309020205020404" pitchFamily="49" charset="0"/>
                        <a:buNone/>
                      </a:pPr>
                      <a:endParaRPr lang="fr-FR" sz="1000" b="0" u="none" baseline="0" dirty="0" smtClean="0"/>
                    </a:p>
                    <a:p>
                      <a:pPr marL="171450" lvl="0" indent="-171450" algn="just">
                        <a:buFont typeface="Arial" panose="020B0604020202020204" pitchFamily="34" charset="0"/>
                        <a:buChar char="•"/>
                      </a:pPr>
                      <a:r>
                        <a:rPr lang="fr-FR" sz="1000" b="1" u="none" baseline="0" dirty="0" smtClean="0"/>
                        <a:t>Dimension collective - </a:t>
                      </a:r>
                      <a:r>
                        <a:rPr lang="fr-FR" sz="1000" b="0" u="none" baseline="0" dirty="0" smtClean="0"/>
                        <a:t>Amélioration de la connaissance et de la diffusion des données  utiles pour les filières aquacoles (usages, caractérisation du milieu, des impacts, des productions) </a:t>
                      </a:r>
                    </a:p>
                    <a:p>
                      <a:pPr marL="549417" lvl="1" indent="-171450" algn="just">
                        <a:buFont typeface="Courier New" panose="02070309020205020404" pitchFamily="49" charset="0"/>
                        <a:buChar char="o"/>
                      </a:pPr>
                      <a:r>
                        <a:rPr lang="fr-FR" sz="1000" b="0" u="none" baseline="0" dirty="0" smtClean="0"/>
                        <a:t>Le dossier prévoit :</a:t>
                      </a:r>
                    </a:p>
                    <a:p>
                      <a:pPr marL="542925" lvl="1" indent="0" algn="just">
                        <a:buFont typeface="Courier New" panose="02070309020205020404" pitchFamily="49" charset="0"/>
                        <a:buNone/>
                      </a:pPr>
                      <a:r>
                        <a:rPr lang="fr-FR" sz="1000" b="1" u="none" baseline="0" dirty="0" smtClean="0"/>
                        <a:t>1. </a:t>
                      </a:r>
                      <a:r>
                        <a:rPr lang="fr-FR" sz="1000" b="0" u="none" baseline="0" dirty="0" smtClean="0"/>
                        <a:t>La diffusion publique, à l’administration centrale et aux instances de façade des données collectées (sauf exception motivée) </a:t>
                      </a:r>
                    </a:p>
                    <a:p>
                      <a:pPr marL="542925" lvl="1" indent="0" algn="just">
                        <a:buFont typeface="Courier New" panose="02070309020205020404" pitchFamily="49" charset="0"/>
                        <a:buNone/>
                      </a:pPr>
                      <a:r>
                        <a:rPr lang="fr-FR" sz="1000" b="1" u="none" baseline="0" dirty="0" smtClean="0"/>
                        <a:t>2. </a:t>
                      </a:r>
                      <a:r>
                        <a:rPr lang="fr-FR" sz="1000" b="0" u="none" baseline="0" dirty="0" smtClean="0"/>
                        <a:t>Modalités de concertation avec les entités </a:t>
                      </a:r>
                    </a:p>
                    <a:p>
                      <a:pPr marL="542925" lvl="1" indent="0" algn="just">
                        <a:buFont typeface="Courier New" panose="02070309020205020404" pitchFamily="49" charset="0"/>
                        <a:buNone/>
                      </a:pPr>
                      <a:r>
                        <a:rPr lang="fr-FR" sz="1000" b="0" u="none" baseline="0" dirty="0" smtClean="0"/>
                        <a:t>administratives concernées pour identifier le ou les formats SIG à privilégier dans le cadre de la transmission des données cartographiques</a:t>
                      </a:r>
                    </a:p>
                    <a:p>
                      <a:pPr marL="542925" lvl="1" indent="0" algn="just">
                        <a:buFont typeface="Courier New" panose="02070309020205020404" pitchFamily="49" charset="0"/>
                        <a:buNone/>
                      </a:pPr>
                      <a:r>
                        <a:rPr lang="fr-FR" sz="1000" b="1" u="none" baseline="0" dirty="0" smtClean="0"/>
                        <a:t>3. </a:t>
                      </a:r>
                      <a:r>
                        <a:rPr lang="fr-FR" sz="1000" b="0" u="none" baseline="0" dirty="0" smtClean="0"/>
                        <a:t>La liste des acteurs impliqués dans la construction du projet comprenant les administrations concernées</a:t>
                      </a:r>
                    </a:p>
                    <a:p>
                      <a:pPr marL="228600" lvl="0" indent="-228600" algn="just">
                        <a:lnSpc>
                          <a:spcPct val="100000"/>
                        </a:lnSpc>
                        <a:buFont typeface="Arial" panose="020B0604020202020204" pitchFamily="34" charset="0"/>
                        <a:buChar char="•"/>
                      </a:pPr>
                      <a:endParaRPr lang="fr-FR" sz="1000" b="1" u="none" baseline="0" dirty="0" smtClean="0"/>
                    </a:p>
                    <a:p>
                      <a:pPr marL="228600" lvl="0" indent="-228600" algn="just">
                        <a:lnSpc>
                          <a:spcPct val="100000"/>
                        </a:lnSpc>
                        <a:buFont typeface="Arial" panose="020B0604020202020204" pitchFamily="34" charset="0"/>
                        <a:buChar char="•"/>
                      </a:pPr>
                      <a:r>
                        <a:rPr lang="fr-FR" sz="1000" b="1" u="none" baseline="0" dirty="0" smtClean="0"/>
                        <a:t>Les éventuels conflits d'usage sont anticipés</a:t>
                      </a:r>
                    </a:p>
                    <a:p>
                      <a:pPr marL="606567" lvl="1" indent="-228600" algn="just">
                        <a:lnSpc>
                          <a:spcPct val="100000"/>
                        </a:lnSpc>
                        <a:buFont typeface="Courier New" panose="02070309020205020404" pitchFamily="49" charset="0"/>
                        <a:buChar char="o"/>
                      </a:pPr>
                      <a:r>
                        <a:rPr lang="fr-FR" sz="1000" b="0" u="none" baseline="0" dirty="0" smtClean="0"/>
                        <a:t>Le dossier proposera un diagnostic des éventuels conflits d'usages qui pourraient être identifiés</a:t>
                      </a:r>
                    </a:p>
                    <a:p>
                      <a:pPr marL="228600" lvl="0" indent="-228600" algn="just">
                        <a:lnSpc>
                          <a:spcPct val="100000"/>
                        </a:lnSpc>
                        <a:buFont typeface="Arial" panose="020B0604020202020204" pitchFamily="34" charset="0"/>
                        <a:buChar char="•"/>
                      </a:pPr>
                      <a:endParaRPr lang="fr-FR" sz="1000" b="1" u="none" baseline="0" dirty="0" smtClean="0"/>
                    </a:p>
                    <a:p>
                      <a:pPr marL="171450" lvl="0" indent="-171450" algn="just">
                        <a:buFont typeface="Arial" panose="020B0604020202020204" pitchFamily="34" charset="0"/>
                        <a:buChar char="•"/>
                      </a:pPr>
                      <a:r>
                        <a:rPr lang="fr-FR" sz="1000" b="1" u="none" baseline="0" dirty="0" smtClean="0">
                          <a:solidFill>
                            <a:schemeClr val="tx1"/>
                          </a:solidFill>
                        </a:rPr>
                        <a:t>Cohérence des projets, contribution à la bonne gouvernance</a:t>
                      </a:r>
                    </a:p>
                    <a:p>
                      <a:pPr marL="549417" lvl="1" indent="-171450" algn="just">
                        <a:buFont typeface="Courier New" panose="02070309020205020404" pitchFamily="49" charset="0"/>
                        <a:buChar char="o"/>
                      </a:pPr>
                      <a:r>
                        <a:rPr lang="fr-FR" sz="1000" b="0" u="none" baseline="0" dirty="0" smtClean="0">
                          <a:solidFill>
                            <a:schemeClr val="tx1"/>
                          </a:solidFill>
                        </a:rPr>
                        <a:t>Le dossier proposera un diagnostic des éventuels conflits d'usages qui pourraient être identifiés</a:t>
                      </a:r>
                    </a:p>
                    <a:p>
                      <a:pPr marL="549417" lvl="1" indent="-171450" algn="just">
                        <a:buFont typeface="Courier New" panose="02070309020205020404" pitchFamily="49" charset="0"/>
                        <a:buChar char="o"/>
                      </a:pPr>
                      <a:r>
                        <a:rPr lang="fr-FR" sz="1000" b="0" u="none" baseline="0" dirty="0" smtClean="0">
                          <a:solidFill>
                            <a:schemeClr val="tx1"/>
                          </a:solidFill>
                        </a:rPr>
                        <a:t>Les différents éléments permettant d’apprécier : </a:t>
                      </a:r>
                    </a:p>
                    <a:p>
                      <a:pPr marL="534988" lvl="1" indent="-157163" algn="just">
                        <a:buFont typeface="Courier New" panose="02070309020205020404" pitchFamily="49" charset="0"/>
                        <a:buNone/>
                      </a:pPr>
                      <a:r>
                        <a:rPr lang="fr-FR" sz="1000" b="1" u="none" baseline="0" dirty="0" smtClean="0">
                          <a:solidFill>
                            <a:schemeClr val="tx1"/>
                          </a:solidFill>
                        </a:rPr>
                        <a:t>      1. </a:t>
                      </a:r>
                      <a:r>
                        <a:rPr lang="fr-FR" sz="1000" b="0" u="none" baseline="0" dirty="0" smtClean="0">
                          <a:solidFill>
                            <a:schemeClr val="tx1"/>
                          </a:solidFill>
                        </a:rPr>
                        <a:t>la qualité du consortium ou porteur de l'opération (complétude des compétences, qualité des compétences et du pilotage du projet);</a:t>
                      </a:r>
                    </a:p>
                    <a:p>
                      <a:pPr marL="534988" lvl="1" indent="-157163" algn="just">
                        <a:buFont typeface="Courier New" panose="02070309020205020404" pitchFamily="49" charset="0"/>
                        <a:buNone/>
                      </a:pPr>
                      <a:r>
                        <a:rPr lang="fr-FR" sz="1000" b="0" u="none" baseline="0" dirty="0" smtClean="0">
                          <a:solidFill>
                            <a:schemeClr val="tx1"/>
                          </a:solidFill>
                        </a:rPr>
                        <a:t> ou</a:t>
                      </a:r>
                    </a:p>
                    <a:p>
                      <a:pPr marL="534988" marR="0" lvl="1" indent="-157163" algn="just" defTabSz="755934" rtl="0" eaLnBrk="1" fontAlgn="auto" latinLnBrk="0" hangingPunct="1">
                        <a:lnSpc>
                          <a:spcPct val="100000"/>
                        </a:lnSpc>
                        <a:spcBef>
                          <a:spcPts val="0"/>
                        </a:spcBef>
                        <a:spcAft>
                          <a:spcPts val="0"/>
                        </a:spcAft>
                        <a:buClrTx/>
                        <a:buSzTx/>
                        <a:buFont typeface="Courier New" panose="02070309020205020404" pitchFamily="49" charset="0"/>
                        <a:buNone/>
                        <a:tabLst/>
                        <a:defRPr/>
                      </a:pPr>
                      <a:r>
                        <a:rPr lang="fr-FR" sz="1000" b="0" u="none" baseline="0" dirty="0" smtClean="0">
                          <a:solidFill>
                            <a:schemeClr val="tx1"/>
                          </a:solidFill>
                        </a:rPr>
                        <a:t>      </a:t>
                      </a:r>
                      <a:r>
                        <a:rPr lang="fr-FR" sz="1000" b="1" u="none" baseline="0" dirty="0" smtClean="0">
                          <a:solidFill>
                            <a:schemeClr val="tx1"/>
                          </a:solidFill>
                        </a:rPr>
                        <a:t>2. </a:t>
                      </a:r>
                      <a:r>
                        <a:rPr lang="fr-FR" sz="1000" b="0" u="none" baseline="0" dirty="0" smtClean="0">
                          <a:solidFill>
                            <a:schemeClr val="tx1"/>
                          </a:solidFill>
                        </a:rPr>
                        <a:t>la qualité de l'organisation du projet (calendrier, jalons, livrables, etc.).</a:t>
                      </a:r>
                    </a:p>
                    <a:p>
                      <a:pPr marL="0" indent="0">
                        <a:buFont typeface="Arial" panose="020B0604020202020204" pitchFamily="34" charset="0"/>
                        <a:buNone/>
                      </a:pPr>
                      <a:endParaRPr lang="fr-FR" sz="1000" baseline="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algn="ctr"/>
                      <a:endParaRPr lang="fr-FR" sz="1000" dirty="0" smtClean="0"/>
                    </a:p>
                    <a:p>
                      <a:pPr algn="ctr"/>
                      <a:endParaRPr lang="fr-FR" sz="1000" dirty="0" smtClean="0"/>
                    </a:p>
                    <a:p>
                      <a:pPr algn="ct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algn="ctr"/>
                      <a:endParaRPr lang="fr-FR" sz="1000" dirty="0" smtClean="0"/>
                    </a:p>
                    <a:p>
                      <a:pPr algn="ct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algn="ctr"/>
                      <a:endParaRPr lang="fr-FR" sz="1000" dirty="0" smtClean="0"/>
                    </a:p>
                    <a:p>
                      <a:pPr algn="ctr"/>
                      <a:endParaRPr lang="fr-FR" sz="1000" dirty="0" smtClean="0"/>
                    </a:p>
                    <a:p>
                      <a:pPr algn="ct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algn="ct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algn="ctr"/>
                      <a:endParaRPr lang="fr-FR" sz="1000" dirty="0" smtClean="0"/>
                    </a:p>
                    <a:p>
                      <a:pPr algn="ctr"/>
                      <a:endParaRPr lang="fr-FR" sz="1000" dirty="0" smtClean="0"/>
                    </a:p>
                    <a:p>
                      <a:pPr algn="ctr"/>
                      <a:endParaRPr lang="fr-FR" sz="1000" dirty="0" smtClean="0"/>
                    </a:p>
                    <a:p>
                      <a:pPr algn="ct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algn="ctr"/>
                      <a:endParaRPr lang="fr-FR" sz="1000" dirty="0" smtClean="0"/>
                    </a:p>
                    <a:p>
                      <a:pPr algn="ctr"/>
                      <a:endParaRPr lang="fr-FR" sz="1000" dirty="0" smtClean="0"/>
                    </a:p>
                    <a:p>
                      <a:pPr algn="ctr"/>
                      <a:endParaRPr lang="fr-FR" sz="1000" dirty="0" smtClean="0"/>
                    </a:p>
                    <a:p>
                      <a:pPr algn="ctr"/>
                      <a:endParaRPr lang="fr-FR" sz="1000" dirty="0" smtClean="0"/>
                    </a:p>
                    <a:p>
                      <a:pPr algn="ctr"/>
                      <a:endParaRPr lang="fr-FR" sz="1000" dirty="0" smtClean="0"/>
                    </a:p>
                    <a:p>
                      <a:pPr algn="ctr"/>
                      <a:endParaRPr lang="fr-FR" sz="1000" dirty="0" smtClean="0"/>
                    </a:p>
                    <a:p>
                      <a:pPr algn="ctr"/>
                      <a:endParaRPr lang="fr-FR" sz="1000" dirty="0" smtClean="0"/>
                    </a:p>
                    <a:p>
                      <a:pPr algn="ctr"/>
                      <a:endParaRPr lang="fr-FR" sz="10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algn="ctr"/>
                      <a:endParaRPr lang="fr-FR" sz="1000" dirty="0" smtClean="0"/>
                    </a:p>
                    <a:p>
                      <a:pPr algn="ct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algn="ctr"/>
                      <a:endParaRPr lang="fr-FR" sz="1000" dirty="0" smtClean="0"/>
                    </a:p>
                    <a:p>
                      <a:pPr algn="ct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algn="ctr"/>
                      <a:endParaRPr lang="fr-FR" sz="1000" dirty="0" smtClean="0"/>
                    </a:p>
                    <a:p>
                      <a:pPr algn="ctr"/>
                      <a:endParaRPr lang="fr-FR" sz="1000" dirty="0" smtClean="0"/>
                    </a:p>
                    <a:p>
                      <a:pPr algn="ct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algn="ct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algn="ctr"/>
                      <a:endParaRPr lang="fr-FR" sz="1000" dirty="0" smtClean="0"/>
                    </a:p>
                    <a:p>
                      <a:pPr algn="ctr"/>
                      <a:endParaRPr lang="fr-FR" sz="1000" dirty="0" smtClean="0"/>
                    </a:p>
                    <a:p>
                      <a:pPr algn="ct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algn="ctr"/>
                      <a:endParaRPr lang="fr-FR" sz="1000" dirty="0" smtClean="0"/>
                    </a:p>
                    <a:p>
                      <a:pPr algn="ctr"/>
                      <a:endParaRPr lang="fr-FR" sz="1000" dirty="0" smtClean="0"/>
                    </a:p>
                    <a:p>
                      <a:pPr algn="ctr"/>
                      <a:endParaRPr lang="fr-FR" sz="1000" dirty="0" smtClean="0"/>
                    </a:p>
                    <a:p>
                      <a:pPr algn="ctr"/>
                      <a:endParaRPr lang="fr-FR" sz="1000" dirty="0" smtClean="0"/>
                    </a:p>
                    <a:p>
                      <a:pPr algn="ctr"/>
                      <a:endParaRPr lang="fr-FR" sz="1000" dirty="0" smtClean="0"/>
                    </a:p>
                    <a:p>
                      <a:pPr algn="ctr"/>
                      <a:endParaRPr lang="fr-FR" sz="1000" dirty="0" smtClean="0"/>
                    </a:p>
                    <a:p>
                      <a:pPr algn="ctr"/>
                      <a:endParaRPr lang="fr-FR" sz="1000" dirty="0" smtClean="0"/>
                    </a:p>
                    <a:p>
                      <a:pPr algn="ctr"/>
                      <a:endParaRPr lang="fr-FR" sz="10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510736539"/>
                  </a:ext>
                </a:extLst>
              </a:tr>
            </a:tbl>
          </a:graphicData>
        </a:graphic>
      </p:graphicFrame>
      <p:sp>
        <p:nvSpPr>
          <p:cNvPr id="10" name="ZoneTexte 9"/>
          <p:cNvSpPr txBox="1"/>
          <p:nvPr/>
        </p:nvSpPr>
        <p:spPr>
          <a:xfrm>
            <a:off x="302039" y="939211"/>
            <a:ext cx="6882850" cy="276999"/>
          </a:xfrm>
          <a:prstGeom prst="rect">
            <a:avLst/>
          </a:prstGeom>
          <a:noFill/>
        </p:spPr>
        <p:txBody>
          <a:bodyPr wrap="square" rtlCol="0">
            <a:spAutoFit/>
          </a:bodyPr>
          <a:lstStyle/>
          <a:p>
            <a:r>
              <a:rPr lang="fr-FR" sz="1200" b="1" u="sng" dirty="0" smtClean="0">
                <a:solidFill>
                  <a:schemeClr val="accent2"/>
                </a:solidFill>
                <a:latin typeface="Calibri" panose="020F0502020204030204" pitchFamily="34" charset="0"/>
              </a:rPr>
              <a:t>Ci-dessous les pièces complémentaires par dispositif nécessaire pour l’instruction du dossier :</a:t>
            </a:r>
          </a:p>
        </p:txBody>
      </p:sp>
      <p:pic>
        <p:nvPicPr>
          <p:cNvPr id="11" name="Image 10" descr="C:\Users\barbara-e.charvot\AppData\Local\Microsoft\Windows\INetCache\Content.MSO\4D4B6431.t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039" y="88772"/>
            <a:ext cx="1174100" cy="682636"/>
          </a:xfrm>
          <a:prstGeom prst="rect">
            <a:avLst/>
          </a:prstGeom>
          <a:noFill/>
          <a:ln>
            <a:noFill/>
          </a:ln>
        </p:spPr>
      </p:pic>
      <p:pic>
        <p:nvPicPr>
          <p:cNvPr id="12" name="Image 11"/>
          <p:cNvPicPr/>
          <p:nvPr/>
        </p:nvPicPr>
        <p:blipFill rotWithShape="1">
          <a:blip r:embed="rId3"/>
          <a:srcRect l="29056" t="51863" r="63160" b="39861"/>
          <a:stretch/>
        </p:blipFill>
        <p:spPr bwMode="auto">
          <a:xfrm>
            <a:off x="6102328" y="86027"/>
            <a:ext cx="1082561" cy="729986"/>
          </a:xfrm>
          <a:prstGeom prst="rect">
            <a:avLst/>
          </a:prstGeom>
          <a:ln>
            <a:noFill/>
          </a:ln>
          <a:extLst>
            <a:ext uri="{53640926-AAD7-44D8-BBD7-CCE9431645EC}">
              <a14:shadowObscured xmlns:a14="http://schemas.microsoft.com/office/drawing/2010/main"/>
            </a:ext>
          </a:extLst>
        </p:spPr>
      </p:pic>
      <p:sp>
        <p:nvSpPr>
          <p:cNvPr id="2" name="ZoneTexte 1"/>
          <p:cNvSpPr txBox="1"/>
          <p:nvPr/>
        </p:nvSpPr>
        <p:spPr>
          <a:xfrm>
            <a:off x="302038" y="2184400"/>
            <a:ext cx="3977861" cy="246221"/>
          </a:xfrm>
          <a:prstGeom prst="rect">
            <a:avLst/>
          </a:prstGeom>
          <a:solidFill>
            <a:schemeClr val="accent1">
              <a:lumMod val="20000"/>
              <a:lumOff val="80000"/>
            </a:schemeClr>
          </a:solidFill>
        </p:spPr>
        <p:txBody>
          <a:bodyPr wrap="square" rtlCol="0">
            <a:spAutoFit/>
          </a:bodyPr>
          <a:lstStyle/>
          <a:p>
            <a:r>
              <a:rPr lang="fr-FR" sz="1000" b="1" dirty="0">
                <a:solidFill>
                  <a:schemeClr val="dk1"/>
                </a:solidFill>
              </a:rPr>
              <a:t>Dossiers relatifs </a:t>
            </a:r>
            <a:r>
              <a:rPr lang="fr-FR" sz="1000" b="1" dirty="0" smtClean="0">
                <a:solidFill>
                  <a:schemeClr val="dk1"/>
                </a:solidFill>
              </a:rPr>
              <a:t>à </a:t>
            </a:r>
            <a:r>
              <a:rPr lang="fr-FR" sz="1000" b="1" dirty="0"/>
              <a:t>la planification aquacole </a:t>
            </a:r>
          </a:p>
        </p:txBody>
      </p:sp>
    </p:spTree>
    <p:extLst>
      <p:ext uri="{BB962C8B-B14F-4D97-AF65-F5344CB8AC3E}">
        <p14:creationId xmlns:p14="http://schemas.microsoft.com/office/powerpoint/2010/main" val="2859740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2504143" y="10122573"/>
            <a:ext cx="2551390" cy="569240"/>
          </a:xfrm>
        </p:spPr>
        <p:txBody>
          <a:bodyPr/>
          <a:lstStyle/>
          <a:p>
            <a:r>
              <a:rPr lang="fr-FR" dirty="0"/>
              <a:t>Version du 04/11/22 –TA4 OS2.1</a:t>
            </a:r>
          </a:p>
          <a:p>
            <a:endParaRPr lang="fr-FR" dirty="0"/>
          </a:p>
        </p:txBody>
      </p:sp>
      <p:sp>
        <p:nvSpPr>
          <p:cNvPr id="5" name="Espace réservé du numéro de diapositive 4"/>
          <p:cNvSpPr>
            <a:spLocks noGrp="1"/>
          </p:cNvSpPr>
          <p:nvPr>
            <p:ph type="sldNum" sz="quarter" idx="12"/>
          </p:nvPr>
        </p:nvSpPr>
        <p:spPr>
          <a:xfrm>
            <a:off x="5360285" y="10122573"/>
            <a:ext cx="1700927" cy="569240"/>
          </a:xfrm>
        </p:spPr>
        <p:txBody>
          <a:bodyPr/>
          <a:lstStyle/>
          <a:p>
            <a:fld id="{DE2FA2C3-344A-4AAA-B278-B58E566A51AB}" type="slidenum">
              <a:rPr lang="fr-FR" smtClean="0"/>
              <a:t>7</a:t>
            </a:fld>
            <a:endParaRPr lang="fr-FR" dirty="0"/>
          </a:p>
        </p:txBody>
      </p:sp>
      <p:cxnSp>
        <p:nvCxnSpPr>
          <p:cNvPr id="6" name="Connecteur droit 5"/>
          <p:cNvCxnSpPr/>
          <p:nvPr/>
        </p:nvCxnSpPr>
        <p:spPr>
          <a:xfrm>
            <a:off x="302040" y="860618"/>
            <a:ext cx="6882849" cy="0"/>
          </a:xfrm>
          <a:prstGeom prst="line">
            <a:avLst/>
          </a:prstGeom>
          <a:ln w="57150"/>
        </p:spPr>
        <p:style>
          <a:lnRef idx="1">
            <a:schemeClr val="accent1"/>
          </a:lnRef>
          <a:fillRef idx="0">
            <a:schemeClr val="accent1"/>
          </a:fillRef>
          <a:effectRef idx="0">
            <a:schemeClr val="accent1"/>
          </a:effectRef>
          <a:fontRef idx="minor">
            <a:schemeClr val="tx1"/>
          </a:fontRef>
        </p:style>
      </p:cxnSp>
      <p:graphicFrame>
        <p:nvGraphicFramePr>
          <p:cNvPr id="9" name="Tableau 8"/>
          <p:cNvGraphicFramePr>
            <a:graphicFrameLocks noGrp="1"/>
          </p:cNvGraphicFramePr>
          <p:nvPr>
            <p:extLst>
              <p:ext uri="{D42A27DB-BD31-4B8C-83A1-F6EECF244321}">
                <p14:modId xmlns:p14="http://schemas.microsoft.com/office/powerpoint/2010/main" val="684890482"/>
              </p:ext>
            </p:extLst>
          </p:nvPr>
        </p:nvGraphicFramePr>
        <p:xfrm>
          <a:off x="302041" y="1313853"/>
          <a:ext cx="7025859" cy="8651659"/>
        </p:xfrm>
        <a:graphic>
          <a:graphicData uri="http://schemas.openxmlformats.org/drawingml/2006/table">
            <a:tbl>
              <a:tblPr firstRow="1" bandRow="1">
                <a:tableStyleId>{5C22544A-7EE6-4342-B048-85BDC9FD1C3A}</a:tableStyleId>
              </a:tblPr>
              <a:tblGrid>
                <a:gridCol w="3965218">
                  <a:extLst>
                    <a:ext uri="{9D8B030D-6E8A-4147-A177-3AD203B41FA5}">
                      <a16:colId xmlns:a16="http://schemas.microsoft.com/office/drawing/2014/main" xmlns="" val="2636959680"/>
                    </a:ext>
                  </a:extLst>
                </a:gridCol>
                <a:gridCol w="1088899">
                  <a:extLst>
                    <a:ext uri="{9D8B030D-6E8A-4147-A177-3AD203B41FA5}">
                      <a16:colId xmlns:a16="http://schemas.microsoft.com/office/drawing/2014/main" xmlns="" val="3078815547"/>
                    </a:ext>
                  </a:extLst>
                </a:gridCol>
                <a:gridCol w="916326">
                  <a:extLst>
                    <a:ext uri="{9D8B030D-6E8A-4147-A177-3AD203B41FA5}">
                      <a16:colId xmlns:a16="http://schemas.microsoft.com/office/drawing/2014/main" xmlns="" val="2535599827"/>
                    </a:ext>
                  </a:extLst>
                </a:gridCol>
                <a:gridCol w="1055416">
                  <a:extLst>
                    <a:ext uri="{9D8B030D-6E8A-4147-A177-3AD203B41FA5}">
                      <a16:colId xmlns:a16="http://schemas.microsoft.com/office/drawing/2014/main" xmlns="" val="2921261580"/>
                    </a:ext>
                  </a:extLst>
                </a:gridCol>
              </a:tblGrid>
              <a:tr h="516522">
                <a:tc>
                  <a:txBody>
                    <a:bodyPr/>
                    <a:lstStyle/>
                    <a:p>
                      <a:pPr algn="ctr"/>
                      <a:r>
                        <a:rPr lang="fr-FR" sz="1200" dirty="0" smtClean="0"/>
                        <a:t>PIECES</a:t>
                      </a:r>
                      <a:r>
                        <a:rPr lang="fr-FR" sz="1200" baseline="0" dirty="0" smtClean="0"/>
                        <a:t> JUSTIFICATIVES COMPLEMENTAIRE </a:t>
                      </a:r>
                    </a:p>
                    <a:p>
                      <a:pPr algn="ctr"/>
                      <a:r>
                        <a:rPr lang="fr-FR" sz="1200" baseline="0" dirty="0" smtClean="0"/>
                        <a:t>PAR DISPOSITIF</a:t>
                      </a:r>
                      <a:endParaRPr lang="fr-FR" sz="12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smtClean="0"/>
                        <a:t>Pièce</a:t>
                      </a:r>
                      <a:r>
                        <a:rPr lang="fr-FR" sz="1000" baseline="0" dirty="0" smtClean="0"/>
                        <a:t> </a:t>
                      </a:r>
                    </a:p>
                    <a:p>
                      <a:pPr algn="ctr"/>
                      <a:r>
                        <a:rPr lang="fr-FR" sz="1000" baseline="0" dirty="0" smtClean="0"/>
                        <a:t>Jointe </a:t>
                      </a:r>
                      <a:endParaRPr lang="fr-FR" sz="1000" dirty="0"/>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smtClean="0"/>
                        <a:t>Sans  </a:t>
                      </a:r>
                    </a:p>
                    <a:p>
                      <a:pPr algn="ctr"/>
                      <a:r>
                        <a:rPr lang="fr-FR" sz="1000" dirty="0" smtClean="0"/>
                        <a:t>Objet </a:t>
                      </a:r>
                      <a:endParaRPr lang="fr-FR" sz="1000" dirty="0"/>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smtClean="0"/>
                        <a:t>Service </a:t>
                      </a:r>
                    </a:p>
                    <a:p>
                      <a:pPr algn="ctr"/>
                      <a:r>
                        <a:rPr lang="fr-FR" sz="1000" dirty="0" smtClean="0"/>
                        <a:t>Instructeur</a:t>
                      </a:r>
                      <a:endParaRPr lang="fr-FR" sz="10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1">
                        <a:lumMod val="50000"/>
                      </a:schemeClr>
                    </a:solidFill>
                  </a:tcPr>
                </a:tc>
                <a:extLst>
                  <a:ext uri="{0D108BD9-81ED-4DB2-BD59-A6C34878D82A}">
                    <a16:rowId xmlns:a16="http://schemas.microsoft.com/office/drawing/2014/main" xmlns="" val="3704793808"/>
                  </a:ext>
                </a:extLst>
              </a:tr>
              <a:tr h="423697">
                <a:tc gridSpan="4">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lang="fr-FR" sz="1000" i="1" dirty="0" smtClean="0">
                          <a:solidFill>
                            <a:schemeClr val="bg1"/>
                          </a:solidFill>
                        </a:rPr>
                        <a:t>OS</a:t>
                      </a:r>
                      <a:r>
                        <a:rPr lang="fr-FR" sz="1000" i="1" baseline="0" dirty="0" smtClean="0">
                          <a:solidFill>
                            <a:schemeClr val="bg1"/>
                          </a:solidFill>
                        </a:rPr>
                        <a:t> 2.1 -TA.4 : Acquisition de connaissances scientifiques, techniques et socioéconomiques, planification, surveillance sanitaire et </a:t>
                      </a:r>
                      <a:r>
                        <a:rPr lang="fr-FR" sz="1000" i="1" baseline="0" dirty="0" err="1" smtClean="0">
                          <a:solidFill>
                            <a:schemeClr val="bg1"/>
                          </a:solidFill>
                        </a:rPr>
                        <a:t>zoosanitaire</a:t>
                      </a:r>
                      <a:r>
                        <a:rPr lang="fr-FR" sz="1000" i="1" baseline="0" dirty="0" smtClean="0">
                          <a:solidFill>
                            <a:schemeClr val="bg1"/>
                          </a:solidFill>
                        </a:rPr>
                        <a:t> - </a:t>
                      </a:r>
                      <a:r>
                        <a:rPr lang="fr-FR" sz="1000" b="1" u="sng" kern="1200" dirty="0" smtClean="0">
                          <a:solidFill>
                            <a:schemeClr val="dk1"/>
                          </a:solidFill>
                          <a:latin typeface="+mn-lt"/>
                          <a:ea typeface="+mn-ea"/>
                          <a:cs typeface="+mn-cs"/>
                        </a:rPr>
                        <a:t>Informations complémentaires nécessaires à certains critères de sélection pour la sélection des dossiers de la TA.4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accent1">
                        <a:lumMod val="60000"/>
                        <a:lumOff val="40000"/>
                      </a:schemeClr>
                    </a:solidFill>
                  </a:tcPr>
                </a:tc>
                <a:tc hMerge="1">
                  <a:txBody>
                    <a:bodyPr/>
                    <a:lstStyle/>
                    <a:p>
                      <a:endParaRPr lang="fr-FR"/>
                    </a:p>
                  </a:txBody>
                  <a:tcPr/>
                </a:tc>
                <a:tc hMerge="1">
                  <a:txBody>
                    <a:bodyPr/>
                    <a:lstStyle/>
                    <a:p>
                      <a:endParaRPr lang="fr-FR" dirty="0">
                        <a:solidFill>
                          <a:schemeClr val="bg1"/>
                        </a:solidFill>
                      </a:endParaRPr>
                    </a:p>
                  </a:txBody>
                  <a:tcPr>
                    <a:solidFill>
                      <a:schemeClr val="bg2">
                        <a:lumMod val="75000"/>
                      </a:schemeClr>
                    </a:solidFill>
                  </a:tcPr>
                </a:tc>
                <a:tc hMerge="1">
                  <a:txBody>
                    <a:bodyPr/>
                    <a:lstStyle/>
                    <a:p>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xmlns="" val="147158284"/>
                  </a:ext>
                </a:extLst>
              </a:tr>
              <a:tr h="7593963">
                <a:tc>
                  <a:txBody>
                    <a:bodyPr/>
                    <a:lstStyle/>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b="1" u="sng" dirty="0" smtClean="0"/>
                    </a:p>
                    <a:p>
                      <a:pPr marL="285750" marR="0" lvl="0" indent="-2857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FR" sz="1000" baseline="0" dirty="0" smtClean="0"/>
                    </a:p>
                    <a:p>
                      <a:pPr marL="228600" lvl="0" indent="-228600" algn="just">
                        <a:lnSpc>
                          <a:spcPct val="100000"/>
                        </a:lnSpc>
                        <a:buFont typeface="Arial" panose="020B0604020202020204" pitchFamily="34" charset="0"/>
                        <a:buChar char="•"/>
                      </a:pPr>
                      <a:r>
                        <a:rPr lang="fr-FR" sz="1000" b="1" u="none" baseline="0" dirty="0" smtClean="0"/>
                        <a:t>Cohérence des projets, contribution à la bonne gouvernance - Qualité du consortium  ou porteur de l'opération </a:t>
                      </a:r>
                      <a:endParaRPr lang="fr-FR" sz="1000" b="0" u="none" baseline="0" dirty="0" smtClean="0"/>
                    </a:p>
                    <a:p>
                      <a:pPr marL="606567" lvl="1" indent="-228600" algn="just">
                        <a:buFont typeface="Courier New" panose="02070309020205020404" pitchFamily="49" charset="0"/>
                        <a:buChar char="o"/>
                      </a:pPr>
                      <a:r>
                        <a:rPr lang="fr-FR" sz="1000" b="0" u="none" baseline="0" dirty="0" smtClean="0"/>
                        <a:t>Dossier de présentation qui comportera notamment :</a:t>
                      </a:r>
                    </a:p>
                    <a:p>
                      <a:pPr marL="622300" lvl="2" indent="0" algn="just">
                        <a:buFont typeface="Courier New" panose="02070309020205020404" pitchFamily="49" charset="0"/>
                        <a:buNone/>
                      </a:pPr>
                      <a:r>
                        <a:rPr lang="fr-FR" sz="1000" b="0" u="none" baseline="0" dirty="0" smtClean="0"/>
                        <a:t>– Les différents éléments permettant d’apprécier la qualité du partenariat la convention de partenariat,</a:t>
                      </a:r>
                    </a:p>
                    <a:p>
                      <a:pPr marL="622300" lvl="2" indent="0" algn="just">
                        <a:buFont typeface="Courier New" panose="02070309020205020404" pitchFamily="49" charset="0"/>
                        <a:buNone/>
                      </a:pPr>
                      <a:r>
                        <a:rPr lang="fr-FR" sz="1000" b="0" u="none" baseline="0" dirty="0" smtClean="0"/>
                        <a:t>– Pour chaque partenaire du projet, CV des personnes réalisant l’opération ou fiches de poste ou contrats de travail des personnes réalisant l'opération</a:t>
                      </a:r>
                    </a:p>
                    <a:p>
                      <a:pPr marL="622300" lvl="2" indent="0" algn="just">
                        <a:buFont typeface="Courier New" panose="02070309020205020404" pitchFamily="49" charset="0"/>
                        <a:buNone/>
                      </a:pPr>
                      <a:endParaRPr lang="fr-FR" sz="1000" b="0" u="none" baseline="0" dirty="0" smtClean="0"/>
                    </a:p>
                    <a:p>
                      <a:pPr marL="37816" lvl="0" indent="-171450" algn="just">
                        <a:buFont typeface="Arial" panose="020B0604020202020204" pitchFamily="34" charset="0"/>
                        <a:buChar char="•"/>
                      </a:pPr>
                      <a:r>
                        <a:rPr lang="fr-FR" sz="1000" b="1" u="none" baseline="0" dirty="0" smtClean="0"/>
                        <a:t>Les demandeurs devront apporter des éléments permettant de montrer  la pertinence du projet au regard de</a:t>
                      </a:r>
                      <a:r>
                        <a:rPr lang="fr-FR" sz="1000" b="0" u="none" baseline="0" dirty="0" smtClean="0"/>
                        <a:t>:</a:t>
                      </a:r>
                    </a:p>
                    <a:p>
                      <a:pPr marL="549417" lvl="1" indent="-171450" algn="just">
                        <a:buFont typeface="Courier New" panose="02070309020205020404" pitchFamily="49" charset="0"/>
                        <a:buChar char="o"/>
                      </a:pPr>
                      <a:r>
                        <a:rPr lang="fr-FR" sz="1000" b="0" u="none" baseline="0" dirty="0" smtClean="0"/>
                        <a:t>l'intérêt du projet pour les politiques publiques ou le secteur de production aquacole;</a:t>
                      </a:r>
                    </a:p>
                    <a:p>
                      <a:pPr marL="549417" lvl="1" indent="-171450" algn="just">
                        <a:buFont typeface="Courier New" panose="02070309020205020404" pitchFamily="49" charset="0"/>
                        <a:buChar char="o"/>
                      </a:pPr>
                      <a:r>
                        <a:rPr lang="fr-FR" sz="1000" b="0" u="none" baseline="0" dirty="0" smtClean="0"/>
                        <a:t>la pertinence et étendue du projet;</a:t>
                      </a:r>
                    </a:p>
                    <a:p>
                      <a:pPr marL="549417" lvl="1" indent="-171450" algn="just">
                        <a:buFont typeface="Courier New" panose="02070309020205020404" pitchFamily="49" charset="0"/>
                        <a:buChar char="o"/>
                      </a:pPr>
                      <a:r>
                        <a:rPr lang="fr-FR" sz="1000" b="0" u="none" baseline="0" dirty="0" smtClean="0"/>
                        <a:t>les retombées prévisionnelles du projet;</a:t>
                      </a:r>
                    </a:p>
                    <a:p>
                      <a:pPr marL="549417" lvl="1" indent="-171450" algn="just">
                        <a:buFont typeface="Courier New" panose="02070309020205020404" pitchFamily="49" charset="0"/>
                        <a:buChar char="o"/>
                      </a:pPr>
                      <a:r>
                        <a:rPr lang="fr-FR" sz="1000" b="0" u="none" baseline="0" dirty="0" smtClean="0"/>
                        <a:t>la pertinence des données proposées à la collecte ou de la méthodologie de recueil de donnée proposée pour homogénéiser les pratiques;</a:t>
                      </a:r>
                    </a:p>
                    <a:p>
                      <a:pPr marL="360363" lvl="1" indent="87313" algn="just">
                        <a:buFont typeface="Courier New" panose="02070309020205020404" pitchFamily="49" charset="0"/>
                        <a:buChar char="o"/>
                      </a:pPr>
                      <a:r>
                        <a:rPr lang="fr-FR" sz="1000" b="0" u="none" baseline="0" dirty="0" smtClean="0"/>
                        <a:t>   la qualité de la méthodologie du protocole scientifique; </a:t>
                      </a:r>
                    </a:p>
                    <a:p>
                      <a:pPr marL="549417" lvl="1" indent="-171450" algn="just">
                        <a:buFont typeface="Courier New" panose="02070309020205020404" pitchFamily="49" charset="0"/>
                        <a:buChar char="o"/>
                      </a:pPr>
                      <a:r>
                        <a:rPr lang="fr-FR" sz="1000" b="0" u="none" baseline="0" dirty="0" smtClean="0"/>
                        <a:t>le caractère exploitable de la donnée.</a:t>
                      </a:r>
                    </a:p>
                    <a:p>
                      <a:pPr marL="37816" lvl="0" indent="-171450" algn="just">
                        <a:buFont typeface="Arial" panose="020B0604020202020204" pitchFamily="34" charset="0"/>
                        <a:buChar char="•"/>
                      </a:pPr>
                      <a:endParaRPr lang="fr-FR" sz="1000" b="0" u="none" baseline="0" dirty="0" smtClean="0"/>
                    </a:p>
                    <a:p>
                      <a:pPr marL="180975" lvl="0" indent="-180975" algn="just">
                        <a:buFont typeface="Arial" panose="020B0604020202020204" pitchFamily="34" charset="0"/>
                        <a:buChar char="•"/>
                        <a:tabLst>
                          <a:tab pos="180975" algn="l"/>
                        </a:tabLst>
                      </a:pPr>
                      <a:r>
                        <a:rPr lang="fr-FR" sz="1000" b="1" u="none" baseline="0" dirty="0" smtClean="0"/>
                        <a:t>Prise en compte des changements globaux, favoriser l’adaptation des entreprises</a:t>
                      </a:r>
                    </a:p>
                    <a:p>
                      <a:pPr marL="622300" lvl="0" indent="-260350" algn="just">
                        <a:buFont typeface="Courier New" panose="02070309020205020404" pitchFamily="49" charset="0"/>
                        <a:buChar char="o"/>
                      </a:pPr>
                      <a:r>
                        <a:rPr lang="fr-FR" sz="1000" b="0" u="none" baseline="0" dirty="0" smtClean="0"/>
                        <a:t>Le porteur explique concrètement dans son projet en quoi les données acquises via le projet, permettront de favoriser l'adaptation des entreprises à l'égard des changements environnementaux</a:t>
                      </a:r>
                    </a:p>
                    <a:p>
                      <a:pPr marL="622300" lvl="0" indent="-260350" algn="just">
                        <a:buFont typeface="Courier New" panose="02070309020205020404" pitchFamily="49" charset="0"/>
                        <a:buChar char="o"/>
                      </a:pPr>
                      <a:endParaRPr lang="fr-FR" sz="1000" b="0" u="none" baseline="0" dirty="0" smtClean="0"/>
                    </a:p>
                    <a:p>
                      <a:pPr marL="180975" lvl="0" indent="-180975" algn="just">
                        <a:buFont typeface="Arial" panose="020B0604020202020204" pitchFamily="34" charset="0"/>
                        <a:buChar char="•"/>
                      </a:pPr>
                      <a:r>
                        <a:rPr lang="fr-FR" sz="1000" b="1" u="none" baseline="0" dirty="0" smtClean="0"/>
                        <a:t>Les éventuels conflits d'usage sont anticipés</a:t>
                      </a:r>
                    </a:p>
                    <a:p>
                      <a:pPr marL="549417" lvl="1" indent="-171450" algn="just">
                        <a:buFont typeface="Courier New" panose="02070309020205020404" pitchFamily="49" charset="0"/>
                        <a:buChar char="o"/>
                      </a:pPr>
                      <a:r>
                        <a:rPr lang="fr-FR" sz="1000" b="0" u="none" baseline="0" dirty="0" smtClean="0"/>
                        <a:t>Le dossier de présentation du projet comportera un diagnostic des éventuels conflits d'usages qui pourraient être rencontrés.</a:t>
                      </a:r>
                    </a:p>
                    <a:p>
                      <a:pPr marL="549417" lvl="1" indent="-171450" algn="just">
                        <a:buFont typeface="Courier New" panose="02070309020205020404" pitchFamily="49" charset="0"/>
                        <a:buChar char="o"/>
                      </a:pPr>
                      <a:endParaRPr lang="fr-FR" sz="1000" b="0" u="none" baseline="0" dirty="0" smtClean="0"/>
                    </a:p>
                    <a:p>
                      <a:pPr marL="171450" lvl="0" indent="-171450" algn="just">
                        <a:buFont typeface="Arial" panose="020B0604020202020204" pitchFamily="34" charset="0"/>
                        <a:buChar char="•"/>
                      </a:pPr>
                      <a:r>
                        <a:rPr lang="fr-FR" sz="1000" b="1" u="none" baseline="0" dirty="0" smtClean="0">
                          <a:solidFill>
                            <a:schemeClr val="tx1"/>
                          </a:solidFill>
                        </a:rPr>
                        <a:t>Cohérence des projets, contribution à la bonne gouvernance</a:t>
                      </a:r>
                    </a:p>
                    <a:p>
                      <a:pPr marL="549417" lvl="1" indent="-171450" algn="just">
                        <a:buFont typeface="Courier New" panose="02070309020205020404" pitchFamily="49" charset="0"/>
                        <a:buChar char="o"/>
                      </a:pPr>
                      <a:r>
                        <a:rPr lang="fr-FR" sz="1000" b="0" u="none" baseline="0" dirty="0" smtClean="0">
                          <a:solidFill>
                            <a:schemeClr val="tx1"/>
                          </a:solidFill>
                        </a:rPr>
                        <a:t>Le dossier proposera un diagnostic des éventuels conflits d'usages qui pourraient être identifiés</a:t>
                      </a:r>
                    </a:p>
                    <a:p>
                      <a:pPr marL="549417" lvl="1" indent="-171450" algn="just">
                        <a:buFont typeface="Courier New" panose="02070309020205020404" pitchFamily="49" charset="0"/>
                        <a:buChar char="o"/>
                      </a:pPr>
                      <a:r>
                        <a:rPr lang="fr-FR" sz="1000" b="0" u="none" baseline="0" dirty="0" smtClean="0">
                          <a:solidFill>
                            <a:schemeClr val="tx1"/>
                          </a:solidFill>
                        </a:rPr>
                        <a:t>Les différents éléments permettant d’apprécier : </a:t>
                      </a:r>
                    </a:p>
                    <a:p>
                      <a:pPr marL="534988" lvl="1" indent="-157163" algn="just">
                        <a:buFont typeface="Courier New" panose="02070309020205020404" pitchFamily="49" charset="0"/>
                        <a:buNone/>
                      </a:pPr>
                      <a:r>
                        <a:rPr lang="fr-FR" sz="1000" b="1" u="none" baseline="0" dirty="0" smtClean="0">
                          <a:solidFill>
                            <a:schemeClr val="tx1"/>
                          </a:solidFill>
                        </a:rPr>
                        <a:t>      1. </a:t>
                      </a:r>
                      <a:r>
                        <a:rPr lang="fr-FR" sz="1000" b="0" u="none" baseline="0" dirty="0" smtClean="0">
                          <a:solidFill>
                            <a:schemeClr val="tx1"/>
                          </a:solidFill>
                        </a:rPr>
                        <a:t>la qualité du consortium ou porteur de l'opération (complétude des compétences, qualité des compétences et du pilotage du projet);</a:t>
                      </a:r>
                    </a:p>
                    <a:p>
                      <a:pPr marL="534988" lvl="1" indent="-157163" algn="just">
                        <a:buFont typeface="Courier New" panose="02070309020205020404" pitchFamily="49" charset="0"/>
                        <a:buNone/>
                      </a:pPr>
                      <a:r>
                        <a:rPr lang="fr-FR" sz="1000" b="0" u="none" baseline="0" dirty="0" smtClean="0">
                          <a:solidFill>
                            <a:schemeClr val="tx1"/>
                          </a:solidFill>
                        </a:rPr>
                        <a:t> ou</a:t>
                      </a:r>
                    </a:p>
                    <a:p>
                      <a:pPr marL="534988" marR="0" lvl="1" indent="-157163" algn="just" defTabSz="755934" rtl="0" eaLnBrk="1" fontAlgn="auto" latinLnBrk="0" hangingPunct="1">
                        <a:lnSpc>
                          <a:spcPct val="100000"/>
                        </a:lnSpc>
                        <a:spcBef>
                          <a:spcPts val="0"/>
                        </a:spcBef>
                        <a:spcAft>
                          <a:spcPts val="0"/>
                        </a:spcAft>
                        <a:buClrTx/>
                        <a:buSzTx/>
                        <a:buFont typeface="Courier New" panose="02070309020205020404" pitchFamily="49" charset="0"/>
                        <a:buNone/>
                        <a:tabLst/>
                        <a:defRPr/>
                      </a:pPr>
                      <a:r>
                        <a:rPr lang="fr-FR" sz="1000" b="0" u="none" baseline="0" dirty="0" smtClean="0">
                          <a:solidFill>
                            <a:schemeClr val="tx1"/>
                          </a:solidFill>
                        </a:rPr>
                        <a:t>      </a:t>
                      </a:r>
                      <a:r>
                        <a:rPr lang="fr-FR" sz="1000" b="1" u="none" baseline="0" dirty="0" smtClean="0">
                          <a:solidFill>
                            <a:schemeClr val="tx1"/>
                          </a:solidFill>
                        </a:rPr>
                        <a:t>2. </a:t>
                      </a:r>
                      <a:r>
                        <a:rPr lang="fr-FR" sz="1000" b="0" u="none" baseline="0" dirty="0" smtClean="0">
                          <a:solidFill>
                            <a:schemeClr val="tx1"/>
                          </a:solidFill>
                        </a:rPr>
                        <a:t>la qualité de l'organisation du projet (calendrier, jalons, livrables, etc.).</a:t>
                      </a:r>
                    </a:p>
                    <a:p>
                      <a:pPr marL="534988" marR="0" lvl="1" indent="-157163" algn="just" defTabSz="755934" rtl="0" eaLnBrk="1" fontAlgn="auto" latinLnBrk="0" hangingPunct="1">
                        <a:lnSpc>
                          <a:spcPct val="100000"/>
                        </a:lnSpc>
                        <a:spcBef>
                          <a:spcPts val="0"/>
                        </a:spcBef>
                        <a:spcAft>
                          <a:spcPts val="0"/>
                        </a:spcAft>
                        <a:buClrTx/>
                        <a:buSzTx/>
                        <a:buFont typeface="Courier New" panose="02070309020205020404" pitchFamily="49" charset="0"/>
                        <a:buNone/>
                        <a:tabLst/>
                        <a:defRPr/>
                      </a:pPr>
                      <a:endParaRPr lang="fr-FR" sz="1000" b="0" u="none" baseline="0" dirty="0" smtClean="0">
                        <a:solidFill>
                          <a:schemeClr val="tx1"/>
                        </a:solidFill>
                      </a:endParaRPr>
                    </a:p>
                    <a:p>
                      <a:pPr marL="157021" marR="0" lvl="0" indent="-157163" algn="just" defTabSz="755934" rtl="0" eaLnBrk="1" fontAlgn="auto" latinLnBrk="0" hangingPunct="1">
                        <a:lnSpc>
                          <a:spcPct val="100000"/>
                        </a:lnSpc>
                        <a:spcBef>
                          <a:spcPts val="0"/>
                        </a:spcBef>
                        <a:spcAft>
                          <a:spcPts val="0"/>
                        </a:spcAft>
                        <a:buClrTx/>
                        <a:buSzTx/>
                        <a:buFont typeface="Courier New" panose="02070309020205020404" pitchFamily="49" charset="0"/>
                        <a:buNone/>
                        <a:tabLst/>
                        <a:defRPr/>
                      </a:pPr>
                      <a:r>
                        <a:rPr lang="fr-FR" sz="1000" b="1" u="sng" baseline="0" dirty="0" smtClean="0">
                          <a:solidFill>
                            <a:schemeClr val="tx1"/>
                          </a:solidFill>
                        </a:rPr>
                        <a:t>NB : </a:t>
                      </a:r>
                      <a:r>
                        <a:rPr lang="fr-FR" sz="1000" b="0" u="none" baseline="0" dirty="0" smtClean="0">
                          <a:solidFill>
                            <a:schemeClr val="tx1"/>
                          </a:solidFill>
                        </a:rPr>
                        <a:t>Le cas échéant, le recours à des moyens nautiques pour des prélèvements, mesures, observations du milieu marin et une proposition d’évaluation des frais ainsi engagés seront proposés</a:t>
                      </a:r>
                      <a:endParaRPr lang="fr-FR" sz="1000" b="0" u="sng" baseline="0" dirty="0" smtClean="0">
                        <a:solidFill>
                          <a:srgbClr val="FF0000"/>
                        </a:solidFill>
                      </a:endParaRPr>
                    </a:p>
                    <a:p>
                      <a:pPr marL="0" indent="0">
                        <a:buFont typeface="Arial" panose="020B0604020202020204" pitchFamily="34" charset="0"/>
                        <a:buNone/>
                      </a:pPr>
                      <a:endParaRPr lang="fr-FR" sz="1000" baseline="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smtClean="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algn="ctr"/>
                      <a:endParaRPr lang="fr-FR" sz="1000" dirty="0" smtClean="0"/>
                    </a:p>
                    <a:p>
                      <a:pPr algn="ctr"/>
                      <a:endParaRPr lang="fr-FR" sz="1000" dirty="0" smtClean="0"/>
                    </a:p>
                    <a:p>
                      <a:pPr algn="ctr"/>
                      <a:endParaRPr lang="fr-FR" sz="1000" dirty="0" smtClean="0"/>
                    </a:p>
                    <a:p>
                      <a:pPr algn="ctr"/>
                      <a:endParaRPr lang="fr-FR" sz="1000" dirty="0" smtClean="0"/>
                    </a:p>
                    <a:p>
                      <a:pPr algn="ct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algn="ctr"/>
                      <a:endParaRPr lang="fr-FR" sz="1000" dirty="0" smtClean="0"/>
                    </a:p>
                    <a:p>
                      <a:pPr algn="ct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algn="ctr"/>
                      <a:endParaRPr lang="fr-FR" sz="1000" dirty="0" smtClean="0"/>
                    </a:p>
                    <a:p>
                      <a:pPr algn="ctr"/>
                      <a:endParaRPr lang="fr-FR" sz="1000" dirty="0" smtClean="0"/>
                    </a:p>
                    <a:p>
                      <a:pPr algn="ct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algn="ct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algn="ctr"/>
                      <a:endParaRPr lang="fr-FR" sz="1000" dirty="0" smtClean="0"/>
                    </a:p>
                    <a:p>
                      <a:pPr algn="ctr"/>
                      <a:endParaRPr lang="fr-FR" sz="1000" dirty="0" smtClean="0"/>
                    </a:p>
                    <a:p>
                      <a:pPr algn="ctr"/>
                      <a:endParaRPr lang="fr-FR" sz="1000" dirty="0" smtClean="0"/>
                    </a:p>
                    <a:p>
                      <a:pPr algn="ct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algn="ctr"/>
                      <a:endParaRPr lang="fr-FR" sz="1000" dirty="0" smtClean="0"/>
                    </a:p>
                    <a:p>
                      <a:pPr algn="ctr"/>
                      <a:endParaRPr lang="fr-FR" sz="1000" dirty="0" smtClean="0"/>
                    </a:p>
                    <a:p>
                      <a:pPr algn="ctr"/>
                      <a:endParaRPr lang="fr-FR" sz="1000" dirty="0" smtClean="0"/>
                    </a:p>
                    <a:p>
                      <a:pPr algn="ctr"/>
                      <a:endParaRPr lang="fr-FR" sz="1000" dirty="0" smtClean="0"/>
                    </a:p>
                    <a:p>
                      <a:pPr algn="ctr"/>
                      <a:endParaRPr lang="fr-FR" sz="1000" dirty="0" smtClean="0"/>
                    </a:p>
                    <a:p>
                      <a:pPr algn="ctr"/>
                      <a:endParaRPr lang="fr-FR" sz="1000" dirty="0" smtClean="0"/>
                    </a:p>
                    <a:p>
                      <a:pPr algn="ctr"/>
                      <a:endParaRPr lang="fr-FR" sz="1000" dirty="0" smtClean="0"/>
                    </a:p>
                    <a:p>
                      <a:pPr algn="ctr"/>
                      <a:endParaRPr lang="fr-FR" sz="10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algn="ctr"/>
                      <a:endParaRPr lang="fr-FR" sz="1000" dirty="0" smtClean="0"/>
                    </a:p>
                    <a:p>
                      <a:pPr algn="ctr"/>
                      <a:endParaRPr lang="fr-FR" sz="1000" dirty="0" smtClean="0"/>
                    </a:p>
                    <a:p>
                      <a:pPr algn="ctr"/>
                      <a:endParaRPr lang="fr-FR" sz="1000" dirty="0" smtClean="0"/>
                    </a:p>
                    <a:p>
                      <a:pPr algn="ctr"/>
                      <a:endParaRPr lang="fr-FR" sz="1000" dirty="0" smtClean="0"/>
                    </a:p>
                    <a:p>
                      <a:pPr algn="ct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algn="ctr"/>
                      <a:endParaRPr lang="fr-FR" sz="1000" dirty="0" smtClean="0"/>
                    </a:p>
                    <a:p>
                      <a:pPr algn="ct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algn="ctr"/>
                      <a:endParaRPr lang="fr-FR" sz="1000" dirty="0" smtClean="0"/>
                    </a:p>
                    <a:p>
                      <a:pPr algn="ctr"/>
                      <a:endParaRPr lang="fr-FR" sz="1000" dirty="0" smtClean="0"/>
                    </a:p>
                    <a:p>
                      <a:pPr algn="ct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algn="ct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algn="ctr"/>
                      <a:endParaRPr lang="fr-FR" sz="1000" dirty="0" smtClean="0"/>
                    </a:p>
                    <a:p>
                      <a:pPr algn="ctr"/>
                      <a:endParaRPr lang="fr-FR" sz="1000" dirty="0" smtClean="0"/>
                    </a:p>
                    <a:p>
                      <a:pPr algn="ctr"/>
                      <a:endParaRPr lang="fr-FR" sz="1000" dirty="0" smtClean="0"/>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p>
                    <a:p>
                      <a:pPr algn="ctr"/>
                      <a:endParaRPr lang="fr-FR" sz="1000" dirty="0" smtClean="0"/>
                    </a:p>
                    <a:p>
                      <a:pPr algn="ctr"/>
                      <a:endParaRPr lang="fr-FR" sz="1000" dirty="0" smtClean="0"/>
                    </a:p>
                    <a:p>
                      <a:pPr algn="ctr"/>
                      <a:endParaRPr lang="fr-FR" sz="1000" dirty="0" smtClean="0"/>
                    </a:p>
                    <a:p>
                      <a:pPr algn="ctr"/>
                      <a:endParaRPr lang="fr-FR" sz="1000" dirty="0" smtClean="0"/>
                    </a:p>
                    <a:p>
                      <a:pPr algn="ctr"/>
                      <a:endParaRPr lang="fr-FR" sz="1000" dirty="0" smtClean="0"/>
                    </a:p>
                    <a:p>
                      <a:pPr algn="ctr"/>
                      <a:endParaRPr lang="fr-FR" sz="1000" dirty="0" smtClean="0"/>
                    </a:p>
                    <a:p>
                      <a:pPr algn="ctr"/>
                      <a:endParaRPr lang="fr-FR" sz="1000" dirty="0" smtClean="0"/>
                    </a:p>
                    <a:p>
                      <a:pPr algn="ctr"/>
                      <a:endParaRPr lang="fr-FR" sz="10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510736539"/>
                  </a:ext>
                </a:extLst>
              </a:tr>
            </a:tbl>
          </a:graphicData>
        </a:graphic>
      </p:graphicFrame>
      <p:sp>
        <p:nvSpPr>
          <p:cNvPr id="10" name="ZoneTexte 9"/>
          <p:cNvSpPr txBox="1"/>
          <p:nvPr/>
        </p:nvSpPr>
        <p:spPr>
          <a:xfrm>
            <a:off x="302039" y="939211"/>
            <a:ext cx="6882850" cy="276999"/>
          </a:xfrm>
          <a:prstGeom prst="rect">
            <a:avLst/>
          </a:prstGeom>
          <a:noFill/>
        </p:spPr>
        <p:txBody>
          <a:bodyPr wrap="square" rtlCol="0">
            <a:spAutoFit/>
          </a:bodyPr>
          <a:lstStyle/>
          <a:p>
            <a:r>
              <a:rPr lang="fr-FR" sz="1200" b="1" u="sng" dirty="0" smtClean="0">
                <a:solidFill>
                  <a:schemeClr val="accent2"/>
                </a:solidFill>
                <a:latin typeface="Calibri" panose="020F0502020204030204" pitchFamily="34" charset="0"/>
              </a:rPr>
              <a:t>Ci-dessous les pièces complémentaires par dispositif nécessaire pour l’instruction du dossier :</a:t>
            </a:r>
          </a:p>
        </p:txBody>
      </p:sp>
      <p:pic>
        <p:nvPicPr>
          <p:cNvPr id="11" name="Image 10" descr="C:\Users\barbara-e.charvot\AppData\Local\Microsoft\Windows\INetCache\Content.MSO\4D4B6431.t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039" y="88772"/>
            <a:ext cx="1174100" cy="682636"/>
          </a:xfrm>
          <a:prstGeom prst="rect">
            <a:avLst/>
          </a:prstGeom>
          <a:noFill/>
          <a:ln>
            <a:noFill/>
          </a:ln>
        </p:spPr>
      </p:pic>
      <p:pic>
        <p:nvPicPr>
          <p:cNvPr id="12" name="Image 11"/>
          <p:cNvPicPr/>
          <p:nvPr/>
        </p:nvPicPr>
        <p:blipFill rotWithShape="1">
          <a:blip r:embed="rId3"/>
          <a:srcRect l="29056" t="51863" r="63160" b="39861"/>
          <a:stretch/>
        </p:blipFill>
        <p:spPr bwMode="auto">
          <a:xfrm>
            <a:off x="6102328" y="86027"/>
            <a:ext cx="1082561" cy="729986"/>
          </a:xfrm>
          <a:prstGeom prst="rect">
            <a:avLst/>
          </a:prstGeom>
          <a:ln>
            <a:noFill/>
          </a:ln>
          <a:extLst>
            <a:ext uri="{53640926-AAD7-44D8-BBD7-CCE9431645EC}">
              <a14:shadowObscured xmlns:a14="http://schemas.microsoft.com/office/drawing/2010/main"/>
            </a:ext>
          </a:extLst>
        </p:spPr>
      </p:pic>
      <p:sp>
        <p:nvSpPr>
          <p:cNvPr id="2" name="ZoneTexte 1"/>
          <p:cNvSpPr txBox="1"/>
          <p:nvPr/>
        </p:nvSpPr>
        <p:spPr>
          <a:xfrm>
            <a:off x="302038" y="2184400"/>
            <a:ext cx="3977861" cy="400110"/>
          </a:xfrm>
          <a:prstGeom prst="rect">
            <a:avLst/>
          </a:prstGeom>
          <a:solidFill>
            <a:schemeClr val="accent1">
              <a:lumMod val="20000"/>
              <a:lumOff val="80000"/>
            </a:schemeClr>
          </a:solidFill>
        </p:spPr>
        <p:txBody>
          <a:bodyPr wrap="square" rtlCol="0">
            <a:spAutoFit/>
          </a:bodyPr>
          <a:lstStyle/>
          <a:p>
            <a:r>
              <a:rPr lang="fr-FR" sz="1000" b="1" dirty="0">
                <a:solidFill>
                  <a:schemeClr val="dk1"/>
                </a:solidFill>
              </a:rPr>
              <a:t>Dossiers relatifs </a:t>
            </a:r>
            <a:r>
              <a:rPr lang="fr-FR" sz="1000" b="1" dirty="0" smtClean="0">
                <a:solidFill>
                  <a:schemeClr val="dk1"/>
                </a:solidFill>
              </a:rPr>
              <a:t>à </a:t>
            </a:r>
            <a:r>
              <a:rPr lang="fr-FR" sz="1000" b="1" dirty="0" smtClean="0"/>
              <a:t>l’acquisition </a:t>
            </a:r>
            <a:r>
              <a:rPr lang="fr-FR" sz="1000" b="1" dirty="0"/>
              <a:t>de données ou de connaissances scientifiques techniques et socio-économiques</a:t>
            </a:r>
          </a:p>
        </p:txBody>
      </p:sp>
    </p:spTree>
    <p:extLst>
      <p:ext uri="{BB962C8B-B14F-4D97-AF65-F5344CB8AC3E}">
        <p14:creationId xmlns:p14="http://schemas.microsoft.com/office/powerpoint/2010/main" val="1186295979"/>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1840</TotalTime>
  <Words>2400</Words>
  <Application>Microsoft Office PowerPoint</Application>
  <PresentationFormat>Personnalisé</PresentationFormat>
  <Paragraphs>971</Paragraphs>
  <Slides>7</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7</vt:i4>
      </vt:variant>
    </vt:vector>
  </HeadingPairs>
  <TitlesOfParts>
    <vt:vector size="12" baseType="lpstr">
      <vt:lpstr>Arial</vt:lpstr>
      <vt:lpstr>Calibri</vt:lpstr>
      <vt:lpstr>Calibri Light</vt:lpstr>
      <vt:lpstr>Courier New</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MTES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BURNY Cynthia</dc:creator>
  <cp:lastModifiedBy>FURET Maiwen</cp:lastModifiedBy>
  <cp:revision>72</cp:revision>
  <dcterms:created xsi:type="dcterms:W3CDTF">2022-06-01T16:29:40Z</dcterms:created>
  <dcterms:modified xsi:type="dcterms:W3CDTF">2023-04-20T12:20:04Z</dcterms:modified>
</cp:coreProperties>
</file>