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9" r:id="rId3"/>
    <p:sldId id="260" r:id="rId4"/>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RVOT Barbara" initials="CB" lastIdx="6" clrIdx="0">
    <p:extLst>
      <p:ext uri="{19B8F6BF-5375-455C-9EA6-DF929625EA0E}">
        <p15:presenceInfo xmlns:p15="http://schemas.microsoft.com/office/powerpoint/2012/main" userId="CHARVOT Barbara" providerId="None"/>
      </p:ext>
    </p:extLst>
  </p:cmAuthor>
  <p:cmAuthor id="2" name="LELOIR Manon" initials="LM" lastIdx="2" clrIdx="1">
    <p:extLst>
      <p:ext uri="{19B8F6BF-5375-455C-9EA6-DF929625EA0E}">
        <p15:presenceInfo xmlns:p15="http://schemas.microsoft.com/office/powerpoint/2012/main" userId="LELOIR Manon" providerId="None"/>
      </p:ext>
    </p:extLst>
  </p:cmAuthor>
  <p:cmAuthor id="3" name="BEAUSEIGNEUR Ingrid" initials="BI" lastIdx="3" clrIdx="2">
    <p:extLst>
      <p:ext uri="{19B8F6BF-5375-455C-9EA6-DF929625EA0E}">
        <p15:presenceInfo xmlns:p15="http://schemas.microsoft.com/office/powerpoint/2012/main" userId="BEAUSEIGNEUR Ingri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C3E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1" d="100"/>
          <a:sy n="71" d="100"/>
        </p:scale>
        <p:origin x="248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4D6145-46C9-45C7-A245-DD47B7B66475}" type="datetimeFigureOut">
              <a:rPr lang="fr-FR" smtClean="0"/>
              <a:t>18/09/2024</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93E9C0-EB30-4FAF-94F3-D230AC03CC5E}" type="slidenum">
              <a:rPr lang="fr-FR" smtClean="0"/>
              <a:t>‹N°›</a:t>
            </a:fld>
            <a:endParaRPr lang="fr-FR"/>
          </a:p>
        </p:txBody>
      </p:sp>
    </p:spTree>
    <p:extLst>
      <p:ext uri="{BB962C8B-B14F-4D97-AF65-F5344CB8AC3E}">
        <p14:creationId xmlns:p14="http://schemas.microsoft.com/office/powerpoint/2010/main" val="907306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0A6EB6B5-13B5-470E-9ABA-9C4CF0738D1A}" type="datetime1">
              <a:rPr lang="fr-FR" smtClean="0"/>
              <a:t>18/09/2024</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621767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683CC5E-BB82-4C99-995D-0059811A16ED}" type="datetime1">
              <a:rPr lang="fr-FR" smtClean="0"/>
              <a:t>18/09/2024</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701520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B10238F-D5D5-4807-988C-99B8AEBBCB46}" type="datetime1">
              <a:rPr lang="fr-FR" smtClean="0"/>
              <a:t>18/09/2024</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865891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DC52C18-288F-4E0E-90EF-003E058BE7C3}" type="datetime1">
              <a:rPr lang="fr-FR" smtClean="0"/>
              <a:t>18/09/2024</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140402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CFB30F9D-2A54-427C-9869-1BF684E84379}" type="datetime1">
              <a:rPr lang="fr-FR" smtClean="0"/>
              <a:t>18/09/2024</a:t>
            </a:fld>
            <a:endParaRPr lang="fr-FR"/>
          </a:p>
        </p:txBody>
      </p:sp>
      <p:sp>
        <p:nvSpPr>
          <p:cNvPr id="5" name="Footer Placeholder 4"/>
          <p:cNvSpPr>
            <a:spLocks noGrp="1"/>
          </p:cNvSpPr>
          <p:nvPr>
            <p:ph type="ftr" sz="quarter" idx="11"/>
          </p:nvPr>
        </p:nvSpPr>
        <p:spPr/>
        <p:txBody>
          <a:bodyPr/>
          <a:lstStyle/>
          <a:p>
            <a:r>
              <a:rPr lang="fr-FR"/>
              <a:t>Version du 01/06/2022                                </a:t>
            </a:r>
          </a:p>
        </p:txBody>
      </p:sp>
      <p:sp>
        <p:nvSpPr>
          <p:cNvPr id="6" name="Slide Number Placeholder 5"/>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246482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D1A3619-E0A2-4D77-9887-3AEE627158FB}" type="datetime1">
              <a:rPr lang="fr-FR" smtClean="0"/>
              <a:t>18/09/2024</a:t>
            </a:fld>
            <a:endParaRPr lang="fr-FR"/>
          </a:p>
        </p:txBody>
      </p:sp>
      <p:sp>
        <p:nvSpPr>
          <p:cNvPr id="6" name="Footer Placeholder 5"/>
          <p:cNvSpPr>
            <a:spLocks noGrp="1"/>
          </p:cNvSpPr>
          <p:nvPr>
            <p:ph type="ftr" sz="quarter" idx="11"/>
          </p:nvPr>
        </p:nvSpPr>
        <p:spPr/>
        <p:txBody>
          <a:bodyPr/>
          <a:lstStyle/>
          <a:p>
            <a:r>
              <a:rPr lang="fr-FR"/>
              <a:t>Version du 01/06/2022                                </a:t>
            </a: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839555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B3903CC-C23A-4AD3-A252-01AACEDDA925}" type="datetime1">
              <a:rPr lang="fr-FR" smtClean="0"/>
              <a:t>18/09/2024</a:t>
            </a:fld>
            <a:endParaRPr lang="fr-FR"/>
          </a:p>
        </p:txBody>
      </p:sp>
      <p:sp>
        <p:nvSpPr>
          <p:cNvPr id="8" name="Footer Placeholder 7"/>
          <p:cNvSpPr>
            <a:spLocks noGrp="1"/>
          </p:cNvSpPr>
          <p:nvPr>
            <p:ph type="ftr" sz="quarter" idx="11"/>
          </p:nvPr>
        </p:nvSpPr>
        <p:spPr/>
        <p:txBody>
          <a:bodyPr/>
          <a:lstStyle/>
          <a:p>
            <a:r>
              <a:rPr lang="fr-FR"/>
              <a:t>Version du 01/06/2022                                </a:t>
            </a:r>
          </a:p>
        </p:txBody>
      </p:sp>
      <p:sp>
        <p:nvSpPr>
          <p:cNvPr id="9" name="Slide Number Placeholder 8"/>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430359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67C58D9F-EA3F-49C6-A87A-005F0530711A}" type="datetime1">
              <a:rPr lang="fr-FR" smtClean="0"/>
              <a:t>18/09/2024</a:t>
            </a:fld>
            <a:endParaRPr lang="fr-FR"/>
          </a:p>
        </p:txBody>
      </p:sp>
      <p:sp>
        <p:nvSpPr>
          <p:cNvPr id="4" name="Footer Placeholder 3"/>
          <p:cNvSpPr>
            <a:spLocks noGrp="1"/>
          </p:cNvSpPr>
          <p:nvPr>
            <p:ph type="ftr" sz="quarter" idx="11"/>
          </p:nvPr>
        </p:nvSpPr>
        <p:spPr/>
        <p:txBody>
          <a:bodyPr/>
          <a:lstStyle/>
          <a:p>
            <a:r>
              <a:rPr lang="fr-FR"/>
              <a:t>Version du 01/06/2022                                </a:t>
            </a:r>
          </a:p>
        </p:txBody>
      </p:sp>
      <p:sp>
        <p:nvSpPr>
          <p:cNvPr id="5" name="Slide Number Placeholder 4"/>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106077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B79E8A-C1D1-4E80-B802-CBA45A77CD94}" type="datetime1">
              <a:rPr lang="fr-FR" smtClean="0"/>
              <a:t>18/09/2024</a:t>
            </a:fld>
            <a:endParaRPr lang="fr-FR"/>
          </a:p>
        </p:txBody>
      </p:sp>
      <p:sp>
        <p:nvSpPr>
          <p:cNvPr id="3" name="Footer Placeholder 2"/>
          <p:cNvSpPr>
            <a:spLocks noGrp="1"/>
          </p:cNvSpPr>
          <p:nvPr>
            <p:ph type="ftr" sz="quarter" idx="11"/>
          </p:nvPr>
        </p:nvSpPr>
        <p:spPr/>
        <p:txBody>
          <a:bodyPr/>
          <a:lstStyle/>
          <a:p>
            <a:r>
              <a:rPr lang="fr-FR"/>
              <a:t>Version du 01/06/2022                                </a:t>
            </a:r>
          </a:p>
        </p:txBody>
      </p:sp>
      <p:sp>
        <p:nvSpPr>
          <p:cNvPr id="4" name="Slide Number Placeholder 3"/>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323713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Modifier les styles du texte du masque</a:t>
            </a:r>
          </a:p>
        </p:txBody>
      </p:sp>
      <p:sp>
        <p:nvSpPr>
          <p:cNvPr id="5" name="Date Placeholder 4"/>
          <p:cNvSpPr>
            <a:spLocks noGrp="1"/>
          </p:cNvSpPr>
          <p:nvPr>
            <p:ph type="dt" sz="half" idx="10"/>
          </p:nvPr>
        </p:nvSpPr>
        <p:spPr/>
        <p:txBody>
          <a:bodyPr/>
          <a:lstStyle/>
          <a:p>
            <a:fld id="{47A805C4-9E6C-4192-BA5A-83A65631A9B5}" type="datetime1">
              <a:rPr lang="fr-FR" smtClean="0"/>
              <a:t>18/09/2024</a:t>
            </a:fld>
            <a:endParaRPr lang="fr-FR"/>
          </a:p>
        </p:txBody>
      </p:sp>
      <p:sp>
        <p:nvSpPr>
          <p:cNvPr id="6" name="Footer Placeholder 5"/>
          <p:cNvSpPr>
            <a:spLocks noGrp="1"/>
          </p:cNvSpPr>
          <p:nvPr>
            <p:ph type="ftr" sz="quarter" idx="11"/>
          </p:nvPr>
        </p:nvSpPr>
        <p:spPr/>
        <p:txBody>
          <a:bodyPr/>
          <a:lstStyle/>
          <a:p>
            <a:r>
              <a:rPr lang="fr-FR"/>
              <a:t>Version du 01/06/2022                                </a:t>
            </a: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3633723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Modifier les styles du texte du masque</a:t>
            </a:r>
          </a:p>
        </p:txBody>
      </p:sp>
      <p:sp>
        <p:nvSpPr>
          <p:cNvPr id="5" name="Date Placeholder 4"/>
          <p:cNvSpPr>
            <a:spLocks noGrp="1"/>
          </p:cNvSpPr>
          <p:nvPr>
            <p:ph type="dt" sz="half" idx="10"/>
          </p:nvPr>
        </p:nvSpPr>
        <p:spPr/>
        <p:txBody>
          <a:bodyPr/>
          <a:lstStyle/>
          <a:p>
            <a:fld id="{198FEF61-22A1-407B-8294-F54B36EC6632}" type="datetime1">
              <a:rPr lang="fr-FR" smtClean="0"/>
              <a:t>18/09/2024</a:t>
            </a:fld>
            <a:endParaRPr lang="fr-FR"/>
          </a:p>
        </p:txBody>
      </p:sp>
      <p:sp>
        <p:nvSpPr>
          <p:cNvPr id="6" name="Footer Placeholder 5"/>
          <p:cNvSpPr>
            <a:spLocks noGrp="1"/>
          </p:cNvSpPr>
          <p:nvPr>
            <p:ph type="ftr" sz="quarter" idx="11"/>
          </p:nvPr>
        </p:nvSpPr>
        <p:spPr/>
        <p:txBody>
          <a:bodyPr/>
          <a:lstStyle/>
          <a:p>
            <a:r>
              <a:rPr lang="fr-FR"/>
              <a:t>Version du 01/06/2022                                </a:t>
            </a:r>
          </a:p>
        </p:txBody>
      </p:sp>
      <p:sp>
        <p:nvSpPr>
          <p:cNvPr id="7" name="Slide Number Placeholder 6"/>
          <p:cNvSpPr>
            <a:spLocks noGrp="1"/>
          </p:cNvSpPr>
          <p:nvPr>
            <p:ph type="sldNum" sz="quarter" idx="12"/>
          </p:nvPr>
        </p:nvSpPr>
        <p:spPr/>
        <p:txBody>
          <a:bodyPr/>
          <a:lstStyle/>
          <a:p>
            <a:fld id="{DE2FA2C3-344A-4AAA-B278-B58E566A51AB}" type="slidenum">
              <a:rPr lang="fr-FR" smtClean="0"/>
              <a:t>‹N°›</a:t>
            </a:fld>
            <a:endParaRPr lang="fr-FR"/>
          </a:p>
        </p:txBody>
      </p:sp>
    </p:spTree>
    <p:extLst>
      <p:ext uri="{BB962C8B-B14F-4D97-AF65-F5344CB8AC3E}">
        <p14:creationId xmlns:p14="http://schemas.microsoft.com/office/powerpoint/2010/main" val="1843222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2EB6830E-9A07-4792-8D10-CE35126543A7}" type="datetime1">
              <a:rPr lang="fr-FR" smtClean="0"/>
              <a:t>18/09/2024</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r>
              <a:rPr lang="fr-FR"/>
              <a:t>Version du 01/06/2022                                </a:t>
            </a: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DE2FA2C3-344A-4AAA-B278-B58E566A51AB}" type="slidenum">
              <a:rPr lang="fr-FR" smtClean="0"/>
              <a:t>‹N°›</a:t>
            </a:fld>
            <a:endParaRPr lang="fr-FR"/>
          </a:p>
        </p:txBody>
      </p:sp>
    </p:spTree>
    <p:extLst>
      <p:ext uri="{BB962C8B-B14F-4D97-AF65-F5344CB8AC3E}">
        <p14:creationId xmlns:p14="http://schemas.microsoft.com/office/powerpoint/2010/main" val="7088147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44128" y="1340752"/>
            <a:ext cx="4925964" cy="1323439"/>
          </a:xfrm>
          <a:prstGeom prst="rect">
            <a:avLst/>
          </a:prstGeom>
          <a:noFill/>
        </p:spPr>
        <p:txBody>
          <a:bodyPr wrap="none" lIns="91440" tIns="45720" rIns="91440" bIns="45720">
            <a:spAutoFit/>
          </a:bodyPr>
          <a:lstStyle/>
          <a:p>
            <a:pPr algn="ctr"/>
            <a:r>
              <a:rPr lang="fr-FR" sz="3600" b="1" cap="none" spc="0" dirty="0">
                <a:ln w="0"/>
                <a:solidFill>
                  <a:srgbClr val="5B9BD5"/>
                </a:solidFill>
                <a:effectLst>
                  <a:outerShdw blurRad="38100" dist="25400" dir="5400000" algn="ctr" rotWithShape="0">
                    <a:srgbClr val="6E747A">
                      <a:alpha val="43000"/>
                    </a:srgbClr>
                  </a:outerShdw>
                </a:effectLst>
              </a:rPr>
              <a:t>E-Synergie</a:t>
            </a:r>
          </a:p>
          <a:p>
            <a:pPr algn="ctr"/>
            <a:r>
              <a:rPr lang="fr-FR" sz="2800" b="1" dirty="0">
                <a:ln w="0"/>
                <a:solidFill>
                  <a:srgbClr val="5B9BD5"/>
                </a:solidFill>
                <a:effectLst>
                  <a:outerShdw blurRad="38100" dist="25400" dir="5400000" algn="ctr" rotWithShape="0">
                    <a:srgbClr val="6E747A">
                      <a:alpha val="43000"/>
                    </a:srgbClr>
                  </a:outerShdw>
                </a:effectLst>
              </a:rPr>
              <a:t>Liste des pièces justificatives DP</a:t>
            </a:r>
          </a:p>
          <a:p>
            <a:pPr algn="ctr"/>
            <a:r>
              <a:rPr lang="fr-FR" sz="1600" cap="none" spc="0" dirty="0">
                <a:ln w="0"/>
                <a:solidFill>
                  <a:srgbClr val="5B9BD5"/>
                </a:solidFill>
                <a:effectLst>
                  <a:outerShdw blurRad="38100" dist="25400" dir="5400000" algn="ctr" rotWithShape="0">
                    <a:srgbClr val="6E747A">
                      <a:alpha val="43000"/>
                    </a:srgbClr>
                  </a:outerShdw>
                </a:effectLst>
              </a:rPr>
              <a:t>Programme national FEAMPA FranceAgrimer 2021-2027</a:t>
            </a:r>
          </a:p>
        </p:txBody>
      </p:sp>
      <p:cxnSp>
        <p:nvCxnSpPr>
          <p:cNvPr id="5" name="Connecteur droit 4"/>
          <p:cNvCxnSpPr/>
          <p:nvPr/>
        </p:nvCxnSpPr>
        <p:spPr>
          <a:xfrm>
            <a:off x="302042" y="1340752"/>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flipV="1">
            <a:off x="302042" y="2837053"/>
            <a:ext cx="6882849" cy="22439"/>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9" name="Espace réservé du pied de page 8"/>
          <p:cNvSpPr>
            <a:spLocks noGrp="1"/>
          </p:cNvSpPr>
          <p:nvPr>
            <p:ph type="ftr" sz="quarter" idx="11"/>
          </p:nvPr>
        </p:nvSpPr>
        <p:spPr>
          <a:xfrm>
            <a:off x="2552832" y="9977180"/>
            <a:ext cx="2551390" cy="569240"/>
          </a:xfrm>
        </p:spPr>
        <p:txBody>
          <a:bodyPr/>
          <a:lstStyle/>
          <a:p>
            <a:r>
              <a:rPr lang="fr-FR" dirty="0"/>
              <a:t>Version du 20/09/2023                                </a:t>
            </a:r>
          </a:p>
        </p:txBody>
      </p:sp>
      <p:sp>
        <p:nvSpPr>
          <p:cNvPr id="10" name="Espace réservé du numéro de diapositive 9"/>
          <p:cNvSpPr>
            <a:spLocks noGrp="1"/>
          </p:cNvSpPr>
          <p:nvPr>
            <p:ph type="sldNum" sz="quarter" idx="12"/>
          </p:nvPr>
        </p:nvSpPr>
        <p:spPr>
          <a:xfrm>
            <a:off x="5339020" y="9866566"/>
            <a:ext cx="1700927" cy="569240"/>
          </a:xfrm>
        </p:spPr>
        <p:txBody>
          <a:bodyPr/>
          <a:lstStyle/>
          <a:p>
            <a:fld id="{DE2FA2C3-344A-4AAA-B278-B58E566A51AB}" type="slidenum">
              <a:rPr lang="fr-FR" smtClean="0"/>
              <a:t>1</a:t>
            </a:fld>
            <a:endParaRPr lang="fr-FR"/>
          </a:p>
        </p:txBody>
      </p:sp>
      <p:sp>
        <p:nvSpPr>
          <p:cNvPr id="12" name="Rectangle 11"/>
          <p:cNvSpPr/>
          <p:nvPr/>
        </p:nvSpPr>
        <p:spPr>
          <a:xfrm>
            <a:off x="1539048" y="3082946"/>
            <a:ext cx="4408836" cy="646331"/>
          </a:xfrm>
          <a:prstGeom prst="rect">
            <a:avLst/>
          </a:prstGeom>
        </p:spPr>
        <p:txBody>
          <a:bodyPr wrap="none">
            <a:spAutoFit/>
          </a:bodyPr>
          <a:lstStyle/>
          <a:p>
            <a:pPr algn="ctr"/>
            <a:r>
              <a:rPr lang="fr-FR" b="1" u="sng" dirty="0"/>
              <a:t>Pièces nécessaires à l’instruction du dossier</a:t>
            </a:r>
          </a:p>
          <a:p>
            <a:pPr algn="ctr"/>
            <a:r>
              <a:rPr lang="fr-FR" b="1" u="sng" dirty="0"/>
              <a:t>pour la demande de paiement</a:t>
            </a:r>
          </a:p>
        </p:txBody>
      </p:sp>
      <p:sp>
        <p:nvSpPr>
          <p:cNvPr id="13" name="Rectangle 12"/>
          <p:cNvSpPr/>
          <p:nvPr/>
        </p:nvSpPr>
        <p:spPr>
          <a:xfrm>
            <a:off x="302042" y="3755627"/>
            <a:ext cx="6882849" cy="1723549"/>
          </a:xfrm>
          <a:prstGeom prst="rect">
            <a:avLst/>
          </a:prstGeom>
        </p:spPr>
        <p:txBody>
          <a:bodyPr wrap="square">
            <a:spAutoFit/>
          </a:bodyPr>
          <a:lstStyle/>
          <a:p>
            <a:pPr algn="ctr"/>
            <a:r>
              <a:rPr lang="fr-FR" sz="1600" dirty="0"/>
              <a:t>Les pièces à fournir listées ci-dessous doivent être transmises en cliquant sur le bouton « + Ajouter une pièce » -&gt; </a:t>
            </a:r>
            <a:r>
              <a:rPr lang="fr-FR" sz="1600" i="1" dirty="0">
                <a:solidFill>
                  <a:srgbClr val="FF0000"/>
                </a:solidFill>
              </a:rPr>
              <a:t>limite de 100 Mo par fichier et de 1000 Mo pour l’ensemble de fichiers joints. </a:t>
            </a:r>
          </a:p>
          <a:p>
            <a:pPr algn="ctr"/>
            <a:endParaRPr lang="fr-FR" sz="1600" dirty="0"/>
          </a:p>
          <a:p>
            <a:pPr algn="ctr"/>
            <a:r>
              <a:rPr lang="fr-FR" sz="1400" b="1" u="sng" dirty="0">
                <a:solidFill>
                  <a:schemeClr val="accent2"/>
                </a:solidFill>
                <a:latin typeface="Calibri" panose="020F0502020204030204" pitchFamily="34" charset="0"/>
              </a:rPr>
              <a:t>NB : Le service guichet pourra demander des pièces complémentaires qu'il juge nécessaires à l'instruction de votre dossier en fonction de la nature de votre, du statut de votre structure et des dépenses qui seront présentées. </a:t>
            </a:r>
          </a:p>
        </p:txBody>
      </p:sp>
      <p:sp>
        <p:nvSpPr>
          <p:cNvPr id="14" name="ZoneTexte 13"/>
          <p:cNvSpPr txBox="1"/>
          <p:nvPr/>
        </p:nvSpPr>
        <p:spPr>
          <a:xfrm>
            <a:off x="1723292" y="8288447"/>
            <a:ext cx="5316655" cy="422031"/>
          </a:xfrm>
          <a:prstGeom prst="rect">
            <a:avLst/>
          </a:prstGeom>
          <a:noFill/>
          <a:ln w="12700">
            <a:solidFill>
              <a:schemeClr val="tx1"/>
            </a:solidFill>
          </a:ln>
        </p:spPr>
        <p:txBody>
          <a:bodyPr wrap="square" rtlCol="0">
            <a:spAutoFit/>
          </a:bodyPr>
          <a:lstStyle/>
          <a:p>
            <a:endParaRPr lang="fr-FR" dirty="0"/>
          </a:p>
        </p:txBody>
      </p:sp>
      <p:sp>
        <p:nvSpPr>
          <p:cNvPr id="16" name="ZoneTexte 15"/>
          <p:cNvSpPr txBox="1"/>
          <p:nvPr/>
        </p:nvSpPr>
        <p:spPr>
          <a:xfrm>
            <a:off x="625064" y="8314796"/>
            <a:ext cx="1098228" cy="369332"/>
          </a:xfrm>
          <a:prstGeom prst="rect">
            <a:avLst/>
          </a:prstGeom>
          <a:noFill/>
          <a:ln w="12700">
            <a:noFill/>
          </a:ln>
        </p:spPr>
        <p:txBody>
          <a:bodyPr wrap="square" rtlCol="0">
            <a:spAutoFit/>
          </a:bodyPr>
          <a:lstStyle/>
          <a:p>
            <a:r>
              <a:rPr lang="fr-FR" dirty="0"/>
              <a:t>Projet :</a:t>
            </a:r>
          </a:p>
        </p:txBody>
      </p:sp>
      <p:sp>
        <p:nvSpPr>
          <p:cNvPr id="18" name="ZoneTexte 17"/>
          <p:cNvSpPr txBox="1"/>
          <p:nvPr/>
        </p:nvSpPr>
        <p:spPr>
          <a:xfrm>
            <a:off x="1723292" y="9350906"/>
            <a:ext cx="1828800" cy="422031"/>
          </a:xfrm>
          <a:prstGeom prst="rect">
            <a:avLst/>
          </a:prstGeom>
          <a:noFill/>
          <a:ln w="12700">
            <a:solidFill>
              <a:schemeClr val="tx1"/>
            </a:solidFill>
          </a:ln>
        </p:spPr>
        <p:txBody>
          <a:bodyPr wrap="square" rtlCol="0">
            <a:spAutoFit/>
          </a:bodyPr>
          <a:lstStyle/>
          <a:p>
            <a:endParaRPr lang="fr-FR" dirty="0"/>
          </a:p>
        </p:txBody>
      </p:sp>
      <p:sp>
        <p:nvSpPr>
          <p:cNvPr id="19" name="ZoneTexte 18"/>
          <p:cNvSpPr txBox="1"/>
          <p:nvPr/>
        </p:nvSpPr>
        <p:spPr>
          <a:xfrm>
            <a:off x="434741" y="9403605"/>
            <a:ext cx="1723292" cy="369332"/>
          </a:xfrm>
          <a:prstGeom prst="rect">
            <a:avLst/>
          </a:prstGeom>
          <a:noFill/>
          <a:ln w="12700">
            <a:noFill/>
          </a:ln>
        </p:spPr>
        <p:txBody>
          <a:bodyPr wrap="square" rtlCol="0">
            <a:spAutoFit/>
          </a:bodyPr>
          <a:lstStyle/>
          <a:p>
            <a:r>
              <a:rPr lang="fr-FR" dirty="0"/>
              <a:t>Contrôlé le :</a:t>
            </a:r>
          </a:p>
        </p:txBody>
      </p:sp>
      <p:sp>
        <p:nvSpPr>
          <p:cNvPr id="20" name="ZoneTexte 19"/>
          <p:cNvSpPr txBox="1"/>
          <p:nvPr/>
        </p:nvSpPr>
        <p:spPr>
          <a:xfrm>
            <a:off x="3752637" y="9413976"/>
            <a:ext cx="782557" cy="369332"/>
          </a:xfrm>
          <a:prstGeom prst="rect">
            <a:avLst/>
          </a:prstGeom>
          <a:noFill/>
          <a:ln w="12700">
            <a:noFill/>
          </a:ln>
        </p:spPr>
        <p:txBody>
          <a:bodyPr wrap="square" rtlCol="0">
            <a:spAutoFit/>
          </a:bodyPr>
          <a:lstStyle/>
          <a:p>
            <a:r>
              <a:rPr lang="fr-FR" dirty="0"/>
              <a:t>Par :</a:t>
            </a:r>
          </a:p>
        </p:txBody>
      </p:sp>
      <p:sp>
        <p:nvSpPr>
          <p:cNvPr id="21" name="ZoneTexte 20"/>
          <p:cNvSpPr txBox="1"/>
          <p:nvPr/>
        </p:nvSpPr>
        <p:spPr>
          <a:xfrm>
            <a:off x="4496976" y="9341063"/>
            <a:ext cx="2542971" cy="422031"/>
          </a:xfrm>
          <a:prstGeom prst="rect">
            <a:avLst/>
          </a:prstGeom>
          <a:noFill/>
          <a:ln w="12700">
            <a:solidFill>
              <a:schemeClr val="tx1"/>
            </a:solidFill>
          </a:ln>
        </p:spPr>
        <p:txBody>
          <a:bodyPr wrap="square" rtlCol="0">
            <a:spAutoFit/>
          </a:bodyPr>
          <a:lstStyle/>
          <a:p>
            <a:endParaRPr lang="fr-FR" dirty="0"/>
          </a:p>
        </p:txBody>
      </p:sp>
      <p:sp>
        <p:nvSpPr>
          <p:cNvPr id="17" name="Rectangle 16"/>
          <p:cNvSpPr/>
          <p:nvPr/>
        </p:nvSpPr>
        <p:spPr>
          <a:xfrm>
            <a:off x="387102" y="7642116"/>
            <a:ext cx="6882850" cy="430887"/>
          </a:xfrm>
          <a:prstGeom prst="rect">
            <a:avLst/>
          </a:prstGeom>
        </p:spPr>
        <p:txBody>
          <a:bodyPr wrap="square">
            <a:spAutoFit/>
          </a:bodyPr>
          <a:lstStyle/>
          <a:p>
            <a:pPr algn="ctr"/>
            <a:r>
              <a:rPr lang="fr-FR" sz="1100" i="1" dirty="0">
                <a:solidFill>
                  <a:schemeClr val="accent2"/>
                </a:solidFill>
                <a:latin typeface="Calibri" panose="020F0502020204030204" pitchFamily="34" charset="0"/>
              </a:rPr>
              <a:t>Une partie est réservé au service instructeur pour vérification des pièces, merci d’imprimer, scanner et télécharger ce document  dans l’onglet 7 : pièces justificatives.</a:t>
            </a:r>
          </a:p>
        </p:txBody>
      </p:sp>
      <p:pic>
        <p:nvPicPr>
          <p:cNvPr id="22" name="Image 21"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5091" y="177982"/>
            <a:ext cx="1555750" cy="933450"/>
          </a:xfrm>
          <a:prstGeom prst="rect">
            <a:avLst/>
          </a:prstGeom>
          <a:noFill/>
          <a:ln>
            <a:noFill/>
          </a:ln>
        </p:spPr>
      </p:pic>
      <p:pic>
        <p:nvPicPr>
          <p:cNvPr id="23" name="Image 22"/>
          <p:cNvPicPr/>
          <p:nvPr/>
        </p:nvPicPr>
        <p:blipFill rotWithShape="1">
          <a:blip r:embed="rId3"/>
          <a:srcRect l="29056" t="51863" r="63160" b="39861"/>
          <a:stretch/>
        </p:blipFill>
        <p:spPr bwMode="auto">
          <a:xfrm>
            <a:off x="5626583" y="218750"/>
            <a:ext cx="1400175" cy="930275"/>
          </a:xfrm>
          <a:prstGeom prst="rect">
            <a:avLst/>
          </a:prstGeom>
          <a:ln>
            <a:noFill/>
          </a:ln>
          <a:extLst>
            <a:ext uri="{53640926-AAD7-44D8-BBD7-CCE9431645EC}">
              <a14:shadowObscured xmlns:a14="http://schemas.microsoft.com/office/drawing/2010/main"/>
            </a:ext>
          </a:extLst>
        </p:spPr>
      </p:pic>
      <p:sp>
        <p:nvSpPr>
          <p:cNvPr id="2" name="Rectangle 1"/>
          <p:cNvSpPr/>
          <p:nvPr/>
        </p:nvSpPr>
        <p:spPr>
          <a:xfrm>
            <a:off x="302042" y="9146663"/>
            <a:ext cx="6967910" cy="83720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p:cNvSpPr txBox="1"/>
          <p:nvPr/>
        </p:nvSpPr>
        <p:spPr>
          <a:xfrm>
            <a:off x="263066" y="8885053"/>
            <a:ext cx="1960909" cy="261610"/>
          </a:xfrm>
          <a:prstGeom prst="rect">
            <a:avLst/>
          </a:prstGeom>
          <a:noFill/>
        </p:spPr>
        <p:txBody>
          <a:bodyPr wrap="square" rtlCol="0">
            <a:spAutoFit/>
          </a:bodyPr>
          <a:lstStyle/>
          <a:p>
            <a:r>
              <a:rPr lang="fr-FR" sz="1050" u="sng" dirty="0"/>
              <a:t>Cadre réservé à l’administration</a:t>
            </a:r>
          </a:p>
        </p:txBody>
      </p:sp>
    </p:spTree>
    <p:extLst>
      <p:ext uri="{BB962C8B-B14F-4D97-AF65-F5344CB8AC3E}">
        <p14:creationId xmlns:p14="http://schemas.microsoft.com/office/powerpoint/2010/main" val="4029302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2504143" y="10122573"/>
            <a:ext cx="2551390" cy="569240"/>
          </a:xfrm>
        </p:spPr>
        <p:txBody>
          <a:bodyPr/>
          <a:lstStyle/>
          <a:p>
            <a:r>
              <a:rPr lang="fr-FR" dirty="0"/>
              <a:t>Version du 01/06/2022                                </a:t>
            </a:r>
          </a:p>
        </p:txBody>
      </p:sp>
      <p:sp>
        <p:nvSpPr>
          <p:cNvPr id="5" name="Espace réservé du numéro de diapositive 4"/>
          <p:cNvSpPr>
            <a:spLocks noGrp="1"/>
          </p:cNvSpPr>
          <p:nvPr>
            <p:ph type="sldNum" sz="quarter" idx="12"/>
          </p:nvPr>
        </p:nvSpPr>
        <p:spPr>
          <a:xfrm>
            <a:off x="5360285" y="10122573"/>
            <a:ext cx="1700927" cy="569240"/>
          </a:xfrm>
        </p:spPr>
        <p:txBody>
          <a:bodyPr/>
          <a:lstStyle/>
          <a:p>
            <a:fld id="{DE2FA2C3-344A-4AAA-B278-B58E566A51AB}" type="slidenum">
              <a:rPr lang="fr-FR" smtClean="0"/>
              <a:t>2</a:t>
            </a:fld>
            <a:endParaRPr lang="fr-FR" dirty="0"/>
          </a:p>
        </p:txBody>
      </p:sp>
      <p:cxnSp>
        <p:nvCxnSpPr>
          <p:cNvPr id="6" name="Connecteur droit 5"/>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au 8"/>
          <p:cNvGraphicFramePr>
            <a:graphicFrameLocks noGrp="1"/>
          </p:cNvGraphicFramePr>
          <p:nvPr>
            <p:extLst>
              <p:ext uri="{D42A27DB-BD31-4B8C-83A1-F6EECF244321}">
                <p14:modId xmlns:p14="http://schemas.microsoft.com/office/powerpoint/2010/main" val="2596049618"/>
              </p:ext>
            </p:extLst>
          </p:nvPr>
        </p:nvGraphicFramePr>
        <p:xfrm>
          <a:off x="302039" y="1313854"/>
          <a:ext cx="6882850" cy="9296400"/>
        </p:xfrm>
        <a:graphic>
          <a:graphicData uri="http://schemas.openxmlformats.org/drawingml/2006/table">
            <a:tbl>
              <a:tblPr firstRow="1" bandRow="1">
                <a:tableStyleId>{5C22544A-7EE6-4342-B048-85BDC9FD1C3A}</a:tableStyleId>
              </a:tblPr>
              <a:tblGrid>
                <a:gridCol w="3946567">
                  <a:extLst>
                    <a:ext uri="{9D8B030D-6E8A-4147-A177-3AD203B41FA5}">
                      <a16:colId xmlns:a16="http://schemas.microsoft.com/office/drawing/2014/main" val="2636959680"/>
                    </a:ext>
                  </a:extLst>
                </a:gridCol>
                <a:gridCol w="1044656">
                  <a:extLst>
                    <a:ext uri="{9D8B030D-6E8A-4147-A177-3AD203B41FA5}">
                      <a16:colId xmlns:a16="http://schemas.microsoft.com/office/drawing/2014/main" val="3078815547"/>
                    </a:ext>
                  </a:extLst>
                </a:gridCol>
                <a:gridCol w="879094">
                  <a:extLst>
                    <a:ext uri="{9D8B030D-6E8A-4147-A177-3AD203B41FA5}">
                      <a16:colId xmlns:a16="http://schemas.microsoft.com/office/drawing/2014/main" val="2535599827"/>
                    </a:ext>
                  </a:extLst>
                </a:gridCol>
                <a:gridCol w="1012533">
                  <a:extLst>
                    <a:ext uri="{9D8B030D-6E8A-4147-A177-3AD203B41FA5}">
                      <a16:colId xmlns:a16="http://schemas.microsoft.com/office/drawing/2014/main" val="2921261580"/>
                    </a:ext>
                  </a:extLst>
                </a:gridCol>
              </a:tblGrid>
              <a:tr h="379262">
                <a:tc>
                  <a:txBody>
                    <a:bodyPr/>
                    <a:lstStyle/>
                    <a:p>
                      <a:pPr algn="ctr"/>
                      <a:r>
                        <a:rPr lang="fr-FR" sz="1200" dirty="0"/>
                        <a:t>PIECES</a:t>
                      </a:r>
                      <a:r>
                        <a:rPr lang="fr-FR" sz="1200" baseline="0" dirty="0"/>
                        <a:t> JUSTIFICATIVES COMMUNES</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Pièce</a:t>
                      </a:r>
                      <a:r>
                        <a:rPr lang="fr-FR" sz="1000" baseline="0" dirty="0"/>
                        <a:t> </a:t>
                      </a:r>
                    </a:p>
                    <a:p>
                      <a:pPr algn="ctr"/>
                      <a:r>
                        <a:rPr lang="fr-FR" sz="1000" baseline="0" dirty="0"/>
                        <a:t>Jointe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Sans </a:t>
                      </a:r>
                    </a:p>
                    <a:p>
                      <a:pPr algn="ctr"/>
                      <a:r>
                        <a:rPr lang="fr-FR" sz="1000" dirty="0"/>
                        <a:t>Objet </a:t>
                      </a:r>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Service </a:t>
                      </a:r>
                    </a:p>
                    <a:p>
                      <a:pPr algn="ctr"/>
                      <a:r>
                        <a:rPr lang="fr-FR" sz="1000" dirty="0"/>
                        <a:t>Instructeur</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val="3704793808"/>
                  </a:ext>
                </a:extLst>
              </a:tr>
              <a:tr h="233392">
                <a:tc gridSpan="4">
                  <a:txBody>
                    <a:bodyPr/>
                    <a:lstStyle/>
                    <a:p>
                      <a:r>
                        <a:rPr lang="fr-FR" sz="1000" i="1" dirty="0">
                          <a:solidFill>
                            <a:schemeClr val="bg1"/>
                          </a:solidFill>
                        </a:rPr>
                        <a:t>Pièces à fournir pour tous les bénéficiaires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accent1">
                        <a:lumMod val="60000"/>
                        <a:lumOff val="40000"/>
                      </a:schemeClr>
                    </a:solidFill>
                  </a:tcPr>
                </a:tc>
                <a:tc hMerge="1">
                  <a:txBody>
                    <a:bodyPr/>
                    <a:lstStyle/>
                    <a:p>
                      <a:endParaRPr lang="fr-FR"/>
                    </a:p>
                  </a:txBody>
                  <a:tcPr/>
                </a:tc>
                <a:tc hMerge="1">
                  <a:txBody>
                    <a:bodyPr/>
                    <a:lstStyle/>
                    <a:p>
                      <a:endParaRPr lang="fr-FR" dirty="0">
                        <a:solidFill>
                          <a:schemeClr val="bg1"/>
                        </a:solidFill>
                      </a:endParaRPr>
                    </a:p>
                  </a:txBody>
                  <a:tcPr>
                    <a:solidFill>
                      <a:schemeClr val="bg2">
                        <a:lumMod val="75000"/>
                      </a:schemeClr>
                    </a:solidFill>
                  </a:tcPr>
                </a:tc>
                <a:tc hMerge="1">
                  <a:txBody>
                    <a:bodyPr/>
                    <a:lstStyle/>
                    <a:p>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47158284"/>
                  </a:ext>
                </a:extLst>
              </a:tr>
              <a:tr h="962741">
                <a:tc>
                  <a:txBody>
                    <a:bodyPr/>
                    <a:lstStyle/>
                    <a:p>
                      <a:pPr marL="285750" indent="-285750">
                        <a:buFont typeface="Arial" panose="020B0604020202020204" pitchFamily="34" charset="0"/>
                        <a:buChar char="•"/>
                      </a:pPr>
                      <a:r>
                        <a:rPr lang="fr-FR" sz="1000" dirty="0"/>
                        <a:t>Lettre d’engagement signée </a:t>
                      </a:r>
                    </a:p>
                    <a:p>
                      <a:pPr marL="285750" indent="-285750">
                        <a:buFont typeface="Arial" panose="020B0604020202020204" pitchFamily="34" charset="0"/>
                        <a:buChar char="•"/>
                      </a:pPr>
                      <a:r>
                        <a:rPr lang="fr-FR" sz="1000" dirty="0"/>
                        <a:t>Pièces permettant d’attester de la réalisation de l’opération (pièces non comptables)</a:t>
                      </a:r>
                    </a:p>
                    <a:p>
                      <a:pPr marL="285750" indent="-285750">
                        <a:buFont typeface="Arial" panose="020B0604020202020204" pitchFamily="34" charset="0"/>
                        <a:buChar char="•"/>
                      </a:pPr>
                      <a:r>
                        <a:rPr lang="fr-FR" sz="1000" dirty="0"/>
                        <a:t>Pièces permettant d’attester du respect de l’obligation de publicité</a:t>
                      </a:r>
                    </a:p>
                    <a:p>
                      <a:pPr marL="285750" indent="-285750">
                        <a:buFont typeface="Arial" panose="020B0604020202020204" pitchFamily="34" charset="0"/>
                        <a:buChar char="•"/>
                      </a:pPr>
                      <a:r>
                        <a:rPr lang="fr-FR" sz="1000" dirty="0"/>
                        <a:t>Annexe financière de la demande de paiement</a:t>
                      </a:r>
                    </a:p>
                    <a:p>
                      <a:pPr marL="285750" indent="-285750">
                        <a:buFont typeface="Arial" panose="020B0604020202020204" pitchFamily="34" charset="0"/>
                        <a:buChar char="•"/>
                      </a:pPr>
                      <a:r>
                        <a:rPr lang="fr-FR" sz="1000" dirty="0"/>
                        <a:t>Annexe autres aides publiques perçues</a:t>
                      </a:r>
                    </a:p>
                    <a:p>
                      <a:pPr marL="285750" indent="-285750">
                        <a:buFont typeface="Arial" panose="020B0604020202020204" pitchFamily="34" charset="0"/>
                        <a:buChar char="•"/>
                      </a:pPr>
                      <a:r>
                        <a:rPr lang="fr-FR" sz="1000" dirty="0"/>
                        <a:t>Calculatrice</a:t>
                      </a:r>
                      <a:r>
                        <a:rPr lang="fr-FR" sz="1000" baseline="0" dirty="0"/>
                        <a:t> de l’aide </a:t>
                      </a:r>
                    </a:p>
                    <a:p>
                      <a:pPr marL="285750" indent="-285750">
                        <a:buFont typeface="Arial" panose="020B0604020202020204" pitchFamily="34" charset="0"/>
                        <a:buChar char="•"/>
                      </a:pPr>
                      <a:r>
                        <a:rPr lang="fr-FR" sz="1000" baseline="0" dirty="0"/>
                        <a:t>RIB, si différent de celui fourni lors de la demande de subvention</a:t>
                      </a: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dirty="0"/>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10736539"/>
                  </a:ext>
                </a:extLst>
              </a:tr>
              <a:tr h="233392">
                <a:tc gridSpan="4">
                  <a:txBody>
                    <a:bodyPr/>
                    <a:lstStyle/>
                    <a:p>
                      <a:pPr marL="0" algn="l" defTabSz="755934" rtl="0" eaLnBrk="1" latinLnBrk="0" hangingPunct="1"/>
                      <a:r>
                        <a:rPr lang="fr-FR" sz="1000" i="1" kern="1200" dirty="0">
                          <a:solidFill>
                            <a:schemeClr val="bg1"/>
                          </a:solidFill>
                          <a:latin typeface="+mn-lt"/>
                          <a:ea typeface="+mn-ea"/>
                          <a:cs typeface="+mn-cs"/>
                        </a:rPr>
                        <a:t>Plan de financement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accent1">
                        <a:lumMod val="60000"/>
                        <a:lumOff val="40000"/>
                      </a:schemeClr>
                    </a:solidFill>
                  </a:tcPr>
                </a:tc>
                <a:tc hMerge="1">
                  <a:txBody>
                    <a:bodyPr/>
                    <a:lstStyle/>
                    <a:p>
                      <a:endParaRPr lang="fr-FR"/>
                    </a:p>
                  </a:txBody>
                  <a:tcPr/>
                </a:tc>
                <a:tc hMerge="1">
                  <a:txBody>
                    <a:bodyPr/>
                    <a:lstStyle/>
                    <a:p>
                      <a:endParaRPr lang="fr-FR" dirty="0"/>
                    </a:p>
                  </a:txBody>
                  <a:tcPr/>
                </a:tc>
                <a:tc hMerge="1">
                  <a:txBody>
                    <a:bodyPr/>
                    <a:lstStyle/>
                    <a:p>
                      <a:pPr marL="0" algn="l" defTabSz="755934" rtl="0" eaLnBrk="1" latinLnBrk="0" hangingPunct="1"/>
                      <a:endParaRPr lang="fr-FR" sz="1000" i="1" kern="1200" dirty="0">
                        <a:solidFill>
                          <a:schemeClr val="bg1"/>
                        </a:solidFill>
                        <a:latin typeface="+mn-lt"/>
                        <a:ea typeface="+mn-ea"/>
                        <a:cs typeface="+mn-cs"/>
                      </a:endParaRPr>
                    </a:p>
                  </a:txBody>
                  <a:tcPr>
                    <a:lnR w="12700" cap="flat" cmpd="sng" algn="ctr">
                      <a:solidFill>
                        <a:schemeClr val="tx1"/>
                      </a:solidFill>
                      <a:prstDash val="solid"/>
                      <a:round/>
                      <a:headEnd type="none" w="med" len="med"/>
                      <a:tailEnd type="none" w="med" len="med"/>
                    </a:lnR>
                    <a:lnT w="12700" cmpd="sng">
                      <a:noFill/>
                    </a:lnT>
                    <a:solidFill>
                      <a:schemeClr val="bg2">
                        <a:lumMod val="75000"/>
                      </a:schemeClr>
                    </a:solidFill>
                  </a:tcPr>
                </a:tc>
                <a:extLst>
                  <a:ext uri="{0D108BD9-81ED-4DB2-BD59-A6C34878D82A}">
                    <a16:rowId xmlns:a16="http://schemas.microsoft.com/office/drawing/2014/main" val="4103908383"/>
                  </a:ext>
                </a:extLst>
              </a:tr>
              <a:tr h="6359928">
                <a:tc>
                  <a:txBody>
                    <a:bodyPr/>
                    <a:lstStyle/>
                    <a:p>
                      <a:pPr marL="285750" indent="-285750">
                        <a:buFont typeface="Arial" panose="020B0604020202020204" pitchFamily="34" charset="0"/>
                        <a:buChar char="•"/>
                      </a:pPr>
                      <a:r>
                        <a:rPr lang="fr-FR" sz="1000" dirty="0"/>
                        <a:t>Preuve de versement des aides publiques nationales autre que celles versées au titre de la présente décision attributive de l’aide</a:t>
                      </a:r>
                    </a:p>
                    <a:p>
                      <a:pPr marL="285750" indent="-285750">
                        <a:buFont typeface="Arial" panose="020B0604020202020204" pitchFamily="34" charset="0"/>
                        <a:buChar char="•"/>
                      </a:pPr>
                      <a:r>
                        <a:rPr lang="fr-FR" sz="1000" dirty="0"/>
                        <a:t>Preuve du versement effectif des autres financeurs publics au titre de la présente décision attributive de l’aide (extrait relevés bancaires ou état récapitulatif des financements perçus visés par le commissaire aux comptes ou tiers compétent) </a:t>
                      </a:r>
                    </a:p>
                    <a:p>
                      <a:pPr marL="285750" indent="-285750">
                        <a:buFont typeface="Arial" panose="020B0604020202020204" pitchFamily="34" charset="0"/>
                        <a:buChar char="•"/>
                      </a:pPr>
                      <a:endParaRPr lang="fr-FR" sz="1000" dirty="0"/>
                    </a:p>
                    <a:p>
                      <a:pPr marL="285750" indent="-285750">
                        <a:buFont typeface="Wingdings" panose="05000000000000000000" pitchFamily="2" charset="2"/>
                        <a:buChar char="Ø"/>
                      </a:pPr>
                      <a:r>
                        <a:rPr lang="fr-FR" sz="1000" b="1" u="sng" dirty="0"/>
                        <a:t>Pour les dépenses présentées sur base réelle </a:t>
                      </a:r>
                      <a:r>
                        <a:rPr lang="fr-FR" sz="1000" b="1" dirty="0"/>
                        <a:t>:</a:t>
                      </a:r>
                    </a:p>
                    <a:p>
                      <a:pPr marL="285750" indent="-285750">
                        <a:buFont typeface="Arial" panose="020B0604020202020204" pitchFamily="34" charset="0"/>
                        <a:buChar char="•"/>
                      </a:pPr>
                      <a:r>
                        <a:rPr lang="fr-FR" sz="1000" b="0" dirty="0"/>
                        <a:t>Pièces justificatives permettant d’attester de la réalité des dépenses, et le cas échéant, la réalisation effective de l’opération (factures ou copies de factures ou toute autre pièce comptable de valeur probante équivalente)</a:t>
                      </a:r>
                      <a:r>
                        <a:rPr lang="fr-FR" sz="1000" b="1" dirty="0"/>
                        <a:t> </a:t>
                      </a:r>
                    </a:p>
                    <a:p>
                      <a:pPr marL="285750" indent="-285750" algn="l" defTabSz="755934" rtl="0" eaLnBrk="1" latinLnBrk="0" hangingPunct="1">
                        <a:buFont typeface="Arial" panose="020B0604020202020204" pitchFamily="34" charset="0"/>
                        <a:buChar char="•"/>
                      </a:pPr>
                      <a:r>
                        <a:rPr lang="fr-FR" sz="1000" kern="1200" baseline="0" dirty="0">
                          <a:solidFill>
                            <a:schemeClr val="dk1"/>
                          </a:solidFill>
                          <a:latin typeface="+mn-lt"/>
                          <a:ea typeface="+mn-ea"/>
                          <a:cs typeface="+mn-cs"/>
                        </a:rPr>
                        <a:t>Pièces justificatives permettant d'apporter la preuve de l’acquittement des dépenses( au choix : factures ou copies des factures attestées acquittées ou état récapitulatif des dépenses ou autre pièce comptable de valeur probante  attestés par organisme compétent en droit français; copies de relevés de compte faisant apparaître montant et date du débit; attestations de fournisseur de réception du numéraire pour les paiements de facture effectués en numéraire dans la limite de 1 000€)</a:t>
                      </a:r>
                    </a:p>
                    <a:p>
                      <a:pPr marL="285750" indent="-285750">
                        <a:buFont typeface="Wingdings" panose="05000000000000000000" pitchFamily="2" charset="2"/>
                        <a:buChar char="Ø"/>
                      </a:pPr>
                      <a:r>
                        <a:rPr lang="fr-FR" sz="1000" b="1" i="0" u="sng" kern="1200" baseline="0" dirty="0">
                          <a:solidFill>
                            <a:schemeClr val="tx1"/>
                          </a:solidFill>
                          <a:latin typeface="+mn-lt"/>
                          <a:ea typeface="+mn-ea"/>
                          <a:cs typeface="+mn-cs"/>
                        </a:rPr>
                        <a:t>Pour les bénéficiaires soumis à la commande publique:</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décrivant la prestation attendue et les critères de sélection des candidats </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justifiant de la publicité réalisée en fonction de la procédure choisie</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d’examen des offres et rapport de présentation</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valant notification de marché aux entreprises retenues</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adressées aux candidats non retenus</a:t>
                      </a:r>
                    </a:p>
                    <a:p>
                      <a:pPr marL="285750" indent="-285750">
                        <a:buFont typeface="Arial" panose="020B0604020202020204" pitchFamily="34" charset="0"/>
                        <a:buChar char="•"/>
                      </a:pPr>
                      <a:r>
                        <a:rPr lang="fr-FR" sz="1000" b="0" i="0" u="none" kern="1200" baseline="0" dirty="0">
                          <a:solidFill>
                            <a:schemeClr val="tx1"/>
                          </a:solidFill>
                          <a:latin typeface="+mn-lt"/>
                          <a:ea typeface="+mn-ea"/>
                          <a:cs typeface="+mn-cs"/>
                        </a:rPr>
                        <a:t>Documents produits en cours d’exécution du marché (bons de commande, marchés subséquents, documents de notification de la tranche optionnelle, avenant,…)</a:t>
                      </a:r>
                    </a:p>
                    <a:p>
                      <a:pPr marL="0" indent="0">
                        <a:buFont typeface="Arial" panose="020B0604020202020204" pitchFamily="34" charset="0"/>
                        <a:buNone/>
                      </a:pPr>
                      <a:endParaRPr lang="fr-FR" sz="1000" b="1" dirty="0">
                        <a:highlight>
                          <a:srgbClr val="FFFF00"/>
                        </a:highlight>
                      </a:endParaRPr>
                    </a:p>
                    <a:p>
                      <a:pPr marL="171450" indent="-171450">
                        <a:buFont typeface="Wingdings" panose="05000000000000000000" pitchFamily="2" charset="2"/>
                        <a:buChar char="Ø"/>
                      </a:pPr>
                      <a:r>
                        <a:rPr lang="fr-FR" sz="1000" b="1" i="0" u="none" kern="1200" baseline="0" dirty="0">
                          <a:solidFill>
                            <a:schemeClr val="tx1"/>
                          </a:solidFill>
                          <a:latin typeface="+mn-lt"/>
                          <a:ea typeface="+mn-ea"/>
                          <a:cs typeface="+mn-cs"/>
                        </a:rPr>
                        <a:t>    </a:t>
                      </a:r>
                      <a:r>
                        <a:rPr lang="fr-FR" sz="1000" b="1" i="0" u="sng" kern="1200" baseline="0" dirty="0">
                          <a:solidFill>
                            <a:schemeClr val="tx1"/>
                          </a:solidFill>
                          <a:latin typeface="+mn-lt"/>
                          <a:ea typeface="+mn-ea"/>
                          <a:cs typeface="+mn-cs"/>
                        </a:rPr>
                        <a:t>Pour les dépenses soumises à des coûts simplifiées </a:t>
                      </a:r>
                      <a:r>
                        <a:rPr lang="fr-FR" sz="1000" b="1" i="0" kern="1200" baseline="0" dirty="0">
                          <a:solidFill>
                            <a:schemeClr val="tx1"/>
                          </a:solidFill>
                          <a:latin typeface="+mn-lt"/>
                          <a:ea typeface="+mn-ea"/>
                          <a:cs typeface="+mn-cs"/>
                        </a:rPr>
                        <a:t>:</a:t>
                      </a:r>
                    </a:p>
                    <a:p>
                      <a:pPr marL="0" indent="0">
                        <a:buFont typeface="Wingdings" panose="05000000000000000000" pitchFamily="2" charset="2"/>
                        <a:buNone/>
                      </a:pPr>
                      <a:r>
                        <a:rPr lang="fr-FR" sz="1000" b="1" i="0" kern="1200" baseline="0" dirty="0">
                          <a:solidFill>
                            <a:schemeClr val="tx1"/>
                          </a:solidFill>
                          <a:latin typeface="+mn-lt"/>
                          <a:ea typeface="+mn-ea"/>
                          <a:cs typeface="+mn-cs"/>
                        </a:rPr>
                        <a:t> Pour les dépenses de frais de personnel </a:t>
                      </a:r>
                    </a:p>
                    <a:p>
                      <a:pPr marL="171450" indent="-171450" algn="just" defTabSz="755934" rtl="0" eaLnBrk="1" latinLnBrk="0" hangingPunct="1">
                        <a:buFont typeface="Arial" panose="020B0604020202020204" pitchFamily="34" charset="0"/>
                        <a:buChar char="•"/>
                      </a:pPr>
                      <a:r>
                        <a:rPr lang="fr-FR" sz="1000" b="0" i="0" kern="1200" baseline="0" dirty="0">
                          <a:solidFill>
                            <a:schemeClr val="tx1"/>
                          </a:solidFill>
                          <a:latin typeface="+mn-lt"/>
                          <a:ea typeface="+mn-ea"/>
                          <a:cs typeface="+mn-cs"/>
                        </a:rPr>
                        <a:t>   Pièces attestant du temps d’affectation (fiches de poste, lettres de      mission ou contrat de travail pour affectation à temps fixe; fiches de temps ou extraits de logiciel de temps pour affectation à temps variable). </a:t>
                      </a:r>
                    </a:p>
                    <a:p>
                      <a:pPr marL="171450" marR="0" lvl="0" indent="-171450" algn="just"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b="1" i="0" strike="noStrike" kern="1200" baseline="0" dirty="0">
                          <a:solidFill>
                            <a:schemeClr val="tx1"/>
                          </a:solidFill>
                          <a:latin typeface="+mn-lt"/>
                          <a:ea typeface="+mn-ea"/>
                          <a:cs typeface="+mn-cs"/>
                        </a:rPr>
                        <a:t>Pour le cas d’un nouveau salarié ou d’un changement d’affectation: </a:t>
                      </a:r>
                      <a:r>
                        <a:rPr lang="fr-FR" sz="1000" b="0" i="0" strike="noStrike" kern="1200" baseline="0" dirty="0">
                          <a:solidFill>
                            <a:schemeClr val="tx1"/>
                          </a:solidFill>
                          <a:latin typeface="+mn-lt"/>
                          <a:ea typeface="+mn-ea"/>
                          <a:cs typeface="+mn-cs"/>
                        </a:rPr>
                        <a:t>Copie des bulletins de salaire permettant de fixer le taux horaire (</a:t>
                      </a:r>
                      <a:r>
                        <a:rPr lang="fr-FR" sz="1000" b="0" i="0" strike="noStrike" kern="1200" baseline="0" dirty="0" err="1">
                          <a:solidFill>
                            <a:schemeClr val="tx1"/>
                          </a:solidFill>
                          <a:latin typeface="+mn-lt"/>
                          <a:ea typeface="+mn-ea"/>
                          <a:cs typeface="+mn-cs"/>
                        </a:rPr>
                        <a:t>cf</a:t>
                      </a:r>
                      <a:r>
                        <a:rPr lang="fr-FR" sz="1000" b="0" i="0" strike="noStrike" kern="1200" baseline="0" dirty="0">
                          <a:solidFill>
                            <a:schemeClr val="tx1"/>
                          </a:solidFill>
                          <a:latin typeface="+mn-lt"/>
                          <a:ea typeface="+mn-ea"/>
                          <a:cs typeface="+mn-cs"/>
                        </a:rPr>
                        <a:t> DAME)</a:t>
                      </a:r>
                      <a:endParaRPr lang="fr-FR" sz="1000" b="1" i="0" strike="noStrike" kern="1200" baseline="0" dirty="0">
                        <a:solidFill>
                          <a:schemeClr val="tx1"/>
                        </a:solidFill>
                        <a:latin typeface="+mn-lt"/>
                        <a:ea typeface="+mn-ea"/>
                        <a:cs typeface="+mn-cs"/>
                      </a:endParaRPr>
                    </a:p>
                    <a:p>
                      <a:pPr marL="0" indent="0" algn="just" defTabSz="755934" rtl="0" eaLnBrk="1" latinLnBrk="0" hangingPunct="1">
                        <a:buFont typeface="Arial" panose="020B0604020202020204" pitchFamily="34" charset="0"/>
                        <a:buNone/>
                      </a:pPr>
                      <a:r>
                        <a:rPr lang="fr-FR" sz="1000" b="1" i="0" kern="1200" baseline="0" dirty="0">
                          <a:solidFill>
                            <a:schemeClr val="tx1"/>
                          </a:solidFill>
                          <a:latin typeface="+mn-lt"/>
                          <a:ea typeface="+mn-ea"/>
                          <a:cs typeface="+mn-cs"/>
                        </a:rPr>
                        <a:t>Pour les frais de mission hors taux forfaitaire </a:t>
                      </a:r>
                    </a:p>
                    <a:p>
                      <a:pPr marL="171450" indent="-171450" algn="just" defTabSz="755934" rtl="0" eaLnBrk="1" latinLnBrk="0" hangingPunct="1">
                        <a:buFont typeface="Arial" panose="020B0604020202020204" pitchFamily="34" charset="0"/>
                        <a:buChar char="•"/>
                      </a:pPr>
                      <a:r>
                        <a:rPr lang="fr-FR" sz="1000" b="0" i="0" kern="1200" baseline="0" dirty="0">
                          <a:solidFill>
                            <a:schemeClr val="tx1"/>
                          </a:solidFill>
                          <a:latin typeface="+mn-lt"/>
                          <a:ea typeface="+mn-ea"/>
                          <a:cs typeface="+mn-cs"/>
                        </a:rPr>
                        <a:t>  Justificatifs attestant des déplacements effectifs réalisés</a:t>
                      </a:r>
                    </a:p>
                    <a:p>
                      <a:pPr marL="171450" indent="-171450" algn="just" defTabSz="755934" rtl="0" eaLnBrk="1" latinLnBrk="0" hangingPunct="1">
                        <a:buFont typeface="Arial" panose="020B0604020202020204" pitchFamily="34" charset="0"/>
                        <a:buChar char="•"/>
                      </a:pPr>
                      <a:endParaRPr lang="fr-FR" sz="1000" b="0" i="0" kern="1200" baseline="0" dirty="0">
                        <a:solidFill>
                          <a:schemeClr val="tx1"/>
                        </a:solidFill>
                        <a:latin typeface="+mn-lt"/>
                        <a:ea typeface="+mn-ea"/>
                        <a:cs typeface="+mn-cs"/>
                      </a:endParaRPr>
                    </a:p>
                    <a:p>
                      <a:pPr marL="0" indent="0" algn="just" defTabSz="755934" rtl="0" eaLnBrk="1" latinLnBrk="0" hangingPunct="1">
                        <a:buFont typeface="Arial" panose="020B0604020202020204" pitchFamily="34" charset="0"/>
                        <a:buNone/>
                      </a:pPr>
                      <a:endParaRPr lang="fr-FR" sz="1000" b="0" i="0" kern="1200" baseline="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endParaRPr lang="fr-FR" sz="1000" i="0" dirty="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endParaRPr lang="fr-FR" sz="1000" i="0" dirty="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endParaRPr lang="fr-FR" sz="1000" i="0" dirty="0">
                        <a:solidFill>
                          <a:schemeClr val="tx1"/>
                        </a:solidFill>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7599392"/>
                  </a:ext>
                </a:extLst>
              </a:tr>
            </a:tbl>
          </a:graphicData>
        </a:graphic>
      </p:graphicFrame>
      <p:sp>
        <p:nvSpPr>
          <p:cNvPr id="10" name="ZoneTexte 9"/>
          <p:cNvSpPr txBox="1"/>
          <p:nvPr/>
        </p:nvSpPr>
        <p:spPr>
          <a:xfrm>
            <a:off x="302039" y="948736"/>
            <a:ext cx="6882850" cy="276999"/>
          </a:xfrm>
          <a:prstGeom prst="rect">
            <a:avLst/>
          </a:prstGeom>
          <a:noFill/>
        </p:spPr>
        <p:txBody>
          <a:bodyPr wrap="square" rtlCol="0">
            <a:spAutoFit/>
          </a:bodyPr>
          <a:lstStyle/>
          <a:p>
            <a:r>
              <a:rPr lang="fr-FR" sz="1200" b="1" u="sng" dirty="0">
                <a:solidFill>
                  <a:schemeClr val="accent2"/>
                </a:solidFill>
                <a:latin typeface="Calibri" panose="020F0502020204030204" pitchFamily="34" charset="0"/>
              </a:rPr>
              <a:t>Les pièces ci-dessous sont nécessaires à l’instruction du dossier</a:t>
            </a:r>
          </a:p>
        </p:txBody>
      </p:sp>
      <p:pic>
        <p:nvPicPr>
          <p:cNvPr id="11" name="Image 10"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2" name="Image 11"/>
          <p:cNvPicPr/>
          <p:nvPr/>
        </p:nvPicPr>
        <p:blipFill rotWithShape="1">
          <a:blip r:embed="rId3"/>
          <a:srcRect l="29056" t="51863" r="63160" b="39861"/>
          <a:stretch/>
        </p:blipFill>
        <p:spPr bwMode="auto">
          <a:xfrm>
            <a:off x="6102328" y="86027"/>
            <a:ext cx="1082561" cy="7299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24745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2504143" y="10122573"/>
            <a:ext cx="2551390" cy="569240"/>
          </a:xfrm>
        </p:spPr>
        <p:txBody>
          <a:bodyPr/>
          <a:lstStyle/>
          <a:p>
            <a:r>
              <a:rPr lang="fr-FR" dirty="0"/>
              <a:t>Version du 20/09/2023                                </a:t>
            </a:r>
          </a:p>
        </p:txBody>
      </p:sp>
      <p:sp>
        <p:nvSpPr>
          <p:cNvPr id="5" name="Espace réservé du numéro de diapositive 4"/>
          <p:cNvSpPr>
            <a:spLocks noGrp="1"/>
          </p:cNvSpPr>
          <p:nvPr>
            <p:ph type="sldNum" sz="quarter" idx="12"/>
          </p:nvPr>
        </p:nvSpPr>
        <p:spPr>
          <a:xfrm>
            <a:off x="5360285" y="10122573"/>
            <a:ext cx="1700927" cy="569240"/>
          </a:xfrm>
        </p:spPr>
        <p:txBody>
          <a:bodyPr/>
          <a:lstStyle/>
          <a:p>
            <a:fld id="{DE2FA2C3-344A-4AAA-B278-B58E566A51AB}" type="slidenum">
              <a:rPr lang="fr-FR" smtClean="0"/>
              <a:t>3</a:t>
            </a:fld>
            <a:endParaRPr lang="fr-FR" dirty="0"/>
          </a:p>
        </p:txBody>
      </p:sp>
      <p:cxnSp>
        <p:nvCxnSpPr>
          <p:cNvPr id="6" name="Connecteur droit 5"/>
          <p:cNvCxnSpPr/>
          <p:nvPr/>
        </p:nvCxnSpPr>
        <p:spPr>
          <a:xfrm>
            <a:off x="302040" y="860618"/>
            <a:ext cx="6882849" cy="0"/>
          </a:xfrm>
          <a:prstGeom prst="line">
            <a:avLst/>
          </a:prstGeom>
          <a:ln w="57150"/>
        </p:spPr>
        <p:style>
          <a:lnRef idx="1">
            <a:schemeClr val="accent1"/>
          </a:lnRef>
          <a:fillRef idx="0">
            <a:schemeClr val="accent1"/>
          </a:fillRef>
          <a:effectRef idx="0">
            <a:schemeClr val="accent1"/>
          </a:effectRef>
          <a:fontRef idx="minor">
            <a:schemeClr val="tx1"/>
          </a:fontRef>
        </p:style>
      </p:cxnSp>
      <p:graphicFrame>
        <p:nvGraphicFramePr>
          <p:cNvPr id="9" name="Tableau 8"/>
          <p:cNvGraphicFramePr>
            <a:graphicFrameLocks noGrp="1"/>
          </p:cNvGraphicFramePr>
          <p:nvPr>
            <p:extLst>
              <p:ext uri="{D42A27DB-BD31-4B8C-83A1-F6EECF244321}">
                <p14:modId xmlns:p14="http://schemas.microsoft.com/office/powerpoint/2010/main" val="11699273"/>
              </p:ext>
            </p:extLst>
          </p:nvPr>
        </p:nvGraphicFramePr>
        <p:xfrm>
          <a:off x="302039" y="1313853"/>
          <a:ext cx="6882850" cy="3830067"/>
        </p:xfrm>
        <a:graphic>
          <a:graphicData uri="http://schemas.openxmlformats.org/drawingml/2006/table">
            <a:tbl>
              <a:tblPr firstRow="1" bandRow="1">
                <a:tableStyleId>{5C22544A-7EE6-4342-B048-85BDC9FD1C3A}</a:tableStyleId>
              </a:tblPr>
              <a:tblGrid>
                <a:gridCol w="3946567">
                  <a:extLst>
                    <a:ext uri="{9D8B030D-6E8A-4147-A177-3AD203B41FA5}">
                      <a16:colId xmlns:a16="http://schemas.microsoft.com/office/drawing/2014/main" val="2636959680"/>
                    </a:ext>
                  </a:extLst>
                </a:gridCol>
                <a:gridCol w="1044656">
                  <a:extLst>
                    <a:ext uri="{9D8B030D-6E8A-4147-A177-3AD203B41FA5}">
                      <a16:colId xmlns:a16="http://schemas.microsoft.com/office/drawing/2014/main" val="3078815547"/>
                    </a:ext>
                  </a:extLst>
                </a:gridCol>
                <a:gridCol w="879094">
                  <a:extLst>
                    <a:ext uri="{9D8B030D-6E8A-4147-A177-3AD203B41FA5}">
                      <a16:colId xmlns:a16="http://schemas.microsoft.com/office/drawing/2014/main" val="2535599827"/>
                    </a:ext>
                  </a:extLst>
                </a:gridCol>
                <a:gridCol w="1012533">
                  <a:extLst>
                    <a:ext uri="{9D8B030D-6E8A-4147-A177-3AD203B41FA5}">
                      <a16:colId xmlns:a16="http://schemas.microsoft.com/office/drawing/2014/main" val="2921261580"/>
                    </a:ext>
                  </a:extLst>
                </a:gridCol>
              </a:tblGrid>
              <a:tr h="483049">
                <a:tc>
                  <a:txBody>
                    <a:bodyPr/>
                    <a:lstStyle/>
                    <a:p>
                      <a:pPr algn="ctr"/>
                      <a:r>
                        <a:rPr lang="fr-FR" sz="1200" dirty="0"/>
                        <a:t>PIECES</a:t>
                      </a:r>
                      <a:r>
                        <a:rPr lang="fr-FR" sz="1200" baseline="0" dirty="0"/>
                        <a:t> JUSTIFICATIVES COMPLEMENTAIRE </a:t>
                      </a:r>
                    </a:p>
                    <a:p>
                      <a:pPr algn="ctr"/>
                      <a:r>
                        <a:rPr lang="fr-FR" sz="1200" baseline="0" dirty="0"/>
                        <a:t>PAR DISPOSITIF</a:t>
                      </a:r>
                      <a:endParaRPr lang="fr-FR"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Pièce</a:t>
                      </a:r>
                      <a:r>
                        <a:rPr lang="fr-FR" sz="1000" baseline="0" dirty="0"/>
                        <a:t> </a:t>
                      </a:r>
                    </a:p>
                    <a:p>
                      <a:pPr algn="ctr"/>
                      <a:r>
                        <a:rPr lang="fr-FR" sz="1000" baseline="0" dirty="0"/>
                        <a:t>Jointe </a:t>
                      </a:r>
                      <a:endParaRPr lang="fr-FR" sz="1000" dirty="0"/>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Sans  </a:t>
                      </a:r>
                    </a:p>
                    <a:p>
                      <a:pPr algn="ctr"/>
                      <a:r>
                        <a:rPr lang="fr-FR" sz="1000" dirty="0"/>
                        <a:t>Objet </a:t>
                      </a:r>
                    </a:p>
                  </a:txBody>
                  <a:tcPr>
                    <a:lnT w="12700" cap="flat" cmpd="sng" algn="ctr">
                      <a:solidFill>
                        <a:schemeClr val="tx1"/>
                      </a:solidFill>
                      <a:prstDash val="solid"/>
                      <a:round/>
                      <a:headEnd type="none" w="med" len="med"/>
                      <a:tailEnd type="none" w="med" len="med"/>
                    </a:lnT>
                    <a:solidFill>
                      <a:schemeClr val="accent1">
                        <a:lumMod val="50000"/>
                      </a:schemeClr>
                    </a:solidFill>
                  </a:tcPr>
                </a:tc>
                <a:tc>
                  <a:txBody>
                    <a:bodyPr/>
                    <a:lstStyle/>
                    <a:p>
                      <a:pPr algn="ctr"/>
                      <a:r>
                        <a:rPr lang="fr-FR" sz="1000" dirty="0"/>
                        <a:t>Service </a:t>
                      </a:r>
                    </a:p>
                    <a:p>
                      <a:pPr algn="ctr"/>
                      <a:r>
                        <a:rPr lang="fr-FR" sz="1000" dirty="0"/>
                        <a:t>Instructeur</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50000"/>
                      </a:schemeClr>
                    </a:solidFill>
                  </a:tcPr>
                </a:tc>
                <a:extLst>
                  <a:ext uri="{0D108BD9-81ED-4DB2-BD59-A6C34878D82A}">
                    <a16:rowId xmlns:a16="http://schemas.microsoft.com/office/drawing/2014/main" val="3704793808"/>
                  </a:ext>
                </a:extLst>
              </a:tr>
              <a:tr h="359978">
                <a:tc gridSpan="4">
                  <a:txBody>
                    <a:bodyPr/>
                    <a:lstStyle/>
                    <a:p>
                      <a:r>
                        <a:rPr lang="fr-FR" sz="1000" i="1" dirty="0">
                          <a:solidFill>
                            <a:schemeClr val="bg1"/>
                          </a:solidFill>
                        </a:rPr>
                        <a:t>OS</a:t>
                      </a:r>
                      <a:r>
                        <a:rPr lang="fr-FR" sz="1000" i="1" baseline="0" dirty="0">
                          <a:solidFill>
                            <a:schemeClr val="bg1"/>
                          </a:solidFill>
                        </a:rPr>
                        <a:t> 1.4 Contrôle – Mission « Plan de Déploiement Commun »</a:t>
                      </a:r>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accent1">
                        <a:lumMod val="60000"/>
                        <a:lumOff val="40000"/>
                      </a:schemeClr>
                    </a:solidFill>
                  </a:tcPr>
                </a:tc>
                <a:tc hMerge="1">
                  <a:txBody>
                    <a:bodyPr/>
                    <a:lstStyle/>
                    <a:p>
                      <a:endParaRPr lang="fr-FR"/>
                    </a:p>
                  </a:txBody>
                  <a:tcPr/>
                </a:tc>
                <a:tc hMerge="1">
                  <a:txBody>
                    <a:bodyPr/>
                    <a:lstStyle/>
                    <a:p>
                      <a:endParaRPr lang="fr-FR" dirty="0">
                        <a:solidFill>
                          <a:schemeClr val="bg1"/>
                        </a:solidFill>
                      </a:endParaRPr>
                    </a:p>
                  </a:txBody>
                  <a:tcPr>
                    <a:solidFill>
                      <a:schemeClr val="bg2">
                        <a:lumMod val="75000"/>
                      </a:schemeClr>
                    </a:solidFill>
                  </a:tcPr>
                </a:tc>
                <a:tc hMerge="1">
                  <a:txBody>
                    <a:bodyPr/>
                    <a:lstStyle/>
                    <a:p>
                      <a:endParaRPr lang="fr-FR" sz="1000" i="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47158284"/>
                  </a:ext>
                </a:extLst>
              </a:tr>
              <a:tr h="2091834">
                <a:tc>
                  <a:txBody>
                    <a:bodyPr/>
                    <a:lstStyle/>
                    <a:p>
                      <a:pPr marL="285750" indent="-285750">
                        <a:buFont typeface="Wingdings" panose="05000000000000000000" pitchFamily="2" charset="2"/>
                        <a:buChar char="Ø"/>
                      </a:pPr>
                      <a:r>
                        <a:rPr lang="fr-FR" sz="1000" b="1" u="sng" dirty="0">
                          <a:solidFill>
                            <a:schemeClr val="tx1"/>
                          </a:solidFill>
                        </a:rPr>
                        <a:t>Dans le cadre de la mission « Plan de Déploiement Commun »</a:t>
                      </a:r>
                    </a:p>
                    <a:p>
                      <a:pPr marL="0" indent="0">
                        <a:buFont typeface="Wingdings" panose="05000000000000000000" pitchFamily="2" charset="2"/>
                        <a:buNone/>
                      </a:pPr>
                      <a:r>
                        <a:rPr lang="fr-FR" sz="1000" b="1" u="sng" dirty="0">
                          <a:solidFill>
                            <a:schemeClr val="tx1"/>
                          </a:solidFill>
                        </a:rPr>
                        <a:t> </a:t>
                      </a:r>
                    </a:p>
                    <a:p>
                      <a:pPr marL="171450" indent="-171450">
                        <a:buFontTx/>
                        <a:buChar char="-"/>
                      </a:pPr>
                      <a:r>
                        <a:rPr lang="fr-FR" sz="1000" b="0" u="none" dirty="0">
                          <a:solidFill>
                            <a:schemeClr val="tx1"/>
                          </a:solidFill>
                        </a:rPr>
                        <a:t>Temps de mission : Ordre de mission du CNSP (mission dédiée ou mission associée) </a:t>
                      </a:r>
                    </a:p>
                    <a:p>
                      <a:pPr marL="171450" indent="-171450">
                        <a:buFontTx/>
                        <a:buChar char="-"/>
                      </a:pPr>
                      <a:r>
                        <a:rPr lang="fr-FR" sz="1000" b="0" u="none" dirty="0">
                          <a:solidFill>
                            <a:schemeClr val="tx1"/>
                          </a:solidFill>
                        </a:rPr>
                        <a:t>Facture carburant </a:t>
                      </a:r>
                    </a:p>
                    <a:p>
                      <a:pPr marL="171450" indent="-171450">
                        <a:buFontTx/>
                        <a:buChar char="-"/>
                      </a:pPr>
                      <a:r>
                        <a:rPr lang="fr-FR" sz="1000" b="0" u="none" dirty="0">
                          <a:solidFill>
                            <a:schemeClr val="tx1"/>
                          </a:solidFill>
                        </a:rPr>
                        <a:t>Coordination des missions : Tableau de suivi reprenant le nombre d’heures (par </a:t>
                      </a:r>
                      <a:r>
                        <a:rPr lang="fr-FR" sz="1000" b="0" u="none" dirty="0" err="1">
                          <a:solidFill>
                            <a:schemeClr val="tx1"/>
                          </a:solidFill>
                        </a:rPr>
                        <a:t>macrograde</a:t>
                      </a:r>
                      <a:r>
                        <a:rPr lang="fr-FR" sz="1000" b="0" u="none" dirty="0">
                          <a:solidFill>
                            <a:schemeClr val="tx1"/>
                          </a:solidFill>
                        </a:rPr>
                        <a:t>)</a:t>
                      </a:r>
                    </a:p>
                    <a:p>
                      <a:pPr marL="171450" indent="-171450">
                        <a:buFontTx/>
                        <a:buChar char="-"/>
                      </a:pPr>
                      <a:endParaRPr lang="fr-FR" sz="1000" b="0" u="none" dirty="0">
                        <a:solidFill>
                          <a:schemeClr val="tx1"/>
                        </a:solidFill>
                      </a:endParaRPr>
                    </a:p>
                    <a:p>
                      <a:pPr marL="171450" indent="-171450">
                        <a:buFont typeface="Wingdings" panose="05000000000000000000" pitchFamily="2" charset="2"/>
                        <a:buChar char="Ø"/>
                      </a:pPr>
                      <a:r>
                        <a:rPr lang="fr-FR" sz="1000" b="1" u="sng" dirty="0">
                          <a:solidFill>
                            <a:schemeClr val="tx1"/>
                          </a:solidFill>
                        </a:rPr>
                        <a:t>Dans le cadre des VMS: </a:t>
                      </a:r>
                    </a:p>
                    <a:p>
                      <a:pPr marL="0" indent="0">
                        <a:buFont typeface="Wingdings" panose="05000000000000000000" pitchFamily="2" charset="2"/>
                        <a:buNone/>
                      </a:pPr>
                      <a:r>
                        <a:rPr lang="fr-FR" sz="1000" b="0" u="none" dirty="0">
                          <a:solidFill>
                            <a:schemeClr val="tx1"/>
                          </a:solidFill>
                        </a:rPr>
                        <a:t>-     Facture de l’achat et de l’installation de la VMS ( seul l’achat et l’installation des VMS sont éligibles)</a:t>
                      </a:r>
                    </a:p>
                    <a:p>
                      <a:pPr marL="0" indent="0">
                        <a:buFont typeface="Wingdings" panose="05000000000000000000" pitchFamily="2" charset="2"/>
                        <a:buNone/>
                      </a:pPr>
                      <a:endParaRPr lang="fr-FR" sz="1000" b="0" u="none" dirty="0">
                        <a:solidFill>
                          <a:schemeClr val="tx1"/>
                        </a:solidFill>
                      </a:endParaRPr>
                    </a:p>
                    <a:p>
                      <a:pPr marL="171450" indent="-171450">
                        <a:buFont typeface="Wingdings" panose="05000000000000000000" pitchFamily="2" charset="2"/>
                        <a:buChar char="Ø"/>
                      </a:pPr>
                      <a:r>
                        <a:rPr lang="fr-FR" sz="1000" b="1" u="sng" dirty="0">
                          <a:solidFill>
                            <a:schemeClr val="tx1"/>
                          </a:solidFill>
                        </a:rPr>
                        <a:t>Dans le cadre du contrôle et l’application efficace de la réglementation relative à la pêche, y compris la pêche INN : </a:t>
                      </a:r>
                    </a:p>
                    <a:p>
                      <a:pPr marL="171450" indent="-171450">
                        <a:buFontTx/>
                        <a:buChar char="-"/>
                      </a:pPr>
                      <a:r>
                        <a:rPr lang="fr-FR" sz="1000" b="0" u="none" dirty="0">
                          <a:solidFill>
                            <a:schemeClr val="tx1"/>
                          </a:solidFill>
                        </a:rPr>
                        <a:t>Facture des investissements réalisés à bord</a:t>
                      </a:r>
                    </a:p>
                    <a:p>
                      <a:pPr marL="171450" indent="-171450">
                        <a:buFontTx/>
                        <a:buChar char="-"/>
                      </a:pPr>
                      <a:r>
                        <a:rPr lang="fr-FR" sz="1000" b="0" u="none" dirty="0">
                          <a:solidFill>
                            <a:schemeClr val="tx1"/>
                          </a:solidFill>
                        </a:rPr>
                        <a:t>Factures de carburant </a:t>
                      </a:r>
                    </a:p>
                    <a:p>
                      <a:pPr marL="171450" indent="-171450">
                        <a:buFontTx/>
                        <a:buChar char="-"/>
                      </a:pPr>
                      <a:r>
                        <a:rPr lang="fr-FR" sz="1000" b="0" u="none" dirty="0">
                          <a:solidFill>
                            <a:schemeClr val="tx1"/>
                          </a:solidFill>
                        </a:rPr>
                        <a:t>Frais de formation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latin typeface="+mn-lt"/>
                        <a:ea typeface="+mn-ea"/>
                        <a:cs typeface="+mn-cs"/>
                      </a:endParaRPr>
                    </a:p>
                    <a:p>
                      <a:pPr marL="0" indent="0" algn="ctr" defTabSz="755934" rtl="0" eaLnBrk="1" latinLnBrk="0" hangingPunct="1">
                        <a:buFont typeface="Arial" panose="020B0604020202020204" pitchFamily="34" charset="0"/>
                        <a:buNone/>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algn="ctr"/>
                      <a:endParaRPr lang="fr-FR" sz="1000" dirty="0"/>
                    </a:p>
                    <a:p>
                      <a:pPr algn="ctr"/>
                      <a:endParaRPr lang="fr-FR" sz="1000" dirty="0"/>
                    </a:p>
                    <a:p>
                      <a:pPr algn="ct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algn="ctr"/>
                      <a:endParaRPr lang="fr-FR" sz="1000" dirty="0"/>
                    </a:p>
                    <a:p>
                      <a:pPr algn="ctr"/>
                      <a:endParaRPr lang="fr-FR" sz="1000" dirty="0"/>
                    </a:p>
                    <a:p>
                      <a:pPr algn="ctr"/>
                      <a:endParaRPr lang="fr-FR" sz="1000" dirty="0"/>
                    </a:p>
                    <a:p>
                      <a:pPr algn="ctr"/>
                      <a:endParaRPr lang="fr-FR" sz="1000" dirty="0"/>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latin typeface="+mn-lt"/>
                          <a:ea typeface="+mn-ea"/>
                          <a:cs typeface="+mn-cs"/>
                        </a:rPr>
                        <a:t>☐</a:t>
                      </a: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p>
                      <a:pPr marL="0" marR="0" lvl="0" indent="0" algn="ctr" defTabSz="755934"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10736539"/>
                  </a:ext>
                </a:extLst>
              </a:tr>
            </a:tbl>
          </a:graphicData>
        </a:graphic>
      </p:graphicFrame>
      <p:sp>
        <p:nvSpPr>
          <p:cNvPr id="10" name="ZoneTexte 9"/>
          <p:cNvSpPr txBox="1"/>
          <p:nvPr/>
        </p:nvSpPr>
        <p:spPr>
          <a:xfrm>
            <a:off x="302039" y="939211"/>
            <a:ext cx="6882850" cy="276999"/>
          </a:xfrm>
          <a:prstGeom prst="rect">
            <a:avLst/>
          </a:prstGeom>
          <a:noFill/>
        </p:spPr>
        <p:txBody>
          <a:bodyPr wrap="square" rtlCol="0">
            <a:spAutoFit/>
          </a:bodyPr>
          <a:lstStyle/>
          <a:p>
            <a:r>
              <a:rPr lang="fr-FR" sz="1200" b="1" u="sng" dirty="0">
                <a:solidFill>
                  <a:schemeClr val="accent2"/>
                </a:solidFill>
                <a:latin typeface="Calibri" panose="020F0502020204030204" pitchFamily="34" charset="0"/>
              </a:rPr>
              <a:t>Ci-dessous les pièces complémentaires par dispositif nécessaire pour l’instruction du dossier :</a:t>
            </a:r>
          </a:p>
        </p:txBody>
      </p:sp>
      <p:pic>
        <p:nvPicPr>
          <p:cNvPr id="11" name="Image 10" descr="C:\Users\barbara-e.charvot\AppData\Local\Microsoft\Windows\INetCache\Content.MSO\4D4B6431.tm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039" y="88772"/>
            <a:ext cx="1174100" cy="682636"/>
          </a:xfrm>
          <a:prstGeom prst="rect">
            <a:avLst/>
          </a:prstGeom>
          <a:noFill/>
          <a:ln>
            <a:noFill/>
          </a:ln>
        </p:spPr>
      </p:pic>
      <p:pic>
        <p:nvPicPr>
          <p:cNvPr id="12" name="Image 11"/>
          <p:cNvPicPr/>
          <p:nvPr/>
        </p:nvPicPr>
        <p:blipFill rotWithShape="1">
          <a:blip r:embed="rId3"/>
          <a:srcRect l="29056" t="51863" r="63160" b="39861"/>
          <a:stretch/>
        </p:blipFill>
        <p:spPr bwMode="auto">
          <a:xfrm>
            <a:off x="6102328" y="86027"/>
            <a:ext cx="1082561" cy="72998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8332696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2387</TotalTime>
  <Words>805</Words>
  <Application>Microsoft Office PowerPoint</Application>
  <PresentationFormat>Personnalisé</PresentationFormat>
  <Paragraphs>283</Paragraphs>
  <Slides>3</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vt:i4>
      </vt:variant>
    </vt:vector>
  </HeadingPairs>
  <TitlesOfParts>
    <vt:vector size="8" baseType="lpstr">
      <vt:lpstr>Arial</vt:lpstr>
      <vt:lpstr>Calibri</vt:lpstr>
      <vt:lpstr>Calibri Light</vt:lpstr>
      <vt:lpstr>Wingdings</vt:lpstr>
      <vt:lpstr>Thème Office</vt:lpstr>
      <vt:lpstr>Présentation PowerPoint</vt:lpstr>
      <vt:lpstr>Présentation PowerPoint</vt:lpstr>
      <vt:lpstr>Présentation PowerPoint</vt:lpstr>
    </vt:vector>
  </TitlesOfParts>
  <Company>MTES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BURNY Cynthia</dc:creator>
  <cp:lastModifiedBy>OUDET Alexandre</cp:lastModifiedBy>
  <cp:revision>98</cp:revision>
  <dcterms:created xsi:type="dcterms:W3CDTF">2022-06-01T16:29:40Z</dcterms:created>
  <dcterms:modified xsi:type="dcterms:W3CDTF">2024-09-18T09:06:18Z</dcterms:modified>
</cp:coreProperties>
</file>