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9" r:id="rId3"/>
    <p:sldId id="260" r:id="rId4"/>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1" d="100"/>
          <a:sy n="71" d="100"/>
        </p:scale>
        <p:origin x="24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18/09/2024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E706B672-CBE8-4E29-9940-837F50D60083}"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03/09/2024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C55A111-433F-4722-8E34-97FB528D96D1}"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03/09/2024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AF174AB-9843-4593-9FF7-7744EEEC9CDC}"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03/09/2024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1021096-2A7F-4EAB-8158-8FC37D037F63}"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03/09/2024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950DA98E-E07F-451D-94B8-D6F4476380BD}"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03/09/2024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11D5631-E5CB-4D10-9946-2840977C1A46}"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03/09/2024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6D22769-53C9-4BAE-BCD5-0F492DAE7302}" type="datetime1">
              <a:rPr lang="fr-FR" smtClean="0"/>
              <a:t>18/09/2024</a:t>
            </a:fld>
            <a:endParaRPr lang="fr-FR"/>
          </a:p>
        </p:txBody>
      </p:sp>
      <p:sp>
        <p:nvSpPr>
          <p:cNvPr id="8" name="Footer Placeholder 7"/>
          <p:cNvSpPr>
            <a:spLocks noGrp="1"/>
          </p:cNvSpPr>
          <p:nvPr>
            <p:ph type="ftr" sz="quarter" idx="11"/>
          </p:nvPr>
        </p:nvSpPr>
        <p:spPr/>
        <p:txBody>
          <a:bodyPr/>
          <a:lstStyle/>
          <a:p>
            <a:r>
              <a:rPr lang="fr-FR"/>
              <a:t>Version du 03/09/2024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4BAB717-DC2E-4300-BDF2-4C6952DF24C4}" type="datetime1">
              <a:rPr lang="fr-FR" smtClean="0"/>
              <a:t>18/09/2024</a:t>
            </a:fld>
            <a:endParaRPr lang="fr-FR"/>
          </a:p>
        </p:txBody>
      </p:sp>
      <p:sp>
        <p:nvSpPr>
          <p:cNvPr id="4" name="Footer Placeholder 3"/>
          <p:cNvSpPr>
            <a:spLocks noGrp="1"/>
          </p:cNvSpPr>
          <p:nvPr>
            <p:ph type="ftr" sz="quarter" idx="11"/>
          </p:nvPr>
        </p:nvSpPr>
        <p:spPr/>
        <p:txBody>
          <a:bodyPr/>
          <a:lstStyle/>
          <a:p>
            <a:r>
              <a:rPr lang="fr-FR"/>
              <a:t>Version du 03/09/2024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6BF6D-A610-41D2-959C-C26D0214FE10}" type="datetime1">
              <a:rPr lang="fr-FR" smtClean="0"/>
              <a:t>18/09/2024</a:t>
            </a:fld>
            <a:endParaRPr lang="fr-FR"/>
          </a:p>
        </p:txBody>
      </p:sp>
      <p:sp>
        <p:nvSpPr>
          <p:cNvPr id="3" name="Footer Placeholder 2"/>
          <p:cNvSpPr>
            <a:spLocks noGrp="1"/>
          </p:cNvSpPr>
          <p:nvPr>
            <p:ph type="ftr" sz="quarter" idx="11"/>
          </p:nvPr>
        </p:nvSpPr>
        <p:spPr/>
        <p:txBody>
          <a:bodyPr/>
          <a:lstStyle/>
          <a:p>
            <a:r>
              <a:rPr lang="fr-FR"/>
              <a:t>Version du 03/09/2024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806B6D49-E502-430D-ABC7-70E7986B2A3E}"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03/09/2024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BACF0A86-F82D-4A01-B8FD-317EF4712809}"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03/09/2024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00C2D27-90D5-470C-B803-7FE326488EEA}" type="datetime1">
              <a:rPr lang="fr-FR" smtClean="0"/>
              <a:t>18/09/2024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03/09/2024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a:t>Version du 03/09/2024                              </a:t>
            </a:r>
            <a:endParaRPr lang="fr-FR" dirty="0"/>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a:t>Version du 03/09/2024                              </a:t>
            </a:r>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3541187341"/>
              </p:ext>
            </p:extLst>
          </p:nvPr>
        </p:nvGraphicFramePr>
        <p:xfrm>
          <a:off x="302039" y="1313854"/>
          <a:ext cx="6821571" cy="10363200"/>
        </p:xfrm>
        <a:graphic>
          <a:graphicData uri="http://schemas.openxmlformats.org/drawingml/2006/table">
            <a:tbl>
              <a:tblPr firstRow="1" bandRow="1">
                <a:tableStyleId>{5C22544A-7EE6-4342-B048-85BDC9FD1C3A}</a:tableStyleId>
              </a:tblPr>
              <a:tblGrid>
                <a:gridCol w="3911431">
                  <a:extLst>
                    <a:ext uri="{9D8B030D-6E8A-4147-A177-3AD203B41FA5}">
                      <a16:colId xmlns:a16="http://schemas.microsoft.com/office/drawing/2014/main" val="2636959680"/>
                    </a:ext>
                  </a:extLst>
                </a:gridCol>
                <a:gridCol w="1035355">
                  <a:extLst>
                    <a:ext uri="{9D8B030D-6E8A-4147-A177-3AD203B41FA5}">
                      <a16:colId xmlns:a16="http://schemas.microsoft.com/office/drawing/2014/main" val="3078815547"/>
                    </a:ext>
                  </a:extLst>
                </a:gridCol>
                <a:gridCol w="871267">
                  <a:extLst>
                    <a:ext uri="{9D8B030D-6E8A-4147-A177-3AD203B41FA5}">
                      <a16:colId xmlns:a16="http://schemas.microsoft.com/office/drawing/2014/main" val="2535599827"/>
                    </a:ext>
                  </a:extLst>
                </a:gridCol>
                <a:gridCol w="1003518">
                  <a:extLst>
                    <a:ext uri="{9D8B030D-6E8A-4147-A177-3AD203B41FA5}">
                      <a16:colId xmlns:a16="http://schemas.microsoft.com/office/drawing/2014/main" val="2921261580"/>
                    </a:ext>
                  </a:extLst>
                </a:gridCol>
              </a:tblGrid>
              <a:tr h="363921">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23951">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1343708">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Pièces permettant d’attester de la réalisation de l’opération (pièces non comptables)</a:t>
                      </a:r>
                    </a:p>
                    <a:p>
                      <a:pPr marL="285750" indent="-285750">
                        <a:buFont typeface="Arial" panose="020B0604020202020204" pitchFamily="34" charset="0"/>
                        <a:buChar char="•"/>
                      </a:pPr>
                      <a:r>
                        <a:rPr lang="fr-FR" sz="1000" dirty="0"/>
                        <a:t>Pièces permettant d’attester du respect de l’obligation de publicité</a:t>
                      </a:r>
                    </a:p>
                    <a:p>
                      <a:pPr marL="285750" indent="-285750">
                        <a:buFont typeface="Arial" panose="020B0604020202020204" pitchFamily="34" charset="0"/>
                        <a:buChar char="•"/>
                      </a:pPr>
                      <a:r>
                        <a:rPr lang="fr-FR" sz="1000" dirty="0"/>
                        <a:t>Annexe financière DP</a:t>
                      </a:r>
                    </a:p>
                    <a:p>
                      <a:pPr marL="285750" indent="-285750">
                        <a:buFont typeface="Arial" panose="020B0604020202020204" pitchFamily="34" charset="0"/>
                        <a:buChar char="•"/>
                      </a:pPr>
                      <a:r>
                        <a:rPr lang="fr-FR" sz="1000" dirty="0"/>
                        <a:t>Annexe autres aides publiques</a:t>
                      </a:r>
                    </a:p>
                    <a:p>
                      <a:pPr marL="285750" indent="-285750">
                        <a:buFont typeface="Arial" panose="020B0604020202020204" pitchFamily="34" charset="0"/>
                        <a:buChar char="•"/>
                      </a:pPr>
                      <a:r>
                        <a:rPr lang="fr-FR" sz="1000" dirty="0"/>
                        <a:t>Annexe</a:t>
                      </a:r>
                      <a:r>
                        <a:rPr lang="fr-FR" sz="1000" baseline="0" dirty="0"/>
                        <a:t> calculatrice de l’aide</a:t>
                      </a:r>
                    </a:p>
                    <a:p>
                      <a:pPr marL="285750" indent="-285750">
                        <a:buFont typeface="Arial" panose="020B0604020202020204" pitchFamily="34" charset="0"/>
                        <a:buChar char="•"/>
                      </a:pPr>
                      <a:r>
                        <a:rPr lang="fr-FR" sz="1000" baseline="0" dirty="0"/>
                        <a:t>RIB, si différent de celui fournit à la demande de d’aide</a:t>
                      </a:r>
                      <a:endParaRPr lang="fr-FR" sz="1000" dirty="0"/>
                    </a:p>
                    <a:p>
                      <a:pPr marL="285750" indent="-285750">
                        <a:buFont typeface="Arial" panose="020B0604020202020204" pitchFamily="34" charset="0"/>
                        <a:buChar cha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a:t>☐</a:t>
                      </a: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23951">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7222428">
                <a:tc>
                  <a:txBody>
                    <a:bodyPr/>
                    <a:lstStyle/>
                    <a:p>
                      <a:pPr marL="285750" indent="-285750">
                        <a:buFont typeface="Arial" panose="020B0604020202020204" pitchFamily="34" charset="0"/>
                        <a:buChar char="•"/>
                      </a:pPr>
                      <a:r>
                        <a:rPr lang="fr-FR" sz="1000" b="0" kern="1200" dirty="0">
                          <a:solidFill>
                            <a:schemeClr val="dk1"/>
                          </a:solidFill>
                          <a:latin typeface="+mn-lt"/>
                          <a:ea typeface="+mn-ea"/>
                          <a:cs typeface="+mn-cs"/>
                        </a:rPr>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b="0" kern="1200" dirty="0">
                          <a:solidFill>
                            <a:schemeClr val="dk1"/>
                          </a:solidFill>
                          <a:latin typeface="+mn-lt"/>
                          <a:ea typeface="+mn-ea"/>
                          <a:cs typeface="+mn-cs"/>
                        </a:rPr>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b="0" kern="1200" dirty="0">
                        <a:solidFill>
                          <a:schemeClr val="dk1"/>
                        </a:solidFill>
                        <a:latin typeface="+mn-lt"/>
                        <a:ea typeface="+mn-ea"/>
                        <a:cs typeface="+mn-cs"/>
                      </a:endParaRPr>
                    </a:p>
                    <a:p>
                      <a:pPr marL="285750" indent="-285750">
                        <a:buFont typeface="Wingdings" panose="05000000000000000000" pitchFamily="2" charset="2"/>
                        <a:buChar char="Ø"/>
                      </a:pPr>
                      <a:r>
                        <a:rPr lang="fr-FR" sz="1000" b="1" kern="1200" dirty="0">
                          <a:solidFill>
                            <a:schemeClr val="dk1"/>
                          </a:solidFill>
                          <a:latin typeface="+mn-lt"/>
                          <a:ea typeface="+mn-ea"/>
                          <a:cs typeface="+mn-cs"/>
                        </a:rPr>
                        <a:t>Pour les dépenses présentées sur base réelle :</a:t>
                      </a: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00" b="0" kern="1200" dirty="0">
                          <a:solidFill>
                            <a:schemeClr val="dk1"/>
                          </a:solidFill>
                          <a:latin typeface="+mn-lt"/>
                          <a:ea typeface="+mn-ea"/>
                          <a:cs typeface="+mn-cs"/>
                        </a:rPr>
                        <a:t>Dépenses d’investissement immatériel et matériel (ex : achat de logiciels) dont prestations de service (études, expertise, etc.).</a:t>
                      </a:r>
                      <a:br>
                        <a:rPr lang="fr-FR" sz="1000" b="0" kern="1200" dirty="0">
                          <a:solidFill>
                            <a:schemeClr val="dk1"/>
                          </a:solidFill>
                          <a:latin typeface="+mn-lt"/>
                          <a:ea typeface="+mn-ea"/>
                          <a:cs typeface="+mn-cs"/>
                        </a:rPr>
                      </a:br>
                      <a:r>
                        <a:rPr lang="fr-FR" sz="1000" b="0" kern="1200" dirty="0">
                          <a:solidFill>
                            <a:schemeClr val="dk1"/>
                          </a:solidFill>
                          <a:latin typeface="+mn-lt"/>
                          <a:ea typeface="+mn-ea"/>
                          <a:cs typeface="+mn-cs"/>
                        </a:rPr>
                        <a:t>Les investissements matériels ne sont pas éligibles pour la partie études de marchés.</a:t>
                      </a:r>
                    </a:p>
                    <a:p>
                      <a:pPr marL="285750" indent="-285750">
                        <a:buFont typeface="Arial" panose="020B0604020202020204" pitchFamily="34" charset="0"/>
                        <a:buChar char="•"/>
                      </a:pPr>
                      <a:r>
                        <a:rPr lang="fr-FR" sz="1000" b="0" kern="1200" dirty="0">
                          <a:solidFill>
                            <a:schemeClr val="dk1"/>
                          </a:solidFill>
                          <a:latin typeface="+mn-lt"/>
                          <a:ea typeface="+mn-ea"/>
                          <a:cs typeface="+mn-cs"/>
                        </a:rPr>
                        <a:t>Pièces justificatives permettant d’attester de la réalité des dépenses, et le cas échéant, la réalisation effective de l’opération (factures ou copies de factures ou toute autre pièce comptable de valeur probante équivalente) </a:t>
                      </a:r>
                    </a:p>
                    <a:p>
                      <a:pPr marL="285750" indent="-285750" algn="l" defTabSz="755934" rtl="0" eaLnBrk="1" latinLnBrk="0" hangingPunct="1">
                        <a:buFont typeface="Arial" panose="020B0604020202020204" pitchFamily="34" charset="0"/>
                        <a:buChar char="•"/>
                      </a:pPr>
                      <a:r>
                        <a:rPr lang="fr-FR" sz="1000" b="0" kern="1200" dirty="0">
                          <a:solidFill>
                            <a:schemeClr val="dk1"/>
                          </a:solidFill>
                          <a:latin typeface="+mn-lt"/>
                          <a:ea typeface="+mn-ea"/>
                          <a:cs typeface="+mn-cs"/>
                        </a:rPr>
                        <a:t>Pièces justificatives permettant d'apporter la preuve de l’acquittement des dépenses( au choix : factures ou copies des factures attestées acquittées ou état récapitulatif des dépenses ou autre pièce comptable de valeur probante  attestés par organisme compétent en droit français; copies de relevés de compte faisant apparaître montant et date du débit; attestations de fournisseur de réception du numéraire pour les paiements de facture effectués en numéraire dans la limite de 1 000€)</a:t>
                      </a:r>
                    </a:p>
                    <a:p>
                      <a:pPr marL="285750" indent="-285750">
                        <a:buFont typeface="Wingdings" panose="05000000000000000000" pitchFamily="2" charset="2"/>
                        <a:buChar char="Ø"/>
                      </a:pPr>
                      <a:r>
                        <a:rPr lang="fr-FR" sz="1000" b="1" kern="1200" dirty="0">
                          <a:solidFill>
                            <a:schemeClr val="dk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kern="1200" dirty="0">
                          <a:solidFill>
                            <a:schemeClr val="dk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kern="1200" dirty="0">
                          <a:solidFill>
                            <a:schemeClr val="dk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kern="1200" dirty="0">
                          <a:solidFill>
                            <a:schemeClr val="dk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kern="1200" dirty="0">
                          <a:solidFill>
                            <a:schemeClr val="dk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kern="1200" dirty="0">
                          <a:solidFill>
                            <a:schemeClr val="dk1"/>
                          </a:solidFill>
                          <a:latin typeface="+mn-lt"/>
                          <a:ea typeface="+mn-ea"/>
                          <a:cs typeface="+mn-cs"/>
                        </a:rPr>
                        <a:t>Documents adressées aux candidats non retenus</a:t>
                      </a:r>
                    </a:p>
                    <a:p>
                      <a:pPr marL="285750" indent="-285750">
                        <a:buFont typeface="Arial" panose="020B0604020202020204" pitchFamily="34" charset="0"/>
                        <a:buChar char="•"/>
                      </a:pPr>
                      <a:r>
                        <a:rPr lang="fr-FR" sz="1000" b="0" kern="1200" dirty="0">
                          <a:solidFill>
                            <a:schemeClr val="dk1"/>
                          </a:solidFill>
                          <a:latin typeface="+mn-lt"/>
                          <a:ea typeface="+mn-ea"/>
                          <a:cs typeface="+mn-cs"/>
                        </a:rPr>
                        <a:t>Documents produits en cours d’exécution du marché (bons de commande, marchés subséquents, documents de notification de la tranche optionnelle, avenant,…)</a:t>
                      </a:r>
                    </a:p>
                    <a:p>
                      <a:pPr marL="0" indent="0">
                        <a:buFont typeface="Arial" panose="020B0604020202020204" pitchFamily="34" charset="0"/>
                        <a:buNone/>
                      </a:pPr>
                      <a:endParaRPr lang="fr-FR" sz="1000" b="1" kern="1200" dirty="0">
                        <a:solidFill>
                          <a:schemeClr val="dk1"/>
                        </a:solidFill>
                        <a:latin typeface="+mn-lt"/>
                        <a:ea typeface="+mn-ea"/>
                        <a:cs typeface="+mn-cs"/>
                      </a:endParaRPr>
                    </a:p>
                    <a:p>
                      <a:pPr marL="171450" indent="-171450">
                        <a:buFont typeface="Wingdings" panose="05000000000000000000" pitchFamily="2" charset="2"/>
                        <a:buChar char="Ø"/>
                      </a:pPr>
                      <a:r>
                        <a:rPr lang="fr-FR" sz="1000" b="1" kern="1200" dirty="0">
                          <a:solidFill>
                            <a:schemeClr val="dk1"/>
                          </a:solidFill>
                          <a:latin typeface="+mn-lt"/>
                          <a:ea typeface="+mn-ea"/>
                          <a:cs typeface="+mn-cs"/>
                        </a:rPr>
                        <a:t>    Pour les dépenses soumises à des coûts simplifiées </a:t>
                      </a:r>
                      <a:r>
                        <a:rPr lang="fr-FR" sz="1000" b="0" kern="1200" dirty="0">
                          <a:solidFill>
                            <a:schemeClr val="dk1"/>
                          </a:solidFill>
                          <a:latin typeface="+mn-lt"/>
                          <a:ea typeface="+mn-ea"/>
                          <a:cs typeface="+mn-cs"/>
                        </a:rPr>
                        <a:t>:</a:t>
                      </a:r>
                    </a:p>
                    <a:p>
                      <a:pPr marL="0" indent="0">
                        <a:buFont typeface="Wingdings" panose="05000000000000000000" pitchFamily="2" charset="2"/>
                        <a:buNone/>
                      </a:pPr>
                      <a:r>
                        <a:rPr lang="fr-FR" sz="1000" b="1" kern="1200" dirty="0">
                          <a:solidFill>
                            <a:schemeClr val="dk1"/>
                          </a:solidFill>
                          <a:latin typeface="+mn-lt"/>
                          <a:ea typeface="+mn-ea"/>
                          <a:cs typeface="+mn-cs"/>
                        </a:rPr>
                        <a:t> Pour les dépenses de frais de personnel </a:t>
                      </a:r>
                    </a:p>
                    <a:p>
                      <a:pPr marL="171450" indent="-171450" algn="just" defTabSz="755934" rtl="0" eaLnBrk="1" latinLnBrk="0" hangingPunct="1">
                        <a:buFont typeface="Arial" panose="020B0604020202020204" pitchFamily="34" charset="0"/>
                        <a:buChar char="•"/>
                      </a:pPr>
                      <a:r>
                        <a:rPr lang="fr-FR" sz="1000" b="0" kern="1200" dirty="0">
                          <a:solidFill>
                            <a:schemeClr val="dk1"/>
                          </a:solidFill>
                          <a:latin typeface="+mn-lt"/>
                          <a:ea typeface="+mn-ea"/>
                          <a:cs typeface="+mn-cs"/>
                        </a:rPr>
                        <a:t>   Pièces attestant du temps d’affectation (fiches de poste, lettres de      mission ou contrat de travail pour affectation à temps fixe; fiches de temps ou extraits de logiciel de temps pour affectation à temps variable). </a:t>
                      </a:r>
                    </a:p>
                    <a:p>
                      <a:pPr marL="0" indent="0" algn="just" defTabSz="755934" rtl="0" eaLnBrk="1" latinLnBrk="0" hangingPunct="1">
                        <a:buFont typeface="Arial" panose="020B0604020202020204" pitchFamily="34" charset="0"/>
                        <a:buNone/>
                      </a:pPr>
                      <a:endParaRPr lang="fr-FR" sz="1000" b="0" kern="1200" dirty="0">
                        <a:solidFill>
                          <a:schemeClr val="dk1"/>
                        </a:solidFill>
                        <a:highlight>
                          <a:srgbClr val="FFFF00"/>
                        </a:highlight>
                        <a:latin typeface="+mn-lt"/>
                        <a:ea typeface="+mn-ea"/>
                        <a:cs typeface="+mn-cs"/>
                      </a:endParaRPr>
                    </a:p>
                    <a:p>
                      <a:pPr marL="0" indent="0" algn="just" defTabSz="755934" rtl="0" eaLnBrk="1" latinLnBrk="0" hangingPunct="1">
                        <a:buFont typeface="Arial" panose="020B0604020202020204" pitchFamily="34" charset="0"/>
                        <a:buNone/>
                      </a:pPr>
                      <a:endParaRPr lang="fr-FR" sz="10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a:t>Version du 03/09/2024                              </a:t>
            </a:r>
            <a:endParaRPr lang="fr-FR" dirty="0"/>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2619425240"/>
              </p:ext>
            </p:extLst>
          </p:nvPr>
        </p:nvGraphicFramePr>
        <p:xfrm>
          <a:off x="302039" y="1313853"/>
          <a:ext cx="6882850" cy="4134867"/>
        </p:xfrm>
        <a:graphic>
          <a:graphicData uri="http://schemas.openxmlformats.org/drawingml/2006/table">
            <a:tbl>
              <a:tblPr firstRow="1" bandRow="1">
                <a:tableStyleId>{5C22544A-7EE6-4342-B048-85BDC9FD1C3A}</a:tableStyleId>
              </a:tblPr>
              <a:tblGrid>
                <a:gridCol w="4204647">
                  <a:extLst>
                    <a:ext uri="{9D8B030D-6E8A-4147-A177-3AD203B41FA5}">
                      <a16:colId xmlns:a16="http://schemas.microsoft.com/office/drawing/2014/main" val="2636959680"/>
                    </a:ext>
                  </a:extLst>
                </a:gridCol>
                <a:gridCol w="786576">
                  <a:extLst>
                    <a:ext uri="{9D8B030D-6E8A-4147-A177-3AD203B41FA5}">
                      <a16:colId xmlns:a16="http://schemas.microsoft.com/office/drawing/2014/main" val="20001"/>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83049">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359978">
                <a:tc gridSpan="4">
                  <a:txBody>
                    <a:bodyPr/>
                    <a:lstStyle/>
                    <a:p>
                      <a:r>
                        <a:rPr lang="fr-FR" sz="1000" i="1" dirty="0">
                          <a:solidFill>
                            <a:schemeClr val="bg1"/>
                          </a:solidFill>
                        </a:rPr>
                        <a:t>OS</a:t>
                      </a:r>
                      <a:r>
                        <a:rPr lang="fr-FR" sz="1000" i="1" baseline="0" dirty="0">
                          <a:solidFill>
                            <a:schemeClr val="bg1"/>
                          </a:solidFill>
                        </a:rPr>
                        <a:t> 2.2.4 : Actions collectives, communication, médiation, animation de filières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91834">
                <a:tc>
                  <a:txBody>
                    <a:bodyPr/>
                    <a:lstStyle/>
                    <a:p>
                      <a:pPr marL="285750" marR="0" lvl="0" indent="-285750"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i="0" strike="noStrike" kern="1200" baseline="0" dirty="0">
                          <a:solidFill>
                            <a:schemeClr val="tx1"/>
                          </a:solidFill>
                          <a:latin typeface="+mn-lt"/>
                          <a:ea typeface="+mn-ea"/>
                          <a:cs typeface="+mn-cs"/>
                        </a:rPr>
                        <a:t>Pour le cas d’un nouveau salarié ou d’un changement d’affectation: </a:t>
                      </a:r>
                      <a:r>
                        <a:rPr lang="fr-FR" sz="1000" b="0" i="0" strike="noStrike" kern="1200" baseline="0" dirty="0">
                          <a:solidFill>
                            <a:schemeClr val="tx1"/>
                          </a:solidFill>
                          <a:latin typeface="+mn-lt"/>
                          <a:ea typeface="+mn-ea"/>
                          <a:cs typeface="+mn-cs"/>
                        </a:rPr>
                        <a:t>Copie des bulletins de salaire permettant de fixer le taux horaire (</a:t>
                      </a:r>
                      <a:r>
                        <a:rPr lang="fr-FR" sz="1000" b="0" i="0" strike="noStrike" kern="1200" baseline="0" dirty="0" err="1">
                          <a:solidFill>
                            <a:schemeClr val="tx1"/>
                          </a:solidFill>
                          <a:latin typeface="+mn-lt"/>
                          <a:ea typeface="+mn-ea"/>
                          <a:cs typeface="+mn-cs"/>
                        </a:rPr>
                        <a:t>cf</a:t>
                      </a:r>
                      <a:r>
                        <a:rPr lang="fr-FR" sz="1000" b="0" i="0" strike="noStrike" kern="1200" baseline="0" dirty="0">
                          <a:solidFill>
                            <a:schemeClr val="tx1"/>
                          </a:solidFill>
                          <a:latin typeface="+mn-lt"/>
                          <a:ea typeface="+mn-ea"/>
                          <a:cs typeface="+mn-cs"/>
                        </a:rPr>
                        <a:t> DAME)</a:t>
                      </a:r>
                      <a:endParaRPr lang="fr-FR" sz="1000" b="1" i="0" strike="noStrike" kern="1200" baseline="0" dirty="0">
                        <a:solidFill>
                          <a:schemeClr val="tx1"/>
                        </a:solidFill>
                        <a:latin typeface="+mn-lt"/>
                        <a:ea typeface="+mn-ea"/>
                        <a:cs typeface="+mn-cs"/>
                      </a:endParaRPr>
                    </a:p>
                    <a:p>
                      <a:pPr marL="0" indent="0">
                        <a:buFont typeface="Arial" panose="020B0604020202020204" pitchFamily="34" charset="0"/>
                        <a:buNone/>
                      </a:pPr>
                      <a:endParaRPr lang="fr-FR" sz="1000" b="1" u="sng" dirty="0"/>
                    </a:p>
                    <a:p>
                      <a:pPr marL="285750" indent="-285750">
                        <a:buFont typeface="Wingdings" panose="05000000000000000000" pitchFamily="2" charset="2"/>
                        <a:buChar char="Ø"/>
                      </a:pPr>
                      <a:r>
                        <a:rPr lang="fr-FR" sz="1000" b="1" u="sng" dirty="0"/>
                        <a:t>TA.2.2.4</a:t>
                      </a:r>
                    </a:p>
                    <a:p>
                      <a:pPr marL="171450" indent="-171450" algn="just" defTabSz="755934" rtl="0" eaLnBrk="1" latinLnBrk="0" hangingPunct="1">
                        <a:buFont typeface="Wingdings" panose="05000000000000000000" pitchFamily="2" charset="2"/>
                        <a:buChar char="§"/>
                      </a:pPr>
                      <a:r>
                        <a:rPr lang="fr-FR" sz="1000" b="1" kern="1200" baseline="0" dirty="0">
                          <a:solidFill>
                            <a:schemeClr val="dk1"/>
                          </a:solidFill>
                          <a:latin typeface="+mn-lt"/>
                          <a:ea typeface="+mn-ea"/>
                          <a:cs typeface="+mn-cs"/>
                        </a:rPr>
                        <a:t>Pour les frais de mission hors taux forfaitaire </a:t>
                      </a:r>
                    </a:p>
                    <a:p>
                      <a:pPr marL="0" indent="0" algn="just" defTabSz="755934" rtl="0" eaLnBrk="1" latinLnBrk="0" hangingPunct="1">
                        <a:buFontTx/>
                        <a:buNone/>
                      </a:pPr>
                      <a:r>
                        <a:rPr lang="fr-FR" sz="1000" b="0" kern="1200" dirty="0">
                          <a:solidFill>
                            <a:schemeClr val="dk1"/>
                          </a:solidFill>
                          <a:latin typeface="+mn-lt"/>
                          <a:ea typeface="+mn-ea"/>
                          <a:cs typeface="+mn-cs"/>
                        </a:rPr>
                        <a:t>  Justificatifs attestant des déplacements effectifs réalisés pour les billets d’avion entre la métropole et les RUP et la Corse ou vers l’international.</a:t>
                      </a:r>
                    </a:p>
                    <a:p>
                      <a:pPr marL="0" indent="0" algn="just" defTabSz="755934" rtl="0" eaLnBrk="1" latinLnBrk="0" hangingPunct="1">
                        <a:buFont typeface="Arial" panose="020B0604020202020204" pitchFamily="34" charset="0"/>
                        <a:buNone/>
                      </a:pPr>
                      <a:endParaRPr lang="fr-FR" sz="1000" b="1" u="sng" dirty="0"/>
                    </a:p>
                    <a:p>
                      <a:pPr marL="171450" marR="0" lvl="0"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000" b="1" kern="1200" baseline="0" dirty="0">
                          <a:solidFill>
                            <a:schemeClr val="dk1"/>
                          </a:solidFill>
                          <a:latin typeface="+mn-lt"/>
                          <a:ea typeface="+mn-ea"/>
                          <a:cs typeface="+mn-cs"/>
                        </a:rPr>
                        <a:t>Pour les projets d’appui aux démarches de labellisation, certification, normalisation, marque collective : </a:t>
                      </a:r>
                    </a:p>
                    <a:p>
                      <a:pPr marL="0" marR="0" lvl="0" indent="-125554" algn="l"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fr-FR" sz="1000" kern="1200" baseline="0" dirty="0">
                          <a:solidFill>
                            <a:schemeClr val="dk1"/>
                          </a:solidFill>
                          <a:latin typeface="+mn-lt"/>
                          <a:ea typeface="+mn-ea"/>
                          <a:cs typeface="+mn-cs"/>
                        </a:rPr>
                        <a:t>Document montrant l’engagement  dans la démarche émanant de l’organisme de certification, labellisation, normalisation ou de reconnaissance  de marque collective. (Cahier des charges de la marque collective, documents de labellisation, de certification (écolabel, produits bio etc...) ou d'adhésion à la marque. </a:t>
                      </a:r>
                    </a:p>
                    <a:p>
                      <a:pPr marL="45896" marR="0" lvl="0" indent="-171450" algn="l" defTabSz="755934"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000" b="1" dirty="0"/>
                        <a:t>Pour les campagnes de communication</a:t>
                      </a:r>
                    </a:p>
                    <a:p>
                      <a:pPr marL="0" marR="0" lvl="0" indent="0" algn="l" defTabSz="755934"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00" dirty="0"/>
                        <a:t>Pièces permettant d’attester du respect de l’obligation de publicité sur l’ensemble des outils de communication</a:t>
                      </a:r>
                    </a:p>
                    <a:p>
                      <a:pPr marL="0" marR="0" lvl="0" indent="-125554" algn="l" defTabSz="755934" rtl="0" eaLnBrk="1" fontAlgn="auto" latinLnBrk="0" hangingPunct="1">
                        <a:lnSpc>
                          <a:spcPct val="100000"/>
                        </a:lnSpc>
                        <a:spcBef>
                          <a:spcPts val="0"/>
                        </a:spcBef>
                        <a:spcAft>
                          <a:spcPts val="0"/>
                        </a:spcAft>
                        <a:buClrTx/>
                        <a:buSzTx/>
                        <a:buFont typeface="Courier New" panose="02070309020205020404" pitchFamily="49" charset="0"/>
                        <a:buNone/>
                        <a:tabLst/>
                        <a:defRPr/>
                      </a:pPr>
                      <a:endParaRPr lang="fr-FR" sz="1000" kern="1200" baseline="0" dirty="0">
                        <a:solidFill>
                          <a:schemeClr val="dk1"/>
                        </a:solidFill>
                        <a:latin typeface="+mn-lt"/>
                        <a:ea typeface="+mn-ea"/>
                        <a:cs typeface="+mn-cs"/>
                      </a:endParaRPr>
                    </a:p>
                    <a:p>
                      <a:pPr marL="538163" marR="0" lvl="1" indent="-285750" algn="l" defTabSz="755934"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fr-FR" sz="10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1979</TotalTime>
  <Words>828</Words>
  <Application>Microsoft Office PowerPoint</Application>
  <PresentationFormat>Personnalisé</PresentationFormat>
  <Paragraphs>299</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Calibri</vt:lpstr>
      <vt:lpstr>Calibri Light</vt:lpstr>
      <vt:lpstr>Courier New</vt:lpstr>
      <vt:lpstr>Wingdings</vt:lpstr>
      <vt:lpstr>Thème Office</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OUDET Alexandre</cp:lastModifiedBy>
  <cp:revision>99</cp:revision>
  <dcterms:created xsi:type="dcterms:W3CDTF">2022-06-01T16:29:40Z</dcterms:created>
  <dcterms:modified xsi:type="dcterms:W3CDTF">2024-09-18T09:28:33Z</dcterms:modified>
</cp:coreProperties>
</file>