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9" r:id="rId3"/>
    <p:sldId id="260"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6" d="100"/>
          <a:sy n="86" d="100"/>
        </p:scale>
        <p:origin x="27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18/09/2024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18/09/2024</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18/09/2024</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18/09/2024</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18/09/2024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20/09/2023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01/06/2022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104853808"/>
              </p:ext>
            </p:extLst>
          </p:nvPr>
        </p:nvGraphicFramePr>
        <p:xfrm>
          <a:off x="302039" y="1313854"/>
          <a:ext cx="6882850" cy="1021080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359679">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221341">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1328046">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Annexe financière DP</a:t>
                      </a:r>
                    </a:p>
                    <a:p>
                      <a:pPr marL="285750" indent="-285750">
                        <a:buFont typeface="Arial" panose="020B0604020202020204" pitchFamily="34" charset="0"/>
                        <a:buChar char="•"/>
                      </a:pPr>
                      <a:r>
                        <a:rPr lang="fr-FR" sz="1000" dirty="0"/>
                        <a:t>Annexe autres aides publiques</a:t>
                      </a:r>
                    </a:p>
                    <a:p>
                      <a:pPr marL="285750" indent="-285750">
                        <a:buFont typeface="Arial" panose="020B0604020202020204" pitchFamily="34" charset="0"/>
                        <a:buChar char="•"/>
                      </a:pPr>
                      <a:r>
                        <a:rPr lang="fr-FR" sz="1000" dirty="0"/>
                        <a:t>Annexe</a:t>
                      </a:r>
                      <a:r>
                        <a:rPr lang="fr-FR" sz="1000" baseline="0" dirty="0"/>
                        <a:t> calculatrice de l’aide</a:t>
                      </a:r>
                    </a:p>
                    <a:p>
                      <a:pPr marL="285750" indent="-285750">
                        <a:buFont typeface="Arial" panose="020B0604020202020204" pitchFamily="34" charset="0"/>
                        <a:buChar char="•"/>
                      </a:pPr>
                      <a:r>
                        <a:rPr lang="fr-FR" sz="1000" baseline="0" dirty="0"/>
                        <a:t>RIB, si différent de celui fournit à la demande de d’aide</a:t>
                      </a:r>
                      <a:endParaRPr lang="fr-FR" sz="1000" dirty="0"/>
                    </a:p>
                    <a:p>
                      <a:pPr marL="285750" indent="-285750">
                        <a:buFont typeface="Arial" panose="020B0604020202020204" pitchFamily="34" charset="0"/>
                        <a:buChar char="•"/>
                      </a:pPr>
                      <a:r>
                        <a:rPr lang="fr-FR" sz="1000" dirty="0"/>
                        <a:t>Pièces permettant d’attester de la réalisation de l’opération (pièces non comptables)</a:t>
                      </a:r>
                    </a:p>
                    <a:p>
                      <a:pPr marL="285750" indent="-285750">
                        <a:buFont typeface="Arial" panose="020B0604020202020204" pitchFamily="34" charset="0"/>
                        <a:buChar char="•"/>
                      </a:pPr>
                      <a:r>
                        <a:rPr lang="fr-FR" sz="1000" dirty="0"/>
                        <a:t>Pièces permettant d’attester du respect de l’obligation de publicité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a:t>☐</a:t>
                      </a: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r h="221341">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xmlns="" val="4103908383"/>
                  </a:ext>
                </a:extLst>
              </a:tr>
              <a:tr h="7138246">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285750" indent="-285750">
                        <a:buFont typeface="Wingdings" panose="05000000000000000000" pitchFamily="2" charset="2"/>
                        <a:buChar char="Ø"/>
                      </a:pPr>
                      <a:r>
                        <a:rPr lang="fr-FR" sz="1000" b="1" u="sng" dirty="0"/>
                        <a:t>Pour les dépenses présentées sur base réelle </a:t>
                      </a:r>
                      <a:r>
                        <a:rPr lang="fr-FR" sz="1000" b="1" dirty="0"/>
                        <a:t>:</a:t>
                      </a:r>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kern="1200" baseline="0" dirty="0">
                          <a:solidFill>
                            <a:schemeClr val="dk1"/>
                          </a:solidFill>
                          <a:latin typeface="+mn-lt"/>
                          <a:ea typeface="+mn-ea"/>
                          <a:cs typeface="+mn-cs"/>
                        </a:rPr>
                        <a:t>Pièces justificatives permettant d'apporter la preuve de l’acquittement des dépenses( au choix : factures ou copies des factures attestées acquittées ou état récapitulatif des dépenses ou autre pièce comptable de valeur probante  attestés par organisme compétent en droit français; copies de relevés de compte faisant apparaître montant et date du débit; attestations de fournisseur de réception du numéraire pour les paiements de facture effectués en numéraire dans la limite de 1 000€)</a:t>
                      </a:r>
                    </a:p>
                    <a:p>
                      <a:pPr marL="285750" indent="-285750">
                        <a:buFont typeface="Wingdings" panose="05000000000000000000" pitchFamily="2" charset="2"/>
                        <a:buChar char="Ø"/>
                      </a:pP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Arial" panose="020B0604020202020204" pitchFamily="34" charset="0"/>
                        <a:buNone/>
                      </a:pPr>
                      <a:endParaRPr lang="fr-FR" sz="1000" b="1" dirty="0">
                        <a:highlight>
                          <a:srgbClr val="FFFF00"/>
                        </a:highlight>
                      </a:endParaRPr>
                    </a:p>
                    <a:p>
                      <a:pPr marL="171450" indent="-171450">
                        <a:buFont typeface="Wingdings" panose="05000000000000000000" pitchFamily="2" charset="2"/>
                        <a:buChar char="Ø"/>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 </a:t>
                      </a:r>
                      <a:r>
                        <a:rPr lang="fr-FR" sz="1000" b="1" i="0" kern="1200" baseline="0" dirty="0">
                          <a:solidFill>
                            <a:schemeClr val="tx1"/>
                          </a:solidFill>
                          <a:latin typeface="+mn-lt"/>
                          <a:ea typeface="+mn-ea"/>
                          <a:cs typeface="+mn-cs"/>
                        </a:rPr>
                        <a:t>:</a:t>
                      </a:r>
                    </a:p>
                    <a:p>
                      <a:pPr marL="0" indent="0">
                        <a:buFont typeface="Wingdings" panose="05000000000000000000" pitchFamily="2" charset="2"/>
                        <a:buNone/>
                      </a:pPr>
                      <a:r>
                        <a:rPr lang="fr-FR" sz="1000" b="1" i="0" kern="1200" baseline="0" dirty="0">
                          <a:solidFill>
                            <a:schemeClr val="tx1"/>
                          </a:solidFill>
                          <a:latin typeface="+mn-lt"/>
                          <a:ea typeface="+mn-ea"/>
                          <a:cs typeface="+mn-cs"/>
                        </a:rPr>
                        <a:t> Pour les dépenses de frais de personnel </a:t>
                      </a:r>
                    </a:p>
                    <a:p>
                      <a:pPr marL="171450" indent="-171450" algn="just" defTabSz="755934" rtl="0" eaLnBrk="1" latinLnBrk="0" hangingPunct="1">
                        <a:buFont typeface="Arial" panose="020B0604020202020204" pitchFamily="34" charset="0"/>
                        <a:buChar char="•"/>
                      </a:pPr>
                      <a:r>
                        <a:rPr lang="fr-FR" sz="1000" b="0" i="0" kern="1200" baseline="0" dirty="0">
                          <a:solidFill>
                            <a:schemeClr val="tx1"/>
                          </a:solidFill>
                          <a:latin typeface="+mn-lt"/>
                          <a:ea typeface="+mn-ea"/>
                          <a:cs typeface="+mn-cs"/>
                        </a:rPr>
                        <a:t>   Pièces attestant du temps d’affectation (fiches de poste, lettres de      mission ou contrat de travail pour affectation à temps fixe; fiches de temps ou extraits de logiciel de temps pour affectation à temps variable). </a:t>
                      </a:r>
                    </a:p>
                    <a:p>
                      <a:pPr marL="171450" marR="0" lvl="0" indent="-171450" algn="just"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i="0" strike="noStrike" kern="1200" baseline="0" dirty="0">
                          <a:solidFill>
                            <a:schemeClr val="tx1"/>
                          </a:solidFill>
                          <a:latin typeface="+mn-lt"/>
                          <a:ea typeface="+mn-ea"/>
                          <a:cs typeface="+mn-cs"/>
                        </a:rPr>
                        <a:t>Pour le cas d’un nouveau salarié ou d’un changement d’affectation: </a:t>
                      </a:r>
                      <a:r>
                        <a:rPr lang="fr-FR" sz="1000" b="0" i="0" strike="noStrike" kern="1200" baseline="0" dirty="0">
                          <a:solidFill>
                            <a:schemeClr val="tx1"/>
                          </a:solidFill>
                          <a:latin typeface="+mn-lt"/>
                          <a:ea typeface="+mn-ea"/>
                          <a:cs typeface="+mn-cs"/>
                        </a:rPr>
                        <a:t>Copie des bulletins de salaire permettant de fixer le taux horaire (</a:t>
                      </a:r>
                      <a:r>
                        <a:rPr lang="fr-FR" sz="1000" b="0" i="0" strike="noStrike" kern="1200" baseline="0" dirty="0" err="1">
                          <a:solidFill>
                            <a:schemeClr val="tx1"/>
                          </a:solidFill>
                          <a:latin typeface="+mn-lt"/>
                          <a:ea typeface="+mn-ea"/>
                          <a:cs typeface="+mn-cs"/>
                        </a:rPr>
                        <a:t>cf</a:t>
                      </a:r>
                      <a:r>
                        <a:rPr lang="fr-FR" sz="1000" b="0" i="0" strike="noStrike" kern="1200" baseline="0" dirty="0">
                          <a:solidFill>
                            <a:schemeClr val="tx1"/>
                          </a:solidFill>
                          <a:latin typeface="+mn-lt"/>
                          <a:ea typeface="+mn-ea"/>
                          <a:cs typeface="+mn-cs"/>
                        </a:rPr>
                        <a:t> DAME)</a:t>
                      </a:r>
                      <a:endParaRPr lang="fr-FR" sz="1000" b="1" i="0" strike="noStrike" kern="1200" baseline="0" dirty="0">
                        <a:solidFill>
                          <a:schemeClr val="tx1"/>
                        </a:solidFill>
                        <a:latin typeface="+mn-lt"/>
                        <a:ea typeface="+mn-ea"/>
                        <a:cs typeface="+mn-cs"/>
                      </a:endParaRPr>
                    </a:p>
                    <a:p>
                      <a:pPr marL="0" indent="0" algn="just" defTabSz="755934" rtl="0" eaLnBrk="1" latinLnBrk="0" hangingPunct="1">
                        <a:buFont typeface="Arial" panose="020B0604020202020204" pitchFamily="34" charset="0"/>
                        <a:buNone/>
                      </a:pPr>
                      <a:r>
                        <a:rPr lang="fr-FR" sz="1000" b="1" i="0" strike="noStrike" kern="1200" baseline="0" dirty="0">
                          <a:solidFill>
                            <a:schemeClr val="tx1"/>
                          </a:solidFill>
                          <a:latin typeface="+mn-lt"/>
                          <a:ea typeface="+mn-ea"/>
                          <a:cs typeface="+mn-cs"/>
                        </a:rPr>
                        <a:t>Pour les frais de mission hors taux forfaitaire </a:t>
                      </a:r>
                    </a:p>
                    <a:p>
                      <a:pPr marL="171450" indent="-171450" algn="just" defTabSz="755934" rtl="0" eaLnBrk="1" latinLnBrk="0" hangingPunct="1">
                        <a:buFont typeface="Arial" panose="020B0604020202020204" pitchFamily="34" charset="0"/>
                        <a:buChar char="•"/>
                      </a:pPr>
                      <a:r>
                        <a:rPr lang="fr-FR" sz="1000" b="0" i="0" strike="noStrike" kern="1200" baseline="0" dirty="0">
                          <a:solidFill>
                            <a:schemeClr val="tx1"/>
                          </a:solidFill>
                          <a:latin typeface="+mn-lt"/>
                          <a:ea typeface="+mn-ea"/>
                          <a:cs typeface="+mn-cs"/>
                        </a:rPr>
                        <a:t>  Justificatifs attestant des déplacements effectifs réalisés</a:t>
                      </a:r>
                    </a:p>
                    <a:p>
                      <a:pPr marL="171450" indent="-171450" algn="just" defTabSz="755934" rtl="0" eaLnBrk="1" latinLnBrk="0" hangingPunct="1">
                        <a:buFont typeface="Arial" panose="020B0604020202020204" pitchFamily="34" charset="0"/>
                        <a:buChar char="•"/>
                      </a:pPr>
                      <a:endParaRPr lang="fr-FR" sz="1000" b="0" i="0" kern="1200" baseline="0" dirty="0">
                        <a:solidFill>
                          <a:schemeClr val="tx1"/>
                        </a:solidFill>
                        <a:latin typeface="+mn-lt"/>
                        <a:ea typeface="+mn-ea"/>
                        <a:cs typeface="+mn-cs"/>
                      </a:endParaRPr>
                    </a:p>
                    <a:p>
                      <a:pPr marL="0" indent="0" algn="just" defTabSz="755934" rtl="0" eaLnBrk="1" latinLnBrk="0" hangingPunct="1">
                        <a:buFont typeface="Arial" panose="020B0604020202020204" pitchFamily="34" charset="0"/>
                        <a:buNone/>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a:t>
            </a:r>
            <a:r>
              <a:rPr lang="fr-FR" sz="1200" b="1" u="sng" dirty="0" smtClean="0">
                <a:solidFill>
                  <a:schemeClr val="accent2"/>
                </a:solidFill>
                <a:latin typeface="Calibri" panose="020F0502020204030204" pitchFamily="34" charset="0"/>
              </a:rPr>
              <a:t>pièces ci-dessous sont nécessaires à l’instruction du dossier</a:t>
            </a:r>
            <a:endParaRPr lang="fr-FR" sz="1200" b="1" u="sng" dirty="0">
              <a:solidFill>
                <a:schemeClr val="accent2"/>
              </a:solidFill>
              <a:latin typeface="Calibri" panose="020F0502020204030204" pitchFamily="34" charset="0"/>
            </a:endParaRP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20/09/2023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122348579"/>
              </p:ext>
            </p:extLst>
          </p:nvPr>
        </p:nvGraphicFramePr>
        <p:xfrm>
          <a:off x="302039" y="1313853"/>
          <a:ext cx="6882850" cy="4896867"/>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483049">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359978">
                <a:tc gridSpan="4">
                  <a:txBody>
                    <a:bodyPr/>
                    <a:lstStyle/>
                    <a:p>
                      <a:r>
                        <a:rPr lang="fr-FR" sz="1000" i="1" dirty="0">
                          <a:solidFill>
                            <a:schemeClr val="bg1"/>
                          </a:solidFill>
                        </a:rPr>
                        <a:t>OS 4.1</a:t>
                      </a:r>
                      <a:r>
                        <a:rPr lang="fr-FR" sz="1000" i="1" baseline="0" dirty="0">
                          <a:solidFill>
                            <a:schemeClr val="bg1"/>
                          </a:solidFill>
                        </a:rPr>
                        <a:t> Connaissance du milieu marin</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2091834">
                <a:tc>
                  <a:txBody>
                    <a:bodyPr/>
                    <a:lstStyle/>
                    <a:p>
                      <a:pPr marL="285750" indent="-285750" algn="just">
                        <a:buFont typeface="Arial" panose="020B0604020202020204" pitchFamily="34" charset="0"/>
                        <a:buChar char="•"/>
                      </a:pPr>
                      <a:endParaRPr lang="fr-FR" sz="1000" b="0" u="none" baseline="0" dirty="0">
                        <a:solidFill>
                          <a:srgbClr val="00B050"/>
                        </a:solidFill>
                      </a:endParaRPr>
                    </a:p>
                    <a:p>
                      <a:pPr marL="171450" indent="-171450">
                        <a:buFont typeface="Wingdings" panose="05000000000000000000" pitchFamily="2" charset="2"/>
                        <a:buChar char="Ø"/>
                      </a:pPr>
                      <a:r>
                        <a:rPr lang="fr-FR" sz="1000" b="1" kern="1200" dirty="0">
                          <a:solidFill>
                            <a:schemeClr val="dk1"/>
                          </a:solidFill>
                          <a:effectLst/>
                          <a:latin typeface="+mn-lt"/>
                          <a:ea typeface="+mn-ea"/>
                          <a:cs typeface="+mn-cs"/>
                        </a:rPr>
                        <a:t>Dépenses directes liées à l’affrètement de navires selon un forfait justifié par le bénéficiaire : </a:t>
                      </a:r>
                    </a:p>
                    <a:p>
                      <a:pPr marL="285750" indent="-285750">
                        <a:buFontTx/>
                        <a:buChar char="-"/>
                      </a:pPr>
                      <a:r>
                        <a:rPr lang="fr-FR" sz="1000" kern="1200" dirty="0">
                          <a:solidFill>
                            <a:schemeClr val="dk1"/>
                          </a:solidFill>
                          <a:effectLst/>
                          <a:latin typeface="+mn-lt"/>
                          <a:ea typeface="+mn-ea"/>
                          <a:cs typeface="+mn-cs"/>
                        </a:rPr>
                        <a:t>Si le bénéficiaire est propriétaire du navire : pour chaque mission en mer inscrite dans le projet, une copie certifiée de l’état des dépenses doit être présentée au service instructeur avec la ventilation détaillée des frais d’exploitation et le cas échéant, la manière dont ces frais ont été calculés, pour justifier du forfait journalier de coût des navires.</a:t>
                      </a:r>
                    </a:p>
                    <a:p>
                      <a:pPr marL="285750" indent="-285750">
                        <a:buFontTx/>
                        <a:buChar char="-"/>
                      </a:pPr>
                      <a:r>
                        <a:rPr lang="fr-FR" sz="1000" kern="1200" dirty="0">
                          <a:solidFill>
                            <a:schemeClr val="dk1"/>
                          </a:solidFill>
                          <a:effectLst/>
                          <a:latin typeface="+mn-lt"/>
                          <a:ea typeface="+mn-ea"/>
                          <a:cs typeface="+mn-cs"/>
                        </a:rPr>
                        <a:t>Si le bénéficiaire affrète le navire : les règles relatives à la sous-traitance s’appliquent pour la justification des dépenses. Les pièces justificatives (contrats de sous-traitance, factures) indiquent la ventilation des postes de dépenses. Dans ce cas, les dépenses sont calculées aux frais réels.</a:t>
                      </a:r>
                    </a:p>
                    <a:p>
                      <a:r>
                        <a:rPr lang="fr-FR" sz="1600" kern="1200" dirty="0">
                          <a:solidFill>
                            <a:schemeClr val="dk1"/>
                          </a:solidFill>
                          <a:effectLst/>
                          <a:latin typeface="+mn-lt"/>
                          <a:ea typeface="+mn-ea"/>
                          <a:cs typeface="+mn-cs"/>
                        </a:rPr>
                        <a:t> </a:t>
                      </a:r>
                    </a:p>
                    <a:p>
                      <a:pPr marL="285750" indent="-285750" algn="just">
                        <a:buFont typeface="Arial" panose="020B0604020202020204" pitchFamily="34" charset="0"/>
                        <a:buChar char="•"/>
                      </a:pPr>
                      <a:endParaRPr lang="fr-FR" sz="1000" b="1" u="none" baseline="0" dirty="0"/>
                    </a:p>
                    <a:p>
                      <a:pPr marL="171450" indent="-171450" algn="just">
                        <a:buFont typeface="Arial" panose="020B0604020202020204" pitchFamily="34" charset="0"/>
                        <a:buChar char="•"/>
                      </a:pPr>
                      <a:r>
                        <a:rPr lang="fr-FR" sz="1000" b="1" u="none" baseline="0" dirty="0"/>
                        <a:t>Livrable de mi-parcours (et autres livrables) si indiqué dans le dossier de demande d’aide (pour une demande d’acompte)</a:t>
                      </a:r>
                    </a:p>
                    <a:p>
                      <a:pPr marL="0" indent="0" algn="just">
                        <a:buFont typeface="Arial" panose="020B0604020202020204" pitchFamily="34" charset="0"/>
                        <a:buNone/>
                      </a:pPr>
                      <a:endParaRPr lang="fr-FR" sz="1000" b="1" u="none" baseline="0" dirty="0"/>
                    </a:p>
                    <a:p>
                      <a:pPr marL="171450" marR="0" lvl="0" indent="-171450" algn="just"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none" baseline="0" dirty="0"/>
                        <a:t>Livrable final du projet  (pour une demande de solde)</a:t>
                      </a:r>
                    </a:p>
                    <a:p>
                      <a:pPr marL="0" indent="0" algn="just">
                        <a:buFont typeface="Arial" panose="020B0604020202020204" pitchFamily="34" charset="0"/>
                        <a:buNone/>
                      </a:pPr>
                      <a:endParaRPr lang="fr-FR" sz="1000" b="0" u="none" baseline="0" dirty="0"/>
                    </a:p>
                    <a:p>
                      <a:pPr marL="285750" indent="-285750" algn="just">
                        <a:buFont typeface="Arial" panose="020B0604020202020204" pitchFamily="34" charset="0"/>
                        <a:buChar char="•"/>
                      </a:pPr>
                      <a:endParaRPr lang="fr-FR" sz="1000" b="1" u="none" baseline="0" dirty="0"/>
                    </a:p>
                    <a:p>
                      <a:pPr marL="171450" indent="-171450" algn="just">
                        <a:buFont typeface="Arial" panose="020B0604020202020204" pitchFamily="34" charset="0"/>
                        <a:buChar char="•"/>
                      </a:pPr>
                      <a:r>
                        <a:rPr lang="fr-FR" sz="1000" b="1" u="none" baseline="0" dirty="0"/>
                        <a:t>Compte rendu d’exécution et avis conforme de la réalisation de l’objectif de la mesure.</a:t>
                      </a:r>
                    </a:p>
                    <a:p>
                      <a:pPr marL="0" indent="0">
                        <a:buFont typeface="Wingdings" panose="05000000000000000000" pitchFamily="2" charset="2"/>
                        <a:buNone/>
                      </a:pPr>
                      <a:endParaRPr lang="fr-FR" sz="10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1980</TotalTime>
  <Words>810</Words>
  <Application>Microsoft Office PowerPoint</Application>
  <PresentationFormat>Personnalisé</PresentationFormat>
  <Paragraphs>315</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Wingdings</vt:lpstr>
      <vt:lpstr>Thème Office</vt:lpstr>
      <vt:lpstr>Présentation PowerPoint</vt:lpstr>
      <vt:lpstr>Présentation PowerPoint</vt:lpstr>
      <vt:lpstr>Présentation PowerPoint</vt:lpstr>
    </vt:vector>
  </TitlesOfParts>
  <Company>MTES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BEN YAICH Léa</cp:lastModifiedBy>
  <cp:revision>102</cp:revision>
  <dcterms:created xsi:type="dcterms:W3CDTF">2022-06-01T16:29:40Z</dcterms:created>
  <dcterms:modified xsi:type="dcterms:W3CDTF">2024-09-18T12:26:18Z</dcterms:modified>
</cp:coreProperties>
</file>