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4" d="100"/>
          <a:sy n="134" d="100"/>
        </p:scale>
        <p:origin x="144"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25/10/2022 </a:t>
            </a:r>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Présentation AAP PNDAR CASDAR</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8" name="Image 7"/>
          <p:cNvPicPr>
            <a:picLocks noChangeAspect="1"/>
          </p:cNvPicPr>
          <p:nvPr userDrawn="1"/>
        </p:nvPicPr>
        <p:blipFill>
          <a:blip r:embed="rId2">
            <a:alphaModFix/>
          </a:blip>
          <a:stretch/>
        </p:blipFill>
        <p:spPr bwMode="auto">
          <a:xfrm>
            <a:off x="360000" y="180000"/>
            <a:ext cx="5148000" cy="31991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25/10/2022 </a:t>
            </a:r>
            <a:endParaRPr/>
          </a:p>
        </p:txBody>
      </p:sp>
      <p:sp>
        <p:nvSpPr>
          <p:cNvPr id="3" name="Espace réservé du pied de page 2"/>
          <p:cNvSpPr>
            <a:spLocks noGrp="1"/>
          </p:cNvSpPr>
          <p:nvPr>
            <p:ph type="ftr" sz="quarter" idx="11"/>
          </p:nvPr>
        </p:nvSpPr>
        <p:spPr bwMode="gray"/>
        <p:txBody>
          <a:bodyPr/>
          <a:lstStyle/>
          <a:p>
            <a:pPr>
              <a:defRPr/>
            </a:pPr>
            <a:r>
              <a:rPr lang="fr-FR"/>
              <a:t>Présentation AAP PNDAR CASDAR</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alphaModFix/>
          </a:blip>
          <a:stretch/>
        </p:blipFill>
        <p:spPr bwMode="auto">
          <a:xfrm>
            <a:off x="180000" y="180000"/>
            <a:ext cx="2555976" cy="15883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25/10/2022 </a:t>
            </a:r>
            <a:endParaRPr/>
          </a:p>
        </p:txBody>
      </p:sp>
      <p:sp>
        <p:nvSpPr>
          <p:cNvPr id="4" name="Espace réservé du pied de page 3"/>
          <p:cNvSpPr>
            <a:spLocks noGrp="1"/>
          </p:cNvSpPr>
          <p:nvPr>
            <p:ph type="ftr" sz="quarter" idx="11"/>
          </p:nvPr>
        </p:nvSpPr>
        <p:spPr bwMode="gray"/>
        <p:txBody>
          <a:bodyPr/>
          <a:lstStyle/>
          <a:p>
            <a:pPr>
              <a:defRPr/>
            </a:pPr>
            <a:r>
              <a:rPr lang="fr-FR"/>
              <a:t>Présentation AAP PNDAR CASDAR</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a:lvl1pPr>
          </a:lstStyle>
          <a:p>
            <a:pPr>
              <a:defRPr/>
            </a:pPr>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endParaRP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extrusionOk="0">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25/10/2022 </a:t>
            </a:r>
            <a:endParaRPr/>
          </a:p>
        </p:txBody>
      </p:sp>
      <p:sp>
        <p:nvSpPr>
          <p:cNvPr id="4" name="Espace réservé du pied de page 3"/>
          <p:cNvSpPr>
            <a:spLocks noGrp="1"/>
          </p:cNvSpPr>
          <p:nvPr>
            <p:ph type="ftr" sz="quarter" idx="11"/>
          </p:nvPr>
        </p:nvSpPr>
        <p:spPr bwMode="gray"/>
        <p:txBody>
          <a:bodyPr/>
          <a:lstStyle/>
          <a:p>
            <a:pPr>
              <a:defRPr/>
            </a:pPr>
            <a:r>
              <a:rPr lang="fr-FR"/>
              <a:t>Présentation AAP PNDAR CASDAR</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25/10/2022 </a:t>
            </a:r>
            <a:endParaRPr/>
          </a:p>
        </p:txBody>
      </p:sp>
      <p:sp>
        <p:nvSpPr>
          <p:cNvPr id="4" name="Espace réservé du pied de page 3"/>
          <p:cNvSpPr>
            <a:spLocks noGrp="1"/>
          </p:cNvSpPr>
          <p:nvPr>
            <p:ph type="ftr" sz="quarter" idx="11"/>
          </p:nvPr>
        </p:nvSpPr>
        <p:spPr bwMode="gray"/>
        <p:txBody>
          <a:bodyPr/>
          <a:lstStyle/>
          <a:p>
            <a:pPr>
              <a:defRPr/>
            </a:pPr>
            <a:r>
              <a:rPr lang="fr-FR"/>
              <a:t>Présentation AAP PNDAR CASDAR</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Titre et contenu">
    <p:spTree>
      <p:nvGrpSpPr>
        <p:cNvPr id="1" name=""/>
        <p:cNvGrpSpPr/>
        <p:nvPr/>
      </p:nvGrpSpPr>
      <p:grpSpPr bwMode="auto">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pPr>
              <a:defRPr/>
            </a:pPr>
            <a:r>
              <a:rPr lang="fr-FR"/>
              <a:t>Titre</a:t>
            </a:r>
            <a:endParaRPr/>
          </a:p>
        </p:txBody>
      </p:sp>
      <p:sp>
        <p:nvSpPr>
          <p:cNvPr id="5" name="Espace réservé de la date 4"/>
          <p:cNvSpPr>
            <a:spLocks noGrp="1"/>
          </p:cNvSpPr>
          <p:nvPr>
            <p:ph type="dt" sz="half" idx="10"/>
          </p:nvPr>
        </p:nvSpPr>
        <p:spPr bwMode="gray"/>
        <p:txBody>
          <a:bodyPr/>
          <a:lstStyle/>
          <a:p>
            <a:pPr algn="r">
              <a:defRPr/>
            </a:pPr>
            <a:r>
              <a:rPr lang="fr-FR" cap="all"/>
              <a:t>25/10/2022 </a:t>
            </a:r>
            <a:endParaRPr/>
          </a:p>
        </p:txBody>
      </p:sp>
      <p:sp>
        <p:nvSpPr>
          <p:cNvPr id="6" name="Espace réservé du pied de page 5"/>
          <p:cNvSpPr>
            <a:spLocks noGrp="1"/>
          </p:cNvSpPr>
          <p:nvPr>
            <p:ph type="ftr" sz="quarter" idx="11"/>
          </p:nvPr>
        </p:nvSpPr>
        <p:spPr bwMode="gray"/>
        <p:txBody>
          <a:bodyPr/>
          <a:lstStyle/>
          <a:p>
            <a:pPr>
              <a:defRPr/>
            </a:pPr>
            <a:r>
              <a:rPr lang="fr-FR"/>
              <a:t>Présentation AAP PNDAR CASDAR</a:t>
            </a:r>
            <a:endParaRPr/>
          </a:p>
        </p:txBody>
      </p:sp>
      <p:sp>
        <p:nvSpPr>
          <p:cNvPr id="7" name="Espace réservé du numéro de diapositive 6"/>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userDrawn="1">
  <p:cSld name="1_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r>
              <a:rPr lang="fr-FR"/>
              <a:t>25/10/2022 </a:t>
            </a:r>
            <a:endParaRPr/>
          </a:p>
        </p:txBody>
      </p:sp>
      <p:sp>
        <p:nvSpPr>
          <p:cNvPr id="5" name="Espace réservé du pied de page 4"/>
          <p:cNvSpPr>
            <a:spLocks noGrp="1"/>
          </p:cNvSpPr>
          <p:nvPr>
            <p:ph type="ftr" sz="quarter" idx="11"/>
          </p:nvPr>
        </p:nvSpPr>
        <p:spPr bwMode="auto"/>
        <p:txBody>
          <a:bodyPr/>
          <a:lstStyle/>
          <a:p>
            <a:pPr>
              <a:defRPr/>
            </a:pPr>
            <a:r>
              <a:rPr lang="fr-FR"/>
              <a:t>Présentation AAP PNDAR CASDAR</a:t>
            </a:r>
            <a:endParaRPr/>
          </a:p>
        </p:txBody>
      </p:sp>
      <p:sp>
        <p:nvSpPr>
          <p:cNvPr id="6" name="Espace réservé du numéro de diapositive 5"/>
          <p:cNvSpPr>
            <a:spLocks noGrp="1"/>
          </p:cNvSpPr>
          <p:nvPr>
            <p:ph type="sldNum" sz="quarter" idx="12"/>
          </p:nvPr>
        </p:nvSpPr>
        <p:spPr bwMode="auto"/>
        <p:txBody>
          <a:bodyPr/>
          <a:lstStyle/>
          <a:p>
            <a:pPr>
              <a:defRPr/>
            </a:pPr>
            <a:fld id="{68C7F239-B98E-44F5-BD9B-B355FFE005EF}"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25/10/2022 </a:t>
            </a:r>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Présentation AAP PNDAR CASDAR</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9">
            <a:alphaModFix/>
          </a:blip>
          <a:stretch/>
        </p:blipFill>
        <p:spPr bwMode="auto">
          <a:xfrm>
            <a:off x="288000" y="108000"/>
            <a:ext cx="899624" cy="5590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anceagrimer.fr/Accompagner/CASDAR-Recherche-appliquee-et-genetique/CASDAR-Appel-a-projet-Co-innovation" TargetMode="External"/><Relationship Id="rId2" Type="http://schemas.openxmlformats.org/officeDocument/2006/relationships/hyperlink" Target="https://www.franceagrimer.fr/Accompagner/CASDAR-Recherche-appliquee-et-genetique/CASDAR-Appel-a-projet-Connaissances" TargetMode="Externa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franceagrimer.fr/Accompagner/CASDAR-Recherche-appliquee-et-genetique/CASDAR-Appel-a-projet-Demultiplica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aap.coinnovations@franceagrimer.fr" TargetMode="External"/><Relationship Id="rId2" Type="http://schemas.openxmlformats.org/officeDocument/2006/relationships/hyperlink" Target="mailto:aap.connaissances@franceagrimer.fr" TargetMode="Externa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aap.demultiplication@franceagrimer.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24016" y="3651870"/>
            <a:ext cx="8424000" cy="720000"/>
          </a:xfrm>
        </p:spPr>
        <p:txBody>
          <a:bodyPr/>
          <a:lstStyle/>
          <a:p>
            <a:pPr>
              <a:defRPr/>
            </a:pPr>
            <a:r>
              <a:rPr lang="fr-FR"/>
              <a:t>Lancement des appels à projets du PNDAR</a:t>
            </a:r>
            <a:br>
              <a:rPr lang="fr-FR"/>
            </a:br>
            <a:r>
              <a:rPr lang="fr-FR" sz="1800" i="1"/>
              <a:t/>
            </a:r>
            <a:br>
              <a:rPr lang="fr-FR" sz="1800" i="1"/>
            </a:br>
            <a:r>
              <a:rPr lang="fr-FR" sz="1800" i="1"/>
              <a:t>Année 2023</a:t>
            </a:r>
            <a:endParaRPr/>
          </a:p>
        </p:txBody>
      </p:sp>
      <p:sp>
        <p:nvSpPr>
          <p:cNvPr id="3" name="Espace réservé de la date 2"/>
          <p:cNvSpPr>
            <a:spLocks noGrp="1"/>
          </p:cNvSpPr>
          <p:nvPr>
            <p:ph type="dt" sz="half" idx="10"/>
          </p:nvPr>
        </p:nvSpPr>
        <p:spPr bwMode="auto"/>
        <p:txBody>
          <a:bodyPr/>
          <a:lstStyle/>
          <a:p>
            <a:pPr algn="r">
              <a:defRPr/>
            </a:pPr>
            <a:r>
              <a:rPr lang="fr-FR" cap="all"/>
              <a:t>25/10/2022 </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a:t>
            </a:fld>
            <a:endParaRPr lang="fr-F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1632413811" name="Image 1632413810"/>
          <p:cNvPicPr>
            <a:picLocks noChangeAspect="1"/>
          </p:cNvPicPr>
          <p:nvPr/>
        </p:nvPicPr>
        <p:blipFill>
          <a:blip r:embed="rId3"/>
          <a:stretch/>
        </p:blipFill>
        <p:spPr bwMode="auto">
          <a:xfrm>
            <a:off x="180761" y="118762"/>
            <a:ext cx="1335606" cy="792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1. AAP Connaissances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10</a:t>
            </a:fld>
            <a:endParaRPr lang="fr-FR"/>
          </a:p>
        </p:txBody>
      </p:sp>
      <p:sp>
        <p:nvSpPr>
          <p:cNvPr id="6" name="Espace réservé du contenu 5"/>
          <p:cNvSpPr>
            <a:spLocks noGrp="1"/>
          </p:cNvSpPr>
          <p:nvPr>
            <p:ph sz="quarter" idx="14"/>
          </p:nvPr>
        </p:nvSpPr>
        <p:spPr bwMode="auto">
          <a:xfrm>
            <a:off x="359998" y="1691415"/>
            <a:ext cx="8627490" cy="3008730"/>
          </a:xfrm>
        </p:spPr>
        <p:txBody>
          <a:bodyPr/>
          <a:lstStyle/>
          <a:p>
            <a:pPr marL="171450" indent="-171450" algn="just">
              <a:buFont typeface="Arial"/>
              <a:buChar char="•"/>
              <a:defRPr/>
            </a:pPr>
            <a:r>
              <a:rPr lang="fr-FR" sz="1400" u="sng"/>
              <a:t>Objectif</a:t>
            </a:r>
            <a:r>
              <a:rPr lang="fr-FR" sz="1400"/>
              <a:t> : </a:t>
            </a:r>
            <a:r>
              <a:rPr lang="fr-FR" sz="1200"/>
              <a:t>Sélectionner des projets de </a:t>
            </a:r>
            <a:r>
              <a:rPr lang="fr-FR" sz="1200">
                <a:solidFill>
                  <a:srgbClr val="0070C0"/>
                </a:solidFill>
              </a:rPr>
              <a:t>recherche appliquée </a:t>
            </a:r>
            <a:r>
              <a:rPr lang="fr-FR" sz="1200"/>
              <a:t>visant à apporter des </a:t>
            </a:r>
            <a:r>
              <a:rPr lang="fr-FR" sz="1200">
                <a:solidFill>
                  <a:srgbClr val="0070C0"/>
                </a:solidFill>
              </a:rPr>
              <a:t>connaissances et solutions innovantes finalisées</a:t>
            </a:r>
            <a:r>
              <a:rPr lang="fr-FR" sz="1200"/>
              <a:t>, répondant aux besoins des </a:t>
            </a:r>
            <a:r>
              <a:rPr lang="fr-FR" sz="1200">
                <a:solidFill>
                  <a:srgbClr val="0070C0"/>
                </a:solidFill>
              </a:rPr>
              <a:t>secteurs agricoles et agro-alimentaires (première transformation)</a:t>
            </a:r>
            <a:r>
              <a:rPr lang="fr-FR" sz="1200"/>
              <a:t>. Solutions transférables et diffusables aux utilisateurs finaux à l’issue du projet</a:t>
            </a:r>
            <a:endParaRPr/>
          </a:p>
          <a:p>
            <a:pPr marL="171450" indent="-171450" algn="just">
              <a:buFont typeface="Arial"/>
              <a:buChar char="•"/>
              <a:defRPr/>
            </a:pPr>
            <a:endParaRPr lang="fr-FR" sz="800"/>
          </a:p>
          <a:p>
            <a:pPr marL="171450" indent="-171450" algn="just">
              <a:buFont typeface="Arial"/>
              <a:buChar char="•"/>
              <a:defRPr/>
            </a:pPr>
            <a:r>
              <a:rPr lang="fr-FR" sz="1400" u="sng"/>
              <a:t>Types de projets attendus</a:t>
            </a:r>
            <a:r>
              <a:rPr lang="fr-FR" sz="1400"/>
              <a:t>: </a:t>
            </a:r>
            <a:r>
              <a:rPr lang="fr-FR" sz="1200"/>
              <a:t>Conception de systèmes de production, de techniques et d’organisations, développement d’outils d’aide à la décision, d’équipements, d’outils de traitement des informations, ….  </a:t>
            </a:r>
          </a:p>
          <a:p>
            <a:pPr marL="171450" indent="-171450" algn="just">
              <a:buFont typeface="Arial"/>
              <a:buChar char="•"/>
              <a:defRPr/>
            </a:pPr>
            <a:endParaRPr lang="fr-FR" sz="1200"/>
          </a:p>
          <a:p>
            <a:pPr marL="171450" indent="-171450" algn="just">
              <a:buFont typeface="Arial"/>
              <a:buChar char="•"/>
              <a:defRPr/>
            </a:pPr>
            <a:r>
              <a:rPr lang="fr-FR" sz="1400" b="0" i="0" u="sng" strike="noStrike" cap="none" spc="0">
                <a:solidFill>
                  <a:schemeClr val="tx1"/>
                </a:solidFill>
                <a:latin typeface="Marianne"/>
                <a:ea typeface="Marianne"/>
                <a:cs typeface="Marianne"/>
              </a:rPr>
              <a:t>Précision du CdC / AAP 2022 :</a:t>
            </a:r>
          </a:p>
          <a:p>
            <a:pPr marL="571500" lvl="1" indent="-171450" algn="just">
              <a:buFont typeface="Arial"/>
              <a:buChar char="•"/>
              <a:defRPr/>
            </a:pPr>
            <a:r>
              <a:rPr lang="fr-FR" sz="1200" b="0" i="0" u="none" strike="noStrike" cap="none" spc="0">
                <a:solidFill>
                  <a:schemeClr val="tx1"/>
                </a:solidFill>
                <a:latin typeface="Marianne"/>
                <a:ea typeface="Marianne"/>
                <a:cs typeface="Marianne"/>
              </a:rPr>
              <a:t>Intégrer dans le projet l’étude de faisabilité du transfert et de l’opérationnalité des résultats</a:t>
            </a:r>
            <a:endParaRPr sz="1200" b="0" i="0" u="none" strike="noStrike" cap="none" spc="0">
              <a:solidFill>
                <a:schemeClr val="tx1"/>
              </a:solidFill>
              <a:latin typeface="Marianne"/>
              <a:ea typeface="Marianne"/>
              <a:cs typeface="Marianne"/>
            </a:endParaRPr>
          </a:p>
          <a:p>
            <a:pPr marL="571500" lvl="1" indent="-171450" algn="just">
              <a:buFont typeface="Arial"/>
              <a:buChar char="•"/>
              <a:defRPr/>
            </a:pPr>
            <a:r>
              <a:rPr lang="fr-FR" sz="1200" b="0" i="0" u="none" strike="noStrike" cap="none" spc="0">
                <a:solidFill>
                  <a:schemeClr val="tx1"/>
                </a:solidFill>
                <a:latin typeface="Marianne"/>
                <a:ea typeface="Marianne"/>
                <a:cs typeface="Marianne"/>
              </a:rPr>
              <a:t>Projet uniquement d’expérimentation ne sera pas éligible</a:t>
            </a:r>
            <a:endParaRPr sz="1200" b="0" i="0" u="none" strike="noStrike" cap="none" spc="0">
              <a:solidFill>
                <a:schemeClr val="tx1"/>
              </a:solidFill>
              <a:latin typeface="Marianne"/>
              <a:ea typeface="Marianne"/>
              <a:cs typeface="Marianne"/>
            </a:endParaRPr>
          </a:p>
          <a:p>
            <a:pPr marL="400050" lvl="1" indent="0" algn="just">
              <a:buFont typeface="Arial"/>
              <a:buNone/>
              <a:defRPr/>
            </a:pPr>
            <a:endParaRPr/>
          </a:p>
          <a:p>
            <a:pPr lvl="1" indent="0">
              <a:buNone/>
              <a:defRPr/>
            </a:pPr>
            <a:endParaRPr lang="fr-F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983629977" name="Image 983629976"/>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1. AAP Connaissances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11</a:t>
            </a:fld>
            <a:endParaRPr lang="fr-FR"/>
          </a:p>
        </p:txBody>
      </p:sp>
      <p:sp>
        <p:nvSpPr>
          <p:cNvPr id="6" name="Espace réservé du contenu 5"/>
          <p:cNvSpPr>
            <a:spLocks noGrp="1"/>
          </p:cNvSpPr>
          <p:nvPr>
            <p:ph sz="quarter" idx="14"/>
          </p:nvPr>
        </p:nvSpPr>
        <p:spPr bwMode="auto">
          <a:xfrm>
            <a:off x="346946" y="1282284"/>
            <a:ext cx="8424000" cy="3168351"/>
          </a:xfrm>
        </p:spPr>
        <p:txBody>
          <a:bodyPr/>
          <a:lstStyle/>
          <a:p>
            <a:pPr lvl="1" indent="0" algn="just">
              <a:spcBef>
                <a:spcPts val="0"/>
              </a:spcBef>
              <a:spcAft>
                <a:spcPts val="0"/>
              </a:spcAft>
              <a:buNone/>
              <a:defRPr/>
            </a:pPr>
            <a:endParaRPr lang="fr-FR" sz="800" i="1"/>
          </a:p>
          <a:p>
            <a:pPr marL="171450" indent="-171450" algn="just">
              <a:buFont typeface="Arial"/>
              <a:buChar char="•"/>
              <a:defRPr/>
            </a:pPr>
            <a:r>
              <a:rPr lang="fr-FR" sz="1400" u="sng"/>
              <a:t>Exemples de projets retenus en 2022 :</a:t>
            </a:r>
            <a:endParaRPr/>
          </a:p>
          <a:p>
            <a:pPr marL="171450" indent="-171450" algn="just">
              <a:buFont typeface="Arial"/>
              <a:buChar char="•"/>
              <a:defRPr/>
            </a:pPr>
            <a:endParaRPr/>
          </a:p>
          <a:p>
            <a:pPr marL="423450" lvl="1" indent="-171450" algn="just">
              <a:spcBef>
                <a:spcPts val="0"/>
              </a:spcBef>
              <a:spcAft>
                <a:spcPts val="0"/>
              </a:spcAft>
              <a:defRPr/>
            </a:pPr>
            <a:r>
              <a:rPr lang="fr-FR" sz="1200" i="1"/>
              <a:t>Adapter durablement les Prunus à la diminution des pesticides : créer des outils d’évaluation de la Résilience et exploiter la Diversité génétique à l’aide un dispositif multisite et multiespèce</a:t>
            </a:r>
            <a:endParaRPr/>
          </a:p>
          <a:p>
            <a:pPr marL="423450" lvl="1" indent="-171450" algn="just">
              <a:spcBef>
                <a:spcPts val="0"/>
              </a:spcBef>
              <a:spcAft>
                <a:spcPts val="0"/>
              </a:spcAft>
              <a:defRPr/>
            </a:pPr>
            <a:endParaRPr lang="fr-FR" sz="1200" i="1"/>
          </a:p>
          <a:p>
            <a:pPr marL="423450" lvl="1" indent="-171450" algn="just">
              <a:spcBef>
                <a:spcPts val="0"/>
              </a:spcBef>
              <a:spcAft>
                <a:spcPts val="0"/>
              </a:spcAft>
              <a:defRPr/>
            </a:pPr>
            <a:r>
              <a:rPr lang="fr-FR" sz="1200" i="1"/>
              <a:t>Identifier des variables physiologiques pour une prédiction rapide et précoce de la tolérance au gel du pois protéagineux</a:t>
            </a:r>
            <a:endParaRPr/>
          </a:p>
          <a:p>
            <a:pPr marL="423450" lvl="1" indent="-171450" algn="just">
              <a:spcBef>
                <a:spcPts val="0"/>
              </a:spcBef>
              <a:spcAft>
                <a:spcPts val="0"/>
              </a:spcAft>
              <a:defRPr/>
            </a:pPr>
            <a:endParaRPr/>
          </a:p>
          <a:p>
            <a:pPr marL="423450" lvl="1" indent="-171450" algn="just">
              <a:spcBef>
                <a:spcPts val="0"/>
              </a:spcBef>
              <a:spcAft>
                <a:spcPts val="0"/>
              </a:spcAft>
              <a:defRPr/>
            </a:pPr>
            <a:r>
              <a:rPr lang="fr-FR" sz="1200" i="1"/>
              <a:t>Comment utiliser les parasitoïdes oophages contre les lépidoptères ravageurs en vergers de noyers et de châtaigniers comme méthodes alternatives de lutte. </a:t>
            </a:r>
            <a:endParaRPr/>
          </a:p>
          <a:p>
            <a:pPr marL="423450" lvl="1" indent="-171450" algn="just">
              <a:spcBef>
                <a:spcPts val="0"/>
              </a:spcBef>
              <a:spcAft>
                <a:spcPts val="0"/>
              </a:spcAft>
              <a:defRPr/>
            </a:pPr>
            <a:endParaRPr/>
          </a:p>
          <a:p>
            <a:pPr marL="423450" lvl="1" indent="-171450" algn="just">
              <a:spcBef>
                <a:spcPts val="0"/>
              </a:spcBef>
              <a:spcAft>
                <a:spcPts val="0"/>
              </a:spcAft>
              <a:defRPr/>
            </a:pPr>
            <a:r>
              <a:rPr lang="fr-FR" sz="1200" i="1"/>
              <a:t>Améliorer la longévité des vaches laitières par une gestion raisonnée et choisie des réformes et du renouvellement pour une transition agro-écologique réussie des exploitations laitières</a:t>
            </a:r>
            <a:endParaRPr/>
          </a:p>
          <a:p>
            <a:pPr marL="423450" lvl="1" indent="-171450" algn="just">
              <a:spcBef>
                <a:spcPts val="0"/>
              </a:spcBef>
              <a:spcAft>
                <a:spcPts val="0"/>
              </a:spcAft>
              <a:defRPr/>
            </a:pPr>
            <a:endParaRPr lang="fr-FR" sz="1200" i="1"/>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1006190387" name="Image 1006190386"/>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sz="2400"/>
              <a:t>1. AAP Connaissances : </a:t>
            </a:r>
            <a:r>
              <a:rPr lang="fr-FR" sz="2200"/>
              <a:t>retour du MASA sur l’édition 2022</a:t>
            </a:r>
            <a:endParaRPr sz="220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12</a:t>
            </a:fld>
            <a:endParaRPr lang="fr-FR"/>
          </a:p>
        </p:txBody>
      </p:sp>
      <p:sp>
        <p:nvSpPr>
          <p:cNvPr id="6" name="Espace réservé du contenu 5"/>
          <p:cNvSpPr>
            <a:spLocks noGrp="1"/>
          </p:cNvSpPr>
          <p:nvPr>
            <p:ph sz="quarter" idx="14"/>
          </p:nvPr>
        </p:nvSpPr>
        <p:spPr bwMode="auto">
          <a:xfrm>
            <a:off x="359999" y="1635646"/>
            <a:ext cx="8627490" cy="3368770"/>
          </a:xfrm>
        </p:spPr>
        <p:txBody>
          <a:bodyPr/>
          <a:lstStyle/>
          <a:p>
            <a:pPr marL="171450" indent="-171450" algn="just">
              <a:buFont typeface="Arial"/>
              <a:buChar char="•"/>
              <a:defRPr/>
            </a:pPr>
            <a:endParaRPr lang="fr-FR" sz="800"/>
          </a:p>
          <a:p>
            <a:pPr marL="171450" indent="-171450" algn="just">
              <a:buFont typeface="Arial"/>
              <a:buChar char="•"/>
              <a:defRPr/>
            </a:pPr>
            <a:r>
              <a:rPr lang="fr-FR" sz="1400" u="sng"/>
              <a:t>Les + des projets 2022 :</a:t>
            </a:r>
            <a:endParaRPr/>
          </a:p>
          <a:p>
            <a:pPr marL="423450" lvl="1" indent="-171450" algn="just">
              <a:spcBef>
                <a:spcPts val="0"/>
              </a:spcBef>
              <a:spcAft>
                <a:spcPts val="0"/>
              </a:spcAft>
              <a:defRPr/>
            </a:pPr>
            <a:r>
              <a:rPr lang="fr-FR" sz="1200"/>
              <a:t>Constructions scientifiques, techniques, méthodologiques rigoureuses, qui émanent de besoins de la profession</a:t>
            </a:r>
            <a:endParaRPr/>
          </a:p>
          <a:p>
            <a:pPr marL="423450" lvl="1" indent="-171450" algn="just">
              <a:spcBef>
                <a:spcPts val="0"/>
              </a:spcBef>
              <a:spcAft>
                <a:spcPts val="0"/>
              </a:spcAft>
              <a:defRPr/>
            </a:pPr>
            <a:r>
              <a:rPr lang="fr-FR" sz="1200"/>
              <a:t>Argumentaires et bibliographies de qualité</a:t>
            </a:r>
            <a:endParaRPr/>
          </a:p>
          <a:p>
            <a:pPr marL="423450" lvl="1" indent="-171450" algn="just">
              <a:spcBef>
                <a:spcPts val="0"/>
              </a:spcBef>
              <a:spcAft>
                <a:spcPts val="0"/>
              </a:spcAft>
              <a:defRPr/>
            </a:pPr>
            <a:r>
              <a:rPr lang="fr-FR" sz="1200"/>
              <a:t>Cohérence et diversité des partenaires et de leur nombre par rapport au sujet, aux enjeux et aux ambitions</a:t>
            </a:r>
            <a:endParaRPr/>
          </a:p>
          <a:p>
            <a:pPr marL="171450" indent="-171450" algn="just">
              <a:buFont typeface="Arial"/>
              <a:buChar char="•"/>
              <a:defRPr/>
            </a:pPr>
            <a:endParaRPr lang="fr-FR" sz="800"/>
          </a:p>
          <a:p>
            <a:pPr marL="171450" indent="-171450" algn="just">
              <a:buFont typeface="Arial"/>
              <a:buChar char="•"/>
              <a:defRPr/>
            </a:pPr>
            <a:r>
              <a:rPr lang="fr-FR" sz="1400" u="sng"/>
              <a:t>Les améliorations attendues pour 2023 :   </a:t>
            </a:r>
            <a:endParaRPr/>
          </a:p>
          <a:p>
            <a:pPr marL="423450" lvl="1" indent="-171450" algn="just">
              <a:spcBef>
                <a:spcPts val="0"/>
              </a:spcBef>
              <a:spcAft>
                <a:spcPts val="0"/>
              </a:spcAft>
              <a:defRPr/>
            </a:pPr>
            <a:r>
              <a:rPr lang="fr-FR" sz="1200"/>
              <a:t>Approche globale des études proposées (dont économique) vers une approche système (enjeu de la reconception), avec des analyses de risques</a:t>
            </a:r>
            <a:endParaRPr/>
          </a:p>
          <a:p>
            <a:pPr marL="423450" lvl="1" indent="-171450" algn="just">
              <a:spcBef>
                <a:spcPts val="0"/>
              </a:spcBef>
              <a:spcAft>
                <a:spcPts val="0"/>
              </a:spcAft>
              <a:defRPr/>
            </a:pPr>
            <a:r>
              <a:rPr lang="fr-FR" sz="1200"/>
              <a:t>Choix des indicateurs des projets (réalisation, résultats, moyens, impacts)</a:t>
            </a:r>
            <a:endParaRPr/>
          </a:p>
          <a:p>
            <a:pPr marL="423450" lvl="1" indent="-171450" algn="just">
              <a:spcBef>
                <a:spcPts val="0"/>
              </a:spcBef>
              <a:spcAft>
                <a:spcPts val="0"/>
              </a:spcAft>
              <a:defRPr/>
            </a:pPr>
            <a:r>
              <a:rPr lang="fr-FR" sz="1200"/>
              <a:t>Des projets multifilières pour répondre aux problématiques des exploitations et des territoires</a:t>
            </a:r>
            <a:endParaRPr/>
          </a:p>
          <a:p>
            <a:pPr marL="423450" lvl="1" indent="-171450" algn="just">
              <a:spcBef>
                <a:spcPts val="0"/>
              </a:spcBef>
              <a:spcAft>
                <a:spcPts val="0"/>
              </a:spcAft>
              <a:defRPr/>
            </a:pPr>
            <a:r>
              <a:rPr lang="fr-FR" sz="1200"/>
              <a:t>Des expérimentations inclues comme outils de démarches d’innovations</a:t>
            </a:r>
            <a:endParaRPr/>
          </a:p>
          <a:p>
            <a:pPr marL="423450" lvl="1" indent="-171450" algn="just">
              <a:spcBef>
                <a:spcPts val="0"/>
              </a:spcBef>
              <a:spcAft>
                <a:spcPts val="0"/>
              </a:spcAft>
              <a:defRPr/>
            </a:pPr>
            <a:endParaRPr lang="fr-FR" sz="1200"/>
          </a:p>
          <a:p>
            <a:pPr lvl="1" indent="0">
              <a:buNone/>
              <a:defRPr/>
            </a:pPr>
            <a:endParaRPr lang="fr-F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515322875" name="Image 515322874"/>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a:t>2. AAP Démultiplication</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13</a:t>
            </a:fld>
            <a:endParaRPr lang="fr-FR"/>
          </a:p>
        </p:txBody>
      </p:sp>
      <p:sp>
        <p:nvSpPr>
          <p:cNvPr id="6" name="Espace réservé du contenu 5"/>
          <p:cNvSpPr>
            <a:spLocks noGrp="1"/>
          </p:cNvSpPr>
          <p:nvPr>
            <p:ph sz="quarter" idx="14"/>
          </p:nvPr>
        </p:nvSpPr>
        <p:spPr bwMode="auto">
          <a:xfrm>
            <a:off x="323528" y="1873188"/>
            <a:ext cx="8424000" cy="2855119"/>
          </a:xfrm>
        </p:spPr>
        <p:txBody>
          <a:bodyPr/>
          <a:lstStyle/>
          <a:p>
            <a:pPr marL="171450" indent="-171450" algn="just">
              <a:buFont typeface="Arial"/>
              <a:buChar char="•"/>
              <a:defRPr/>
            </a:pPr>
            <a:r>
              <a:rPr lang="fr-FR" sz="1400" u="sng"/>
              <a:t>Objectif</a:t>
            </a:r>
            <a:r>
              <a:rPr lang="fr-FR" sz="1400"/>
              <a:t> : </a:t>
            </a:r>
            <a:r>
              <a:rPr lang="fr-FR" sz="1200"/>
              <a:t>Mise en place </a:t>
            </a:r>
            <a:r>
              <a:rPr lang="fr-FR" sz="1200">
                <a:solidFill>
                  <a:srgbClr val="0070C0"/>
                </a:solidFill>
              </a:rPr>
              <a:t>d’actions d’accompagnement, de transfert et de conseil agricole</a:t>
            </a:r>
            <a:r>
              <a:rPr lang="fr-FR" sz="1200"/>
              <a:t> afin de </a:t>
            </a:r>
            <a:r>
              <a:rPr lang="fr-FR" sz="1200">
                <a:solidFill>
                  <a:srgbClr val="0070C0"/>
                </a:solidFill>
              </a:rPr>
              <a:t>faciliter la détermination par chaque agriculteur</a:t>
            </a:r>
            <a:r>
              <a:rPr lang="fr-FR" sz="1200"/>
              <a:t>, des connaissances, outils et méthodes finalisés et déjà éprouvés sur le terrain, y compris des innovations repérées chez des agriculteurs, à mettre en œuvre dans son contexte d’exploitation</a:t>
            </a:r>
            <a:endParaRPr/>
          </a:p>
          <a:p>
            <a:pPr marL="171450" indent="-171450" algn="just">
              <a:buFont typeface="Arial"/>
              <a:buChar char="•"/>
              <a:defRPr/>
            </a:pPr>
            <a:endParaRPr lang="fr-FR" sz="1200"/>
          </a:p>
          <a:p>
            <a:pPr marL="171450" indent="-171450" algn="just">
              <a:buFont typeface="Arial"/>
              <a:buChar char="•"/>
              <a:defRPr/>
            </a:pPr>
            <a:r>
              <a:rPr lang="fr-FR" sz="1400" u="sng"/>
              <a:t>Types de projets attendus</a:t>
            </a:r>
            <a:r>
              <a:rPr lang="fr-FR" sz="1400"/>
              <a:t>: </a:t>
            </a:r>
            <a:r>
              <a:rPr lang="fr-FR" sz="1200"/>
              <a:t>Répétition de démonstrations et d’expérimentations chez et avec les agriculteurs, conduite d'animation et facilitation d'échanges de pratiques entre agriculteurs, méthodes et programmes de conseil stratégique individuel et/ou collectif, des réalisations concrètes dans les exploitations, levée des freins aux transitions, ….</a:t>
            </a:r>
            <a:endParaRPr/>
          </a:p>
          <a:p>
            <a:pPr marL="171450" indent="-171450" algn="just">
              <a:buFont typeface="Arial"/>
              <a:buChar char="•"/>
              <a:defRPr/>
            </a:pPr>
            <a:endParaRPr lang="fr-FR" sz="1400"/>
          </a:p>
          <a:p>
            <a:pPr marL="171450" indent="-171450" algn="just">
              <a:buFont typeface="Arial"/>
              <a:buChar char="•"/>
              <a:defRPr/>
            </a:pPr>
            <a:r>
              <a:rPr lang="fr-FR" sz="1400"/>
              <a:t>Pas de modifications du CdC partie technique / AAP 2022</a:t>
            </a:r>
            <a:endParaRP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982011330" name="Image 982011329"/>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a:t>2. AAP Démultiplication</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14</a:t>
            </a:fld>
            <a:endParaRPr lang="fr-FR"/>
          </a:p>
        </p:txBody>
      </p:sp>
      <p:sp>
        <p:nvSpPr>
          <p:cNvPr id="6" name="Espace réservé du contenu 5"/>
          <p:cNvSpPr>
            <a:spLocks noGrp="1"/>
          </p:cNvSpPr>
          <p:nvPr>
            <p:ph sz="quarter" idx="14"/>
          </p:nvPr>
        </p:nvSpPr>
        <p:spPr bwMode="auto">
          <a:xfrm>
            <a:off x="359998" y="1419622"/>
            <a:ext cx="8424000" cy="3240360"/>
          </a:xfrm>
        </p:spPr>
        <p:txBody>
          <a:bodyPr/>
          <a:lstStyle/>
          <a:p>
            <a:pPr marL="423450" lvl="1" indent="-171450" algn="just">
              <a:spcBef>
                <a:spcPts val="0"/>
              </a:spcBef>
              <a:spcAft>
                <a:spcPts val="0"/>
              </a:spcAft>
              <a:defRPr/>
            </a:pPr>
            <a:endParaRPr lang="fr-FR" sz="1200" u="sng"/>
          </a:p>
          <a:p>
            <a:pPr marL="171450" indent="-171450" algn="just">
              <a:buFont typeface="Arial"/>
              <a:buChar char="•"/>
              <a:defRPr/>
            </a:pPr>
            <a:r>
              <a:rPr lang="fr-FR" sz="1400" u="sng"/>
              <a:t>Exemples de projets retenus en 2022 :</a:t>
            </a:r>
            <a:endParaRPr/>
          </a:p>
          <a:p>
            <a:pPr marL="171450" indent="-171450" algn="just">
              <a:buFont typeface="Arial"/>
              <a:buChar char="•"/>
              <a:defRPr/>
            </a:pPr>
            <a:endParaRPr/>
          </a:p>
          <a:p>
            <a:pPr marL="423450" lvl="1" indent="-171450" algn="just">
              <a:spcBef>
                <a:spcPts val="0"/>
              </a:spcBef>
              <a:spcAft>
                <a:spcPts val="0"/>
              </a:spcAft>
              <a:defRPr/>
            </a:pPr>
            <a:r>
              <a:rPr lang="fr-FR" sz="1200" i="1"/>
              <a:t>Démonstration et dissémination d’actions visant à réduire l’empreinte carbone des élevages ovins lait et viande en France tout en maintenant leur performances de durabilité</a:t>
            </a:r>
            <a:endParaRPr/>
          </a:p>
          <a:p>
            <a:pPr marL="423450" lvl="1" indent="-171450" algn="just">
              <a:spcBef>
                <a:spcPts val="0"/>
              </a:spcBef>
              <a:spcAft>
                <a:spcPts val="0"/>
              </a:spcAft>
              <a:defRPr/>
            </a:pPr>
            <a:endParaRPr/>
          </a:p>
          <a:p>
            <a:pPr marL="423450" lvl="1" indent="-171450" algn="just">
              <a:spcBef>
                <a:spcPts val="0"/>
              </a:spcBef>
              <a:spcAft>
                <a:spcPts val="0"/>
              </a:spcAft>
              <a:defRPr/>
            </a:pPr>
            <a:r>
              <a:rPr lang="fr-FR" sz="1200" i="1"/>
              <a:t>Courroies de transmission paysannes :  Sécuriser les reprises de fermes, démultiplier les installations collectives.</a:t>
            </a:r>
            <a:endParaRPr/>
          </a:p>
          <a:p>
            <a:pPr marL="423450" lvl="1" indent="-171450" algn="just">
              <a:spcBef>
                <a:spcPts val="0"/>
              </a:spcBef>
              <a:spcAft>
                <a:spcPts val="0"/>
              </a:spcAft>
              <a:defRPr/>
            </a:pPr>
            <a:endParaRPr/>
          </a:p>
          <a:p>
            <a:pPr marL="423450" lvl="1" indent="-171450" algn="just">
              <a:spcBef>
                <a:spcPts val="0"/>
              </a:spcBef>
              <a:spcAft>
                <a:spcPts val="0"/>
              </a:spcAft>
              <a:defRPr/>
            </a:pPr>
            <a:r>
              <a:rPr lang="fr-FR" sz="1200" i="1"/>
              <a:t>Appui numérique au développement du BIOContrôle dans les stratégies de protection des cultures</a:t>
            </a:r>
            <a:endParaRP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1646299849" name="Image 1646299848"/>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sz="2400"/>
              <a:t>2. AAP Démultiplication : </a:t>
            </a:r>
            <a:r>
              <a:rPr lang="fr-FR" sz="2000"/>
              <a:t>retour du MASA sur l’édition 2022</a:t>
            </a:r>
            <a:endParaRPr sz="200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15</a:t>
            </a:fld>
            <a:endParaRPr lang="fr-FR"/>
          </a:p>
        </p:txBody>
      </p:sp>
      <p:sp>
        <p:nvSpPr>
          <p:cNvPr id="6" name="Espace réservé du contenu 5"/>
          <p:cNvSpPr>
            <a:spLocks noGrp="1"/>
          </p:cNvSpPr>
          <p:nvPr>
            <p:ph sz="quarter" idx="14"/>
          </p:nvPr>
        </p:nvSpPr>
        <p:spPr bwMode="auto">
          <a:xfrm>
            <a:off x="323528" y="1491630"/>
            <a:ext cx="8424000" cy="3236677"/>
          </a:xfrm>
        </p:spPr>
        <p:txBody>
          <a:bodyPr/>
          <a:lstStyle/>
          <a:p>
            <a:pPr marL="171450" indent="-171450" algn="just">
              <a:buFont typeface="Arial"/>
              <a:buChar char="•"/>
              <a:defRPr/>
            </a:pPr>
            <a:r>
              <a:rPr lang="fr-FR" sz="1400" u="sng"/>
              <a:t>Les + des projets 2022 </a:t>
            </a:r>
            <a:r>
              <a:rPr lang="fr-FR" sz="1400"/>
              <a:t>:</a:t>
            </a:r>
            <a:endParaRPr/>
          </a:p>
          <a:p>
            <a:pPr marL="423450" lvl="1" indent="-171450" algn="just">
              <a:spcBef>
                <a:spcPts val="0"/>
              </a:spcBef>
              <a:spcAft>
                <a:spcPts val="0"/>
              </a:spcAft>
              <a:defRPr/>
            </a:pPr>
            <a:r>
              <a:rPr lang="fr-FR" sz="1200"/>
              <a:t>Cohérence et diversité des partenaires par rapport :</a:t>
            </a:r>
            <a:endParaRPr/>
          </a:p>
          <a:p>
            <a:pPr marL="603450" lvl="2" indent="-171450" algn="just">
              <a:spcBef>
                <a:spcPts val="0"/>
              </a:spcBef>
              <a:spcAft>
                <a:spcPts val="0"/>
              </a:spcAft>
              <a:defRPr/>
            </a:pPr>
            <a:r>
              <a:rPr lang="fr-FR" sz="1100"/>
              <a:t>A l’enjeu de démultiplication, reconnus comme étant des forces de relais d’information, de sensibilisation (notamment implication des coopératives, des établissements d’enseignements agricoles, des instituts de recherche sur les sciences cognitives et freins aux changements)  =&gt; Dimension collective</a:t>
            </a:r>
            <a:endParaRPr/>
          </a:p>
          <a:p>
            <a:pPr marL="603450" lvl="2" indent="-171450" algn="just">
              <a:spcBef>
                <a:spcPts val="0"/>
              </a:spcBef>
              <a:spcAft>
                <a:spcPts val="0"/>
              </a:spcAft>
              <a:defRPr/>
            </a:pPr>
            <a:r>
              <a:rPr lang="fr-FR" sz="1100"/>
              <a:t>Aux thématiques du projet</a:t>
            </a:r>
            <a:endParaRPr/>
          </a:p>
          <a:p>
            <a:pPr marL="423450" lvl="1" indent="-171450" algn="just">
              <a:spcBef>
                <a:spcPts val="0"/>
              </a:spcBef>
              <a:spcAft>
                <a:spcPts val="0"/>
              </a:spcAft>
              <a:defRPr/>
            </a:pPr>
            <a:r>
              <a:rPr lang="fr-FR" sz="1200"/>
              <a:t>Argumentaires et bibliographies de bonne qualité</a:t>
            </a:r>
            <a:endParaRPr/>
          </a:p>
          <a:p>
            <a:pPr marL="423450" lvl="1" indent="-171450" algn="just">
              <a:spcBef>
                <a:spcPts val="0"/>
              </a:spcBef>
              <a:spcAft>
                <a:spcPts val="0"/>
              </a:spcAft>
              <a:defRPr/>
            </a:pPr>
            <a:endParaRPr lang="fr-FR" sz="1200"/>
          </a:p>
          <a:p>
            <a:pPr marL="171450" indent="-171450" algn="just">
              <a:buFont typeface="Arial"/>
              <a:buChar char="•"/>
              <a:defRPr/>
            </a:pPr>
            <a:r>
              <a:rPr lang="fr-FR" sz="1400" u="sng"/>
              <a:t>Les améliorations attendues pour 2023 </a:t>
            </a:r>
            <a:r>
              <a:rPr lang="fr-FR" sz="1400"/>
              <a:t>:   </a:t>
            </a:r>
            <a:endParaRPr/>
          </a:p>
          <a:p>
            <a:pPr marL="423450" lvl="1" indent="-171450" algn="just">
              <a:spcBef>
                <a:spcPts val="0"/>
              </a:spcBef>
              <a:spcAft>
                <a:spcPts val="0"/>
              </a:spcAft>
              <a:defRPr/>
            </a:pPr>
            <a:r>
              <a:rPr lang="fr-FR" sz="1200"/>
              <a:t>Des projets qui ne prennent en compte que les efforts de démultiplication et non pas l’acquisition de connaissances</a:t>
            </a:r>
            <a:endParaRPr/>
          </a:p>
          <a:p>
            <a:pPr marL="423450" lvl="1" indent="-171450" algn="just">
              <a:spcBef>
                <a:spcPts val="0"/>
              </a:spcBef>
              <a:spcAft>
                <a:spcPts val="0"/>
              </a:spcAft>
              <a:defRPr/>
            </a:pPr>
            <a:r>
              <a:rPr lang="fr-FR" sz="1200"/>
              <a:t>Choix des indicateurs des projets (réalisation, résultats, moyens, impacts)</a:t>
            </a:r>
            <a:endParaRPr/>
          </a:p>
          <a:p>
            <a:pPr marL="423450" lvl="1" indent="-171450" algn="just">
              <a:spcBef>
                <a:spcPts val="0"/>
              </a:spcBef>
              <a:spcAft>
                <a:spcPts val="0"/>
              </a:spcAft>
              <a:defRPr/>
            </a:pPr>
            <a:r>
              <a:rPr lang="fr-FR" sz="1200"/>
              <a:t>Des innovations dans la méthodologie et outils de transfert et d’appropriation (prise de risque attendue)</a:t>
            </a:r>
            <a:endParaRPr/>
          </a:p>
          <a:p>
            <a:pPr marL="423450" lvl="1" indent="-171450" algn="just">
              <a:spcBef>
                <a:spcPts val="0"/>
              </a:spcBef>
              <a:spcAft>
                <a:spcPts val="0"/>
              </a:spcAft>
              <a:defRPr/>
            </a:pPr>
            <a:r>
              <a:rPr lang="fr-FR" sz="1200"/>
              <a:t>Développement sur la pérennité de l’action après l’AAP</a:t>
            </a:r>
            <a:endParaRPr/>
          </a:p>
          <a:p>
            <a:pPr marL="423450" lvl="1" indent="-171450" algn="just">
              <a:spcBef>
                <a:spcPts val="0"/>
              </a:spcBef>
              <a:spcAft>
                <a:spcPts val="0"/>
              </a:spcAft>
              <a:defRPr/>
            </a:pPr>
            <a:endParaRPr lang="fr-FR" sz="1200"/>
          </a:p>
          <a:p>
            <a:pPr marL="423450" lvl="1" indent="-171450" algn="just">
              <a:spcBef>
                <a:spcPts val="0"/>
              </a:spcBef>
              <a:spcAft>
                <a:spcPts val="0"/>
              </a:spcAft>
              <a:defRPr/>
            </a:pPr>
            <a:endParaRPr lang="fr-FR" sz="1200"/>
          </a:p>
          <a:p>
            <a:pPr marL="171450" indent="-171450" algn="just">
              <a:buFont typeface="Arial"/>
              <a:buChar char="•"/>
              <a:defRPr/>
            </a:pPr>
            <a:endParaRPr lang="fr-FR" sz="1400"/>
          </a:p>
          <a:p>
            <a:pPr marL="423450" lvl="1" indent="-171450">
              <a:defRPr/>
            </a:pPr>
            <a:endParaRPr lang="fr-F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sp>
        <p:nvSpPr>
          <p:cNvPr id="10" name="Flèche droite 9"/>
          <p:cNvSpPr/>
          <p:nvPr/>
        </p:nvSpPr>
        <p:spPr bwMode="auto">
          <a:xfrm>
            <a:off x="1115616" y="4299942"/>
            <a:ext cx="576064" cy="216024"/>
          </a:xfrm>
          <a:prstGeom prst="rightArrow">
            <a:avLst>
              <a:gd name="adj1" fmla="val 50000"/>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0070C0"/>
              </a:solidFill>
            </a:endParaRPr>
          </a:p>
        </p:txBody>
      </p:sp>
      <p:sp>
        <p:nvSpPr>
          <p:cNvPr id="11" name="ZoneTexte 10"/>
          <p:cNvSpPr txBox="1"/>
          <p:nvPr/>
        </p:nvSpPr>
        <p:spPr bwMode="auto">
          <a:xfrm>
            <a:off x="1907704" y="4227934"/>
            <a:ext cx="5184612" cy="365795"/>
          </a:xfrm>
          <a:prstGeom prst="rect">
            <a:avLst/>
          </a:prstGeom>
          <a:noFill/>
        </p:spPr>
        <p:txBody>
          <a:bodyPr wrap="square" rtlCol="0">
            <a:spAutoFit/>
          </a:bodyPr>
          <a:lstStyle/>
          <a:p>
            <a:pPr>
              <a:defRPr/>
            </a:pPr>
            <a:r>
              <a:rPr lang="fr-FR">
                <a:solidFill>
                  <a:schemeClr val="tx1"/>
                </a:solidFill>
              </a:rPr>
              <a:t>Date webinaire pour cet AAP : </a:t>
            </a:r>
            <a:r>
              <a:rPr lang="fr-FR" smtClean="0">
                <a:solidFill>
                  <a:schemeClr val="tx1"/>
                </a:solidFill>
              </a:rPr>
              <a:t>25/11 </a:t>
            </a:r>
            <a:r>
              <a:rPr lang="fr-FR">
                <a:solidFill>
                  <a:schemeClr val="tx1"/>
                </a:solidFill>
              </a:rPr>
              <a:t>à 16h</a:t>
            </a:r>
            <a:endParaRPr dirty="0">
              <a:solidFill>
                <a:schemeClr val="tx1"/>
              </a:solidFill>
            </a:endParaRPr>
          </a:p>
        </p:txBody>
      </p:sp>
      <p:pic>
        <p:nvPicPr>
          <p:cNvPr id="2035515252" name="Image 2035515251"/>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a:t>3. AAP Co-Innovations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16</a:t>
            </a:fld>
            <a:endParaRPr lang="fr-FR"/>
          </a:p>
        </p:txBody>
      </p:sp>
      <p:sp>
        <p:nvSpPr>
          <p:cNvPr id="6" name="Espace réservé du contenu 5"/>
          <p:cNvSpPr>
            <a:spLocks noGrp="1"/>
          </p:cNvSpPr>
          <p:nvPr>
            <p:ph sz="quarter" idx="14"/>
          </p:nvPr>
        </p:nvSpPr>
        <p:spPr bwMode="auto">
          <a:xfrm>
            <a:off x="359998" y="1491630"/>
            <a:ext cx="8424000" cy="3168351"/>
          </a:xfrm>
        </p:spPr>
        <p:txBody>
          <a:bodyPr/>
          <a:lstStyle/>
          <a:p>
            <a:pPr marL="171450" indent="-171450" algn="just">
              <a:buFont typeface="Arial"/>
              <a:buChar char="•"/>
              <a:defRPr/>
            </a:pPr>
            <a:r>
              <a:rPr lang="fr-FR" sz="1400" u="sng"/>
              <a:t>Objectif</a:t>
            </a:r>
            <a:r>
              <a:rPr lang="fr-FR" sz="1400"/>
              <a:t> : </a:t>
            </a:r>
            <a:r>
              <a:rPr lang="fr-FR" sz="1200"/>
              <a:t>Constitution de </a:t>
            </a:r>
            <a:r>
              <a:rPr lang="fr-FR" sz="1200">
                <a:solidFill>
                  <a:srgbClr val="0070C0"/>
                </a:solidFill>
              </a:rPr>
              <a:t>partenariats entre les agriculteurs et les acteurs de la recherche et du développement,</a:t>
            </a:r>
            <a:r>
              <a:rPr lang="fr-FR" sz="1200"/>
              <a:t> pour </a:t>
            </a:r>
            <a:r>
              <a:rPr lang="fr-FR" sz="1200">
                <a:solidFill>
                  <a:srgbClr val="0070C0"/>
                </a:solidFill>
              </a:rPr>
              <a:t>obtenir des innovations techniques, organisationnelles, économiques et/ou sociales </a:t>
            </a:r>
            <a:r>
              <a:rPr lang="fr-FR" sz="1200"/>
              <a:t>et </a:t>
            </a:r>
            <a:r>
              <a:rPr lang="fr-FR" sz="1200">
                <a:solidFill>
                  <a:srgbClr val="0070C0"/>
                </a:solidFill>
              </a:rPr>
              <a:t>mises en application simultanées </a:t>
            </a:r>
            <a:r>
              <a:rPr lang="fr-FR" sz="1200"/>
              <a:t>dans le temps du projet. Allers-retours entre environnement réel et simulé, </a:t>
            </a:r>
            <a:r>
              <a:rPr lang="fr-FR" sz="1200">
                <a:solidFill>
                  <a:srgbClr val="0070C0"/>
                </a:solidFill>
              </a:rPr>
              <a:t>recherche participative</a:t>
            </a:r>
            <a:r>
              <a:rPr lang="fr-FR" sz="1200"/>
              <a:t>, pour une bonne prise en compte en amont des réalités du terrain et une interrogation par la recherche de son déploiement dans les exploitations tout au long du projet</a:t>
            </a:r>
            <a:endParaRPr/>
          </a:p>
          <a:p>
            <a:pPr marL="171450" indent="-171450" algn="just">
              <a:buFont typeface="Arial"/>
              <a:buChar char="•"/>
              <a:defRPr/>
            </a:pPr>
            <a:endParaRPr lang="fr-FR" sz="1400"/>
          </a:p>
          <a:p>
            <a:pPr marL="171450" indent="-171450" algn="just">
              <a:buFont typeface="Arial"/>
              <a:buChar char="•"/>
              <a:defRPr/>
            </a:pPr>
            <a:r>
              <a:rPr lang="fr-FR" sz="1400" u="sng"/>
              <a:t>Types de projets attendus</a:t>
            </a:r>
            <a:r>
              <a:rPr lang="fr-FR" sz="1400"/>
              <a:t>: </a:t>
            </a:r>
            <a:r>
              <a:rPr lang="fr-FR" sz="1200"/>
              <a:t>Mise au point de nouveaux outils (dont OAD), pratiques, matériels en renouvelant les méthodes de travail et d’organisation; Mobiliser, appliquer et/ou développer des méthodes de conceptions collaboratives, des démarches de co-évaluation in itinere de la solution innovante, …</a:t>
            </a:r>
            <a:endParaRPr/>
          </a:p>
          <a:p>
            <a:pPr marL="171450" indent="-171450" algn="just">
              <a:buFont typeface="Arial"/>
              <a:buChar char="•"/>
              <a:defRPr/>
            </a:pPr>
            <a:endParaRPr lang="fr-FR" sz="1400"/>
          </a:p>
          <a:p>
            <a:pPr marL="171450" indent="-171450" algn="just">
              <a:buFont typeface="Arial"/>
              <a:buChar char="•"/>
              <a:defRPr/>
            </a:pPr>
            <a:r>
              <a:rPr lang="fr-FR" sz="1400"/>
              <a:t>Modification du CdC / AAP 2022 : </a:t>
            </a:r>
            <a:r>
              <a:rPr lang="fr-FR" sz="1200"/>
              <a:t>Au moins 1 partenaire « Agriculteur – Groupement d’agriculteurs » financé </a:t>
            </a:r>
            <a:endParaRPr/>
          </a:p>
          <a:p>
            <a:pPr algn="just">
              <a:defRPr/>
            </a:pPr>
            <a:endParaRPr lang="fr-FR" sz="140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221907294" name="Image 221907293"/>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a:t>3. AAP Co-Innovations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17</a:t>
            </a:fld>
            <a:endParaRPr lang="fr-FR"/>
          </a:p>
        </p:txBody>
      </p:sp>
      <p:sp>
        <p:nvSpPr>
          <p:cNvPr id="6" name="Espace réservé du contenu 5"/>
          <p:cNvSpPr>
            <a:spLocks noGrp="1"/>
          </p:cNvSpPr>
          <p:nvPr>
            <p:ph sz="quarter" idx="14"/>
          </p:nvPr>
        </p:nvSpPr>
        <p:spPr bwMode="auto">
          <a:xfrm>
            <a:off x="359998" y="1491630"/>
            <a:ext cx="8424000" cy="3168351"/>
          </a:xfrm>
        </p:spPr>
        <p:txBody>
          <a:bodyPr/>
          <a:lstStyle/>
          <a:p>
            <a:pPr algn="just">
              <a:defRPr/>
            </a:pPr>
            <a:endParaRPr lang="fr-FR" sz="1200" i="1"/>
          </a:p>
          <a:p>
            <a:pPr marL="423450" lvl="1" indent="-171450" algn="just">
              <a:spcBef>
                <a:spcPts val="0"/>
              </a:spcBef>
              <a:spcAft>
                <a:spcPts val="0"/>
              </a:spcAft>
              <a:defRPr/>
            </a:pPr>
            <a:endParaRPr lang="fr-FR" sz="1200" i="1"/>
          </a:p>
          <a:p>
            <a:pPr marL="171450" indent="-171450" algn="just">
              <a:buFont typeface="Arial"/>
              <a:buChar char="•"/>
              <a:defRPr/>
            </a:pPr>
            <a:r>
              <a:rPr lang="fr-FR" sz="1400" u="sng"/>
              <a:t>Exemples de projets retenus en 2022 :</a:t>
            </a:r>
            <a:endParaRPr/>
          </a:p>
          <a:p>
            <a:pPr marL="171450" indent="-171450" algn="just">
              <a:buFont typeface="Arial"/>
              <a:buChar char="•"/>
              <a:defRPr/>
            </a:pPr>
            <a:endParaRPr/>
          </a:p>
          <a:p>
            <a:pPr marL="423450" lvl="1" indent="-171450" algn="just">
              <a:spcBef>
                <a:spcPts val="0"/>
              </a:spcBef>
              <a:spcAft>
                <a:spcPts val="0"/>
              </a:spcAft>
              <a:defRPr/>
            </a:pPr>
            <a:r>
              <a:rPr lang="fr-FR" sz="1200" i="1"/>
              <a:t>ACcroître la COMplémentarité ovin-bovin pour PLus de Résilience</a:t>
            </a:r>
            <a:endParaRPr/>
          </a:p>
          <a:p>
            <a:pPr marL="423450" lvl="1" indent="-171450" algn="just">
              <a:spcBef>
                <a:spcPts val="0"/>
              </a:spcBef>
              <a:spcAft>
                <a:spcPts val="0"/>
              </a:spcAft>
              <a:defRPr/>
            </a:pPr>
            <a:endParaRPr/>
          </a:p>
          <a:p>
            <a:pPr marL="423450" lvl="1" indent="-171450" algn="just">
              <a:spcBef>
                <a:spcPts val="0"/>
              </a:spcBef>
              <a:spcAft>
                <a:spcPts val="0"/>
              </a:spcAft>
              <a:defRPr/>
            </a:pPr>
            <a:r>
              <a:rPr lang="fr-FR" sz="1200" i="1"/>
              <a:t>Des tableaux de bord opérationnels </a:t>
            </a:r>
            <a:r>
              <a:rPr lang="fr-FR" sz="1200" b="1" i="1"/>
              <a:t>co-construits</a:t>
            </a:r>
            <a:r>
              <a:rPr lang="fr-FR" sz="1200" i="1"/>
              <a:t> évaluant les services attendus de la fertilité des sols pour piloter la transition agroécologique</a:t>
            </a:r>
            <a:endParaRPr/>
          </a:p>
          <a:p>
            <a:pPr marL="423450" lvl="1" indent="-171450" algn="just">
              <a:spcBef>
                <a:spcPts val="0"/>
              </a:spcBef>
              <a:spcAft>
                <a:spcPts val="0"/>
              </a:spcAft>
              <a:defRPr/>
            </a:pPr>
            <a:endParaRPr lang="fr-FR" sz="1200" i="1"/>
          </a:p>
          <a:p>
            <a:pPr marL="423450" lvl="1" indent="-171450" algn="just">
              <a:spcBef>
                <a:spcPts val="0"/>
              </a:spcBef>
              <a:spcAft>
                <a:spcPts val="0"/>
              </a:spcAft>
              <a:defRPr/>
            </a:pPr>
            <a:r>
              <a:rPr lang="fr-FR" sz="1200" i="1"/>
              <a:t>Préserver l’agrobiodiversité des territoires en maraîchage et en arboriculture, en misant sur des actions de valorisation utilisant des méthodologies </a:t>
            </a:r>
            <a:r>
              <a:rPr lang="fr-FR" sz="1200" b="1" i="1"/>
              <a:t>participatives</a:t>
            </a:r>
            <a:r>
              <a:rPr lang="fr-FR" sz="1200" i="1"/>
              <a:t> et impliquant de nouvelles stratégies de distribution et de transformations</a:t>
            </a:r>
            <a:endParaRP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433616589" name="Image 433616588"/>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sz="2000"/>
              <a:t>3. AAP Co-Innovations : retour du MASA sur l’édition 2022</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18</a:t>
            </a:fld>
            <a:endParaRPr lang="fr-FR"/>
          </a:p>
        </p:txBody>
      </p:sp>
      <p:sp>
        <p:nvSpPr>
          <p:cNvPr id="6" name="Espace réservé du contenu 5"/>
          <p:cNvSpPr>
            <a:spLocks noGrp="1"/>
          </p:cNvSpPr>
          <p:nvPr>
            <p:ph sz="quarter" idx="14"/>
          </p:nvPr>
        </p:nvSpPr>
        <p:spPr bwMode="auto">
          <a:xfrm>
            <a:off x="375987" y="1399088"/>
            <a:ext cx="8424000" cy="3168351"/>
          </a:xfrm>
        </p:spPr>
        <p:txBody>
          <a:bodyPr/>
          <a:lstStyle/>
          <a:p>
            <a:pPr marL="171450" indent="-171450" algn="just">
              <a:buFont typeface="Arial"/>
              <a:buChar char="•"/>
              <a:defRPr/>
            </a:pPr>
            <a:r>
              <a:rPr lang="fr-FR" sz="1400" u="sng"/>
              <a:t>Les + des projets 2022 </a:t>
            </a:r>
            <a:r>
              <a:rPr lang="fr-FR" sz="1400"/>
              <a:t>:</a:t>
            </a:r>
            <a:endParaRPr/>
          </a:p>
          <a:p>
            <a:pPr marL="423450" lvl="1" indent="-171450" algn="just">
              <a:spcBef>
                <a:spcPts val="0"/>
              </a:spcBef>
              <a:spcAft>
                <a:spcPts val="0"/>
              </a:spcAft>
              <a:defRPr/>
            </a:pPr>
            <a:r>
              <a:rPr lang="fr-FR" sz="1200"/>
              <a:t>Constructions scientifiques, techniques, méthodologiques rigoureuses, qui émanent de besoins de la profession</a:t>
            </a:r>
            <a:endParaRPr/>
          </a:p>
          <a:p>
            <a:pPr marL="423450" lvl="1" indent="-171450" algn="just">
              <a:spcBef>
                <a:spcPts val="0"/>
              </a:spcBef>
              <a:spcAft>
                <a:spcPts val="0"/>
              </a:spcAft>
              <a:defRPr/>
            </a:pPr>
            <a:r>
              <a:rPr lang="fr-FR" sz="1200"/>
              <a:t>Approche multi-filière</a:t>
            </a:r>
            <a:endParaRPr/>
          </a:p>
          <a:p>
            <a:pPr marL="423450" lvl="1" indent="-171450" algn="just">
              <a:spcBef>
                <a:spcPts val="0"/>
              </a:spcBef>
              <a:spcAft>
                <a:spcPts val="0"/>
              </a:spcAft>
              <a:defRPr/>
            </a:pPr>
            <a:r>
              <a:rPr lang="fr-FR" sz="1200"/>
              <a:t>Argumentaires et bibliographies de qualité</a:t>
            </a:r>
            <a:endParaRPr/>
          </a:p>
          <a:p>
            <a:pPr marL="423450" lvl="1" indent="-171450" algn="just">
              <a:spcBef>
                <a:spcPts val="0"/>
              </a:spcBef>
              <a:spcAft>
                <a:spcPts val="0"/>
              </a:spcAft>
              <a:defRPr/>
            </a:pPr>
            <a:endParaRPr lang="fr-FR" sz="1200"/>
          </a:p>
          <a:p>
            <a:pPr marL="171450" indent="-171450" algn="just">
              <a:buFont typeface="Arial"/>
              <a:buChar char="•"/>
              <a:defRPr/>
            </a:pPr>
            <a:r>
              <a:rPr lang="fr-FR" sz="1400" u="sng"/>
              <a:t>Les améliorations attendues pour 2023 </a:t>
            </a:r>
            <a:r>
              <a:rPr lang="fr-FR" sz="1400"/>
              <a:t>:   </a:t>
            </a:r>
            <a:endParaRPr/>
          </a:p>
          <a:p>
            <a:pPr marL="423450" lvl="1" indent="-171450" algn="just">
              <a:spcBef>
                <a:spcPts val="0"/>
              </a:spcBef>
              <a:spcAft>
                <a:spcPts val="0"/>
              </a:spcAft>
              <a:defRPr/>
            </a:pPr>
            <a:r>
              <a:rPr lang="fr-FR" sz="1200"/>
              <a:t>Cohérence - diversité des partenaires et de leurs nombre par rapport au sujet, aux enjeux et aux ambitions (dont les agriculteurs ou groupement d’agriculteurs, financés) </a:t>
            </a:r>
            <a:endParaRPr/>
          </a:p>
          <a:p>
            <a:pPr marL="423450" lvl="1" indent="-171450" algn="just">
              <a:spcBef>
                <a:spcPts val="0"/>
              </a:spcBef>
              <a:spcAft>
                <a:spcPts val="0"/>
              </a:spcAft>
              <a:defRPr/>
            </a:pPr>
            <a:r>
              <a:rPr lang="fr-FR" sz="1200"/>
              <a:t>Répartition des actions du projet entre les partenaires, le lien-complémentarité entre elles</a:t>
            </a:r>
            <a:endParaRPr/>
          </a:p>
          <a:p>
            <a:pPr marL="423450" lvl="1" indent="-171450" algn="just">
              <a:spcBef>
                <a:spcPts val="0"/>
              </a:spcBef>
              <a:spcAft>
                <a:spcPts val="0"/>
              </a:spcAft>
              <a:defRPr/>
            </a:pPr>
            <a:r>
              <a:rPr lang="fr-FR" sz="1200"/>
              <a:t>Choix des indicateurs des projets (réalisation, résultats, moyens, impacts)</a:t>
            </a:r>
            <a:endParaRPr/>
          </a:p>
          <a:p>
            <a:pPr marL="423450" lvl="1" indent="-171450" algn="just">
              <a:spcBef>
                <a:spcPts val="0"/>
              </a:spcBef>
              <a:spcAft>
                <a:spcPts val="0"/>
              </a:spcAft>
              <a:defRPr/>
            </a:pPr>
            <a:r>
              <a:rPr lang="fr-FR" sz="1200"/>
              <a:t>Approche globale - systémique des études proposées (avec une dimension économique), approche plus de re-conception que de substitutions</a:t>
            </a:r>
            <a:endParaRPr/>
          </a:p>
          <a:p>
            <a:pPr marL="423450" lvl="1" indent="-171450" algn="just">
              <a:spcBef>
                <a:spcPts val="0"/>
              </a:spcBef>
              <a:spcAft>
                <a:spcPts val="0"/>
              </a:spcAft>
              <a:defRPr/>
            </a:pPr>
            <a:r>
              <a:rPr lang="fr-FR" sz="1200"/>
              <a:t>Intégration sur l’ensemble des actions des agriculteurs – prescripteurs, dont l’action de recherche</a:t>
            </a:r>
            <a:endParaRPr/>
          </a:p>
          <a:p>
            <a:pPr marL="423450" lvl="1" indent="-171450" algn="just">
              <a:spcBef>
                <a:spcPts val="0"/>
              </a:spcBef>
              <a:spcAft>
                <a:spcPts val="0"/>
              </a:spcAft>
              <a:defRPr/>
            </a:pPr>
            <a:endParaRPr lang="fr-FR" sz="120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sp>
        <p:nvSpPr>
          <p:cNvPr id="10" name="Flèche droite 9"/>
          <p:cNvSpPr/>
          <p:nvPr/>
        </p:nvSpPr>
        <p:spPr bwMode="auto">
          <a:xfrm>
            <a:off x="1187624" y="4424417"/>
            <a:ext cx="576064" cy="216024"/>
          </a:xfrm>
          <a:prstGeom prst="rightArrow">
            <a:avLst>
              <a:gd name="adj1" fmla="val 50000"/>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0070C0"/>
              </a:solidFill>
            </a:endParaRPr>
          </a:p>
        </p:txBody>
      </p:sp>
      <p:sp>
        <p:nvSpPr>
          <p:cNvPr id="11" name="ZoneTexte 10"/>
          <p:cNvSpPr txBox="1"/>
          <p:nvPr/>
        </p:nvSpPr>
        <p:spPr bwMode="auto">
          <a:xfrm>
            <a:off x="1979712" y="4352409"/>
            <a:ext cx="5184612" cy="365795"/>
          </a:xfrm>
          <a:prstGeom prst="rect">
            <a:avLst/>
          </a:prstGeom>
          <a:noFill/>
        </p:spPr>
        <p:txBody>
          <a:bodyPr wrap="square" rtlCol="0">
            <a:spAutoFit/>
          </a:bodyPr>
          <a:lstStyle/>
          <a:p>
            <a:pPr>
              <a:defRPr/>
            </a:pPr>
            <a:r>
              <a:rPr lang="fr-FR">
                <a:solidFill>
                  <a:schemeClr val="tx1"/>
                </a:solidFill>
              </a:rPr>
              <a:t>Date webinaire pour cet AAP : 1/12 à 16h</a:t>
            </a:r>
            <a:endParaRPr>
              <a:solidFill>
                <a:schemeClr val="tx1"/>
              </a:solidFill>
            </a:endParaRPr>
          </a:p>
        </p:txBody>
      </p:sp>
      <p:pic>
        <p:nvPicPr>
          <p:cNvPr id="726643941" name="Image 726643940"/>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24016" y="3651870"/>
            <a:ext cx="8424000" cy="720000"/>
          </a:xfrm>
        </p:spPr>
        <p:txBody>
          <a:bodyPr/>
          <a:lstStyle/>
          <a:p>
            <a:pPr>
              <a:defRPr/>
            </a:pPr>
            <a:r>
              <a:rPr lang="fr-FR"/>
              <a:t>2. Les règles administratives et financières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19</a:t>
            </a:fld>
            <a:endParaRPr lang="fr-F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1949747135" name="Image 1949747134"/>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46500" y="843558"/>
            <a:ext cx="8424000" cy="648072"/>
          </a:xfrm>
        </p:spPr>
        <p:txBody>
          <a:bodyPr>
            <a:normAutofit/>
          </a:bodyPr>
          <a:lstStyle/>
          <a:p>
            <a:pPr>
              <a:defRPr/>
            </a:pPr>
            <a:r>
              <a:rPr lang="fr-FR" sz="2050">
                <a:solidFill>
                  <a:schemeClr val="tx1">
                    <a:lumMod val="85000"/>
                    <a:lumOff val="15000"/>
                  </a:schemeClr>
                </a:solidFill>
              </a:rPr>
              <a:t>Ambition : mobiliser les acteurs du développement agricole et rural pour massifier la transition agro-écologique déjà engagée</a:t>
            </a:r>
            <a:endParaRPr/>
          </a:p>
        </p:txBody>
      </p:sp>
      <p:sp>
        <p:nvSpPr>
          <p:cNvPr id="7" name="Espace réservé du contenu 6"/>
          <p:cNvSpPr>
            <a:spLocks noGrp="1"/>
          </p:cNvSpPr>
          <p:nvPr>
            <p:ph sz="quarter" idx="14"/>
          </p:nvPr>
        </p:nvSpPr>
        <p:spPr bwMode="auto">
          <a:xfrm>
            <a:off x="359475" y="1707653"/>
            <a:ext cx="8797500" cy="3075846"/>
          </a:xfrm>
        </p:spPr>
        <p:txBody>
          <a:bodyPr/>
          <a:lstStyle/>
          <a:p>
            <a:pPr marL="285750" indent="-285750">
              <a:spcAft>
                <a:spcPts val="0"/>
              </a:spcAft>
              <a:buFont typeface="Wingdings"/>
              <a:buChar char="v"/>
              <a:defRPr/>
            </a:pPr>
            <a:r>
              <a:rPr lang="fr-FR" sz="1800">
                <a:solidFill>
                  <a:srgbClr val="0070C0"/>
                </a:solidFill>
              </a:rPr>
              <a:t>Continuum recherche-développement-innovation pour accélérer les transitions</a:t>
            </a:r>
            <a:endParaRPr/>
          </a:p>
          <a:p>
            <a:pPr lvl="2">
              <a:spcBef>
                <a:spcPts val="0"/>
              </a:spcBef>
              <a:spcAft>
                <a:spcPts val="0"/>
              </a:spcAft>
              <a:defRPr/>
            </a:pPr>
            <a:r>
              <a:rPr lang="fr-FR" sz="1500">
                <a:solidFill>
                  <a:schemeClr val="tx1">
                    <a:lumMod val="65000"/>
                    <a:lumOff val="35000"/>
                  </a:schemeClr>
                </a:solidFill>
              </a:rPr>
              <a:t> Produire des connaissances et des outils</a:t>
            </a:r>
            <a:endParaRPr/>
          </a:p>
          <a:p>
            <a:pPr lvl="2">
              <a:spcBef>
                <a:spcPts val="0"/>
              </a:spcBef>
              <a:spcAft>
                <a:spcPts val="0"/>
              </a:spcAft>
              <a:defRPr/>
            </a:pPr>
            <a:r>
              <a:rPr lang="fr-FR" sz="1500">
                <a:solidFill>
                  <a:schemeClr val="tx1">
                    <a:lumMod val="65000"/>
                    <a:lumOff val="35000"/>
                  </a:schemeClr>
                </a:solidFill>
              </a:rPr>
              <a:t> Soutenir des méthodes / démarches collectives, dynamique/spirale d’innovation</a:t>
            </a:r>
            <a:endParaRPr/>
          </a:p>
          <a:p>
            <a:pPr lvl="2">
              <a:spcBef>
                <a:spcPts val="0"/>
              </a:spcBef>
              <a:spcAft>
                <a:spcPts val="0"/>
              </a:spcAft>
              <a:defRPr/>
            </a:pPr>
            <a:r>
              <a:rPr lang="fr-FR" sz="1500">
                <a:solidFill>
                  <a:schemeClr val="tx1">
                    <a:lumMod val="65000"/>
                    <a:lumOff val="35000"/>
                  </a:schemeClr>
                </a:solidFill>
              </a:rPr>
              <a:t> Mobiliser vers l’impact / l’appropriation le transfert</a:t>
            </a:r>
            <a:endParaRPr/>
          </a:p>
          <a:p>
            <a:pPr lvl="2">
              <a:spcBef>
                <a:spcPts val="0"/>
              </a:spcBef>
              <a:spcAft>
                <a:spcPts val="0"/>
              </a:spcAft>
              <a:defRPr/>
            </a:pPr>
            <a:endParaRPr lang="fr-FR" sz="1500">
              <a:solidFill>
                <a:schemeClr val="tx1">
                  <a:lumMod val="65000"/>
                  <a:lumOff val="35000"/>
                </a:schemeClr>
              </a:solidFill>
            </a:endParaRPr>
          </a:p>
          <a:p>
            <a:pPr marL="285750" indent="-285750">
              <a:spcAft>
                <a:spcPts val="0"/>
              </a:spcAft>
              <a:buFont typeface="Wingdings"/>
              <a:buChar char="v"/>
              <a:defRPr/>
            </a:pPr>
            <a:r>
              <a:rPr lang="fr-FR" sz="1800">
                <a:solidFill>
                  <a:srgbClr val="0070C0"/>
                </a:solidFill>
              </a:rPr>
              <a:t>Anticipation des enjeux</a:t>
            </a:r>
            <a:endParaRPr/>
          </a:p>
          <a:p>
            <a:pPr lvl="2">
              <a:spcBef>
                <a:spcPts val="0"/>
              </a:spcBef>
              <a:spcAft>
                <a:spcPts val="0"/>
              </a:spcAft>
              <a:defRPr/>
            </a:pPr>
            <a:r>
              <a:rPr lang="fr-FR" sz="1500">
                <a:solidFill>
                  <a:schemeClr val="tx1">
                    <a:lumMod val="65000"/>
                    <a:lumOff val="35000"/>
                  </a:schemeClr>
                </a:solidFill>
              </a:rPr>
              <a:t> Viabilité / résilience, environnement, société</a:t>
            </a:r>
            <a:endParaRPr/>
          </a:p>
          <a:p>
            <a:pPr lvl="2">
              <a:spcBef>
                <a:spcPts val="0"/>
              </a:spcBef>
              <a:spcAft>
                <a:spcPts val="0"/>
              </a:spcAft>
              <a:defRPr/>
            </a:pPr>
            <a:endParaRPr lang="fr-FR" sz="1500">
              <a:solidFill>
                <a:schemeClr val="tx1">
                  <a:lumMod val="65000"/>
                  <a:lumOff val="35000"/>
                </a:schemeClr>
              </a:solidFill>
            </a:endParaRPr>
          </a:p>
          <a:p>
            <a:pPr marL="285750" indent="-285750">
              <a:spcAft>
                <a:spcPts val="0"/>
              </a:spcAft>
              <a:buFont typeface="Wingdings"/>
              <a:buChar char="v"/>
              <a:defRPr/>
            </a:pPr>
            <a:r>
              <a:rPr lang="fr-FR" sz="1800">
                <a:solidFill>
                  <a:srgbClr val="0070C0"/>
                </a:solidFill>
              </a:rPr>
              <a:t>Cohérence et lisibilité</a:t>
            </a:r>
            <a:endParaRPr/>
          </a:p>
          <a:p>
            <a:pPr lvl="2">
              <a:spcBef>
                <a:spcPts val="0"/>
              </a:spcBef>
              <a:spcAft>
                <a:spcPts val="0"/>
              </a:spcAft>
              <a:defRPr/>
            </a:pPr>
            <a:r>
              <a:rPr lang="fr-FR" sz="1500">
                <a:solidFill>
                  <a:schemeClr val="bg2"/>
                </a:solidFill>
              </a:rPr>
              <a:t> </a:t>
            </a:r>
            <a:r>
              <a:rPr lang="fr-FR" sz="1500">
                <a:solidFill>
                  <a:schemeClr val="tx1">
                    <a:lumMod val="65000"/>
                    <a:lumOff val="35000"/>
                  </a:schemeClr>
                </a:solidFill>
              </a:rPr>
              <a:t>Nombre limité à 9 thématiques prioritaires pour la programmation 22-27 du PNDAR</a:t>
            </a:r>
            <a:endParaRPr/>
          </a:p>
          <a:p>
            <a:pPr lvl="2">
              <a:spcBef>
                <a:spcPts val="0"/>
              </a:spcBef>
              <a:spcAft>
                <a:spcPts val="0"/>
              </a:spcAft>
              <a:defRPr/>
            </a:pPr>
            <a:r>
              <a:rPr lang="fr-FR" sz="1500">
                <a:solidFill>
                  <a:schemeClr val="tx1">
                    <a:lumMod val="65000"/>
                    <a:lumOff val="35000"/>
                  </a:schemeClr>
                </a:solidFill>
              </a:rPr>
              <a:t> Des enveloppes réservées pour inciter des dépôts sur quelques thématiques</a:t>
            </a:r>
            <a:endParaRPr/>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2</a:t>
            </a:fld>
            <a:endParaRPr lang="fr-FR"/>
          </a:p>
        </p:txBody>
      </p:sp>
      <p:pic>
        <p:nvPicPr>
          <p:cNvPr id="9" name="Image 8"/>
          <p:cNvPicPr>
            <a:picLocks noChangeAspect="1"/>
          </p:cNvPicPr>
          <p:nvPr/>
        </p:nvPicPr>
        <p:blipFill>
          <a:blip r:embed="rId2"/>
          <a:stretch/>
        </p:blipFill>
        <p:spPr bwMode="auto">
          <a:xfrm>
            <a:off x="7884368" y="97905"/>
            <a:ext cx="1103121" cy="492465"/>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3" name="Espace réservé du pied de page 2"/>
          <p:cNvSpPr>
            <a:spLocks noGrp="1"/>
          </p:cNvSpPr>
          <p:nvPr>
            <p:ph type="ftr" sz="quarter" idx="11"/>
          </p:nvPr>
        </p:nvSpPr>
        <p:spPr bwMode="auto"/>
        <p:txBody>
          <a:bodyPr/>
          <a:lstStyle/>
          <a:p>
            <a:pPr>
              <a:defRPr/>
            </a:pPr>
            <a:r>
              <a:rPr lang="fr-FR"/>
              <a:t>Présentation AAP PNDAR CASDAR</a:t>
            </a:r>
            <a:endParaRPr/>
          </a:p>
        </p:txBody>
      </p:sp>
      <p:pic>
        <p:nvPicPr>
          <p:cNvPr id="1778931649" name="Image 1778931648"/>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Organismes bénéficiaires cibles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20</a:t>
            </a:fld>
            <a:endParaRPr lang="fr-FR"/>
          </a:p>
        </p:txBody>
      </p:sp>
      <p:sp>
        <p:nvSpPr>
          <p:cNvPr id="6" name="Espace réservé du contenu 5"/>
          <p:cNvSpPr>
            <a:spLocks noGrp="1"/>
          </p:cNvSpPr>
          <p:nvPr>
            <p:ph sz="quarter" idx="14"/>
          </p:nvPr>
        </p:nvSpPr>
        <p:spPr bwMode="auto">
          <a:xfrm>
            <a:off x="359999" y="1419622"/>
            <a:ext cx="8424000" cy="3163500"/>
          </a:xfrm>
        </p:spPr>
        <p:txBody>
          <a:bodyPr/>
          <a:lstStyle/>
          <a:p>
            <a:pPr>
              <a:defRPr/>
            </a:pPr>
            <a:r>
              <a:rPr lang="fr-FR" sz="1400"/>
              <a:t>Ouvert aux organismes et entreprises conduisant une </a:t>
            </a:r>
            <a:r>
              <a:rPr lang="fr-FR" sz="1400">
                <a:solidFill>
                  <a:srgbClr val="0070C0"/>
                </a:solidFill>
              </a:rPr>
              <a:t>activité de recherche et de production - diffusion des connaissances</a:t>
            </a:r>
            <a:r>
              <a:rPr lang="fr-FR" sz="1400"/>
              <a:t>, quel que soit leur statut légal (de droit public ou de droit privé) ou leur mode de financement :</a:t>
            </a:r>
            <a:endParaRPr/>
          </a:p>
          <a:p>
            <a:pPr marL="285750" indent="-285750">
              <a:buFont typeface="Arial"/>
              <a:buChar char="•"/>
              <a:defRPr/>
            </a:pPr>
            <a:r>
              <a:rPr lang="fr-FR" sz="1200"/>
              <a:t>les organismes de recherche et d’enseignement supérieur, </a:t>
            </a:r>
            <a:endParaRPr/>
          </a:p>
          <a:p>
            <a:pPr marL="285750" indent="-285750">
              <a:buFont typeface="Arial"/>
              <a:buChar char="•"/>
              <a:defRPr/>
            </a:pPr>
            <a:r>
              <a:rPr lang="fr-FR" sz="1200"/>
              <a:t>les instituts et centres techniques liés aux filières, et leurs structures nationales de coordination, </a:t>
            </a:r>
            <a:endParaRPr/>
          </a:p>
          <a:p>
            <a:pPr marL="285750" indent="-285750">
              <a:buFont typeface="Arial"/>
              <a:buChar char="•"/>
              <a:defRPr/>
            </a:pPr>
            <a:r>
              <a:rPr lang="fr-FR" sz="1200"/>
              <a:t>les chambres d'agriculture, </a:t>
            </a:r>
            <a:endParaRPr/>
          </a:p>
          <a:p>
            <a:pPr marL="285750" indent="-285750">
              <a:buFont typeface="Arial"/>
              <a:buChar char="•"/>
              <a:defRPr/>
            </a:pPr>
            <a:r>
              <a:rPr lang="fr-FR" sz="1200"/>
              <a:t>les groupements professionnels à caractère technique, économique et social, notamment les ONVAR et les organismes regroupant des entités dont l'objet légal ou réglementaire s'inscrit dans les missions du développement agricole</a:t>
            </a:r>
            <a:r>
              <a:rPr lang="fr-FR" sz="1200" i="1"/>
              <a:t>(CRPM, Art. L820-2)</a:t>
            </a:r>
            <a:r>
              <a:rPr lang="fr-FR" sz="1200"/>
              <a:t> ,</a:t>
            </a:r>
            <a:endParaRPr/>
          </a:p>
          <a:p>
            <a:pPr marL="285750" indent="-285750">
              <a:buFont typeface="Arial"/>
              <a:buChar char="•"/>
              <a:defRPr/>
            </a:pPr>
            <a:r>
              <a:rPr lang="fr-FR" sz="1200"/>
              <a:t>les établissements d'enseignement agricole</a:t>
            </a:r>
            <a:r>
              <a:rPr lang="fr-FR" sz="1400" i="1"/>
              <a:t>.</a:t>
            </a:r>
            <a:endParaRPr/>
          </a:p>
          <a:p>
            <a:pPr marL="285750" indent="-285750">
              <a:buFont typeface="Arial"/>
              <a:buChar char="•"/>
              <a:defRPr/>
            </a:pPr>
            <a:endParaRPr lang="fr-FR" sz="1400"/>
          </a:p>
          <a:p>
            <a:pPr>
              <a:defRPr/>
            </a:pPr>
            <a:r>
              <a:rPr lang="fr-FR" sz="1400">
                <a:solidFill>
                  <a:srgbClr val="0070C0"/>
                </a:solidFill>
              </a:rPr>
              <a:t>Ouvert aux opérateurs économiques, dont l’objet premier n’est pas de faire de la recherche ou du développement agricole</a:t>
            </a:r>
            <a:r>
              <a:rPr lang="fr-FR" sz="1400"/>
              <a:t>, quel que soit leur statut légal notamment les entreprises fournissant des biens et des services à l’agriculture et aux filières agricoles et agro-alimentaires. </a:t>
            </a:r>
            <a:endParaRPr/>
          </a:p>
          <a:p>
            <a:pPr>
              <a:defRPr/>
            </a:pPr>
            <a:r>
              <a:rPr lang="fr-FR" sz="1400"/>
              <a:t> </a:t>
            </a:r>
            <a:endParaRPr/>
          </a:p>
          <a:p>
            <a:pPr marL="342900" lvl="0" indent="-342900" algn="just">
              <a:buFont typeface="+mj-lt"/>
              <a:buAutoNum type="arabicPeriod"/>
              <a:defRPr/>
            </a:pPr>
            <a:endParaRPr lang="fr-FR" sz="1400"/>
          </a:p>
        </p:txBody>
      </p:sp>
      <p:pic>
        <p:nvPicPr>
          <p:cNvPr id="10" name="Image 9"/>
          <p:cNvPicPr>
            <a:picLocks noChangeAspect="1"/>
          </p:cNvPicPr>
          <p:nvPr/>
        </p:nvPicPr>
        <p:blipFill>
          <a:blip r:embed="rId2"/>
          <a:stretch/>
        </p:blipFill>
        <p:spPr bwMode="auto">
          <a:xfrm>
            <a:off x="7884368" y="97905"/>
            <a:ext cx="1103121" cy="492465"/>
          </a:xfrm>
          <a:prstGeom prst="rect">
            <a:avLst/>
          </a:prstGeom>
        </p:spPr>
      </p:pic>
      <p:sp>
        <p:nvSpPr>
          <p:cNvPr id="11"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8" name="Espace réservé du pied de page 7"/>
          <p:cNvSpPr>
            <a:spLocks noGrp="1"/>
          </p:cNvSpPr>
          <p:nvPr>
            <p:ph type="ftr" sz="quarter" idx="11"/>
          </p:nvPr>
        </p:nvSpPr>
        <p:spPr bwMode="auto"/>
        <p:txBody>
          <a:bodyPr/>
          <a:lstStyle/>
          <a:p>
            <a:pPr>
              <a:defRPr/>
            </a:pPr>
            <a:r>
              <a:rPr lang="fr-FR"/>
              <a:t>Présentation AAP PNDAR CASDAR</a:t>
            </a:r>
            <a:endParaRPr/>
          </a:p>
        </p:txBody>
      </p:sp>
      <p:pic>
        <p:nvPicPr>
          <p:cNvPr id="1896595835" name="Image 1896595834"/>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21</a:t>
            </a:fld>
            <a:endParaRPr lang="fr-FR"/>
          </a:p>
        </p:txBody>
      </p:sp>
      <p:sp>
        <p:nvSpPr>
          <p:cNvPr id="6" name="Espace réservé du contenu 5"/>
          <p:cNvSpPr>
            <a:spLocks noGrp="1"/>
          </p:cNvSpPr>
          <p:nvPr>
            <p:ph sz="quarter" idx="14"/>
          </p:nvPr>
        </p:nvSpPr>
        <p:spPr bwMode="auto">
          <a:xfrm>
            <a:off x="359998" y="1419622"/>
            <a:ext cx="8424000" cy="3240360"/>
          </a:xfrm>
        </p:spPr>
        <p:txBody>
          <a:bodyPr/>
          <a:lstStyle/>
          <a:p>
            <a:pPr lvl="0" algn="just">
              <a:defRPr/>
            </a:pPr>
            <a:r>
              <a:rPr lang="fr-FR" sz="1400" u="sng"/>
              <a:t>Partenariat </a:t>
            </a:r>
            <a:r>
              <a:rPr lang="fr-FR" sz="1400"/>
              <a:t>:</a:t>
            </a:r>
            <a:endParaRPr/>
          </a:p>
          <a:p>
            <a:pPr marL="171450" lvl="0" indent="-171450" algn="just">
              <a:buFont typeface="Arial"/>
              <a:buChar char="•"/>
              <a:defRPr/>
            </a:pPr>
            <a:r>
              <a:rPr lang="fr-FR" sz="1400"/>
              <a:t>Des projets qui mobilisent obligatoirement </a:t>
            </a:r>
            <a:r>
              <a:rPr lang="fr-FR" sz="1400">
                <a:solidFill>
                  <a:srgbClr val="0070C0"/>
                </a:solidFill>
              </a:rPr>
              <a:t>plusieurs partenaires (2 partenaires min</a:t>
            </a:r>
            <a:r>
              <a:rPr lang="fr-FR" sz="1400"/>
              <a:t>). </a:t>
            </a:r>
            <a:endParaRPr/>
          </a:p>
          <a:p>
            <a:pPr marL="171450" lvl="0" indent="-171450" algn="just">
              <a:buFont typeface="Arial"/>
              <a:buChar char="•"/>
              <a:defRPr/>
            </a:pPr>
            <a:r>
              <a:rPr lang="fr-FR" sz="1400">
                <a:solidFill>
                  <a:srgbClr val="0070C0"/>
                </a:solidFill>
              </a:rPr>
              <a:t>Partenaire = reçoit une part du financement </a:t>
            </a:r>
            <a:endParaRPr/>
          </a:p>
          <a:p>
            <a:pPr marL="171450" lvl="0" indent="-171450" algn="just">
              <a:buFont typeface="Arial"/>
              <a:buChar char="•"/>
              <a:defRPr/>
            </a:pPr>
            <a:r>
              <a:rPr lang="fr-FR" sz="1400"/>
              <a:t>Pas de type de partenaire obligatoire, sauf pour l’AAP </a:t>
            </a:r>
            <a:r>
              <a:rPr lang="fr-FR" sz="1400">
                <a:solidFill>
                  <a:srgbClr val="0070C0"/>
                </a:solidFill>
              </a:rPr>
              <a:t>Co-innovation</a:t>
            </a:r>
            <a:r>
              <a:rPr lang="fr-FR" sz="1400"/>
              <a:t> (</a:t>
            </a:r>
            <a:r>
              <a:rPr lang="fr-FR" sz="1400">
                <a:solidFill>
                  <a:srgbClr val="0070C0"/>
                </a:solidFill>
              </a:rPr>
              <a:t>intégration d’un ou plusieurs groupements d’agriculteurs formalisés</a:t>
            </a:r>
            <a:r>
              <a:rPr lang="fr-FR" sz="1400"/>
              <a:t>)</a:t>
            </a:r>
            <a:endParaRPr/>
          </a:p>
          <a:p>
            <a:pPr lvl="0" algn="just">
              <a:defRPr/>
            </a:pPr>
            <a:endParaRPr lang="fr-FR" sz="1400"/>
          </a:p>
          <a:p>
            <a:pPr lvl="0" algn="just">
              <a:defRPr/>
            </a:pPr>
            <a:r>
              <a:rPr lang="fr-FR" sz="1400" u="sng"/>
              <a:t>Échelle territoriale du projet </a:t>
            </a:r>
            <a:r>
              <a:rPr lang="fr-FR" sz="1400"/>
              <a:t>:</a:t>
            </a:r>
            <a:endParaRPr/>
          </a:p>
          <a:p>
            <a:pPr marL="171450" lvl="0" indent="-171450" algn="just">
              <a:buFont typeface="Arial"/>
              <a:buChar char="•"/>
              <a:defRPr/>
            </a:pPr>
            <a:r>
              <a:rPr lang="fr-FR" sz="1400"/>
              <a:t>Des projets conduits à </a:t>
            </a:r>
            <a:r>
              <a:rPr lang="fr-FR" sz="1400">
                <a:solidFill>
                  <a:srgbClr val="0070C0"/>
                </a:solidFill>
              </a:rPr>
              <a:t>l’échelle nationale prioritairement (2 régions impliquées obligatoirement)</a:t>
            </a:r>
            <a:endParaRPr/>
          </a:p>
          <a:p>
            <a:pPr marL="171450" lvl="0" indent="-171450" algn="just">
              <a:buFont typeface="Arial"/>
              <a:buChar char="•"/>
              <a:defRPr/>
            </a:pPr>
            <a:r>
              <a:rPr lang="fr-FR" sz="1400"/>
              <a:t>Sauf pour l’AAP Démultiplication qui peut être conduit à l’échelle régionale sous condition (2 types de partenaires obligatoirement )</a:t>
            </a:r>
            <a:endParaRPr/>
          </a:p>
          <a:p>
            <a:pPr lvl="0" algn="just">
              <a:defRPr/>
            </a:pPr>
            <a:endParaRPr lang="fr-FR" sz="1400"/>
          </a:p>
        </p:txBody>
      </p:sp>
      <p:sp>
        <p:nvSpPr>
          <p:cNvPr id="12" name="Titre 1"/>
          <p:cNvSpPr txBox="1"/>
          <p:nvPr/>
        </p:nvSpPr>
        <p:spPr bwMode="gray">
          <a:xfrm>
            <a:off x="356504" y="806394"/>
            <a:ext cx="8424000" cy="720000"/>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2800">
                <a:solidFill>
                  <a:schemeClr val="tx1">
                    <a:lumMod val="85000"/>
                    <a:lumOff val="15000"/>
                  </a:schemeClr>
                </a:solidFill>
              </a:rPr>
              <a:t>Des règles communes aux AAP</a:t>
            </a:r>
            <a:endParaRPr lang="fr-FR">
              <a:solidFill>
                <a:schemeClr val="tx1">
                  <a:lumMod val="85000"/>
                  <a:lumOff val="15000"/>
                </a:schemeClr>
              </a:solidFill>
            </a:endParaRP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2" name="Espace réservé du pied de page 1"/>
          <p:cNvSpPr>
            <a:spLocks noGrp="1"/>
          </p:cNvSpPr>
          <p:nvPr>
            <p:ph type="ftr" sz="quarter" idx="11"/>
          </p:nvPr>
        </p:nvSpPr>
        <p:spPr bwMode="auto"/>
        <p:txBody>
          <a:bodyPr/>
          <a:lstStyle/>
          <a:p>
            <a:pPr>
              <a:defRPr/>
            </a:pPr>
            <a:r>
              <a:rPr lang="fr-FR"/>
              <a:t>Présentation AAP PNDAR CASDAR</a:t>
            </a:r>
            <a:endParaRPr/>
          </a:p>
        </p:txBody>
      </p:sp>
      <p:pic>
        <p:nvPicPr>
          <p:cNvPr id="335173978" name="Image 335173977"/>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p:cNvSpPr>
            <a:spLocks noGrp="1"/>
          </p:cNvSpPr>
          <p:nvPr>
            <p:ph type="title"/>
          </p:nvPr>
        </p:nvSpPr>
        <p:spPr bwMode="auto"/>
        <p:txBody>
          <a:bodyPr/>
          <a:lstStyle/>
          <a:p>
            <a:pPr>
              <a:defRPr/>
            </a:pPr>
            <a:r>
              <a:rPr lang="fr-FR"/>
              <a:t>Des règles communes aux AAP </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22</a:t>
            </a:fld>
            <a:endParaRPr lang="fr-FR"/>
          </a:p>
        </p:txBody>
      </p:sp>
      <p:sp>
        <p:nvSpPr>
          <p:cNvPr id="10" name="Espace réservé du contenu 9"/>
          <p:cNvSpPr>
            <a:spLocks noGrp="1"/>
          </p:cNvSpPr>
          <p:nvPr>
            <p:ph sz="quarter" idx="14"/>
          </p:nvPr>
        </p:nvSpPr>
        <p:spPr bwMode="auto">
          <a:xfrm>
            <a:off x="359999" y="1419622"/>
            <a:ext cx="8424000" cy="3096368"/>
          </a:xfrm>
        </p:spPr>
        <p:txBody>
          <a:bodyPr/>
          <a:lstStyle/>
          <a:p>
            <a:pPr algn="just">
              <a:defRPr/>
            </a:pPr>
            <a:r>
              <a:rPr lang="fr-FR" sz="1400" u="sng"/>
              <a:t>Dépenses éligibles : </a:t>
            </a:r>
            <a:endParaRPr/>
          </a:p>
          <a:p>
            <a:pPr marL="171450" indent="-171450" algn="just">
              <a:buFont typeface="Arial"/>
              <a:buChar char="•"/>
              <a:defRPr/>
            </a:pPr>
            <a:r>
              <a:rPr lang="fr-FR" sz="1200"/>
              <a:t>Dépenses de personnel</a:t>
            </a:r>
            <a:endParaRPr/>
          </a:p>
          <a:p>
            <a:pPr marL="171450" indent="-171450" algn="just">
              <a:buFont typeface="Arial"/>
              <a:buChar char="•"/>
              <a:defRPr/>
            </a:pPr>
            <a:r>
              <a:rPr lang="fr-FR" sz="1200"/>
              <a:t>Autres dépenses directes :</a:t>
            </a:r>
            <a:endParaRPr/>
          </a:p>
          <a:p>
            <a:pPr marL="423450" lvl="1" indent="-171450">
              <a:defRPr/>
            </a:pPr>
            <a:r>
              <a:rPr lang="fr-FR" sz="1200"/>
              <a:t>Prestation de services : </a:t>
            </a:r>
            <a:endParaRPr/>
          </a:p>
          <a:p>
            <a:pPr marL="603450" lvl="2" indent="-171450">
              <a:buFont typeface="Wingdings"/>
              <a:buChar char="ü"/>
              <a:defRPr/>
            </a:pPr>
            <a:r>
              <a:rPr lang="fr-FR"/>
              <a:t>Le montant total des prestations ne peut pas dépasser 30% du coût global du projet.</a:t>
            </a:r>
            <a:endParaRPr/>
          </a:p>
          <a:p>
            <a:pPr marL="603450" lvl="2" indent="-171450">
              <a:buFont typeface="Wingdings"/>
              <a:buChar char="ü"/>
              <a:defRPr/>
            </a:pPr>
            <a:r>
              <a:rPr lang="fr-FR"/>
              <a:t>Toute prestation de service d’un montant supérieur à 15 000 € doit être justifiée (fourniture du cahier des charges et du devis, respect du code des marchés publics)</a:t>
            </a:r>
            <a:endParaRPr/>
          </a:p>
          <a:p>
            <a:pPr marL="423450" lvl="1" indent="-171450">
              <a:defRPr/>
            </a:pPr>
            <a:r>
              <a:rPr lang="fr-FR" sz="1200"/>
              <a:t>Acquisition de matériels</a:t>
            </a:r>
            <a:endParaRPr/>
          </a:p>
          <a:p>
            <a:pPr marL="171450" indent="-171450" algn="just">
              <a:buFont typeface="Arial"/>
              <a:buChar char="•"/>
              <a:defRPr/>
            </a:pPr>
            <a:r>
              <a:rPr lang="fr-FR" sz="1200"/>
              <a:t>Frais généraux :</a:t>
            </a:r>
            <a:endParaRPr/>
          </a:p>
          <a:p>
            <a:pPr marL="423450" lvl="1" indent="-171450" algn="just">
              <a:defRPr/>
            </a:pPr>
            <a:r>
              <a:rPr lang="fr-FR" sz="1200"/>
              <a:t>Organismes privés y compris chambres d’agriculture : forfait de 20% du montant total , hors frais généraux, des dépenses éligibles</a:t>
            </a:r>
            <a:endParaRPr/>
          </a:p>
          <a:p>
            <a:pPr marL="423450" lvl="1" indent="-171450" algn="just">
              <a:defRPr/>
            </a:pPr>
            <a:r>
              <a:rPr lang="fr-FR" sz="1200"/>
              <a:t>Organismes publics : forfait de 15% du montant total , hors frais généraux, des dépenses éligibles</a:t>
            </a:r>
            <a:endParaRPr/>
          </a:p>
          <a:p>
            <a:pPr marL="423450" lvl="1" indent="-171450">
              <a:defRPr/>
            </a:pPr>
            <a:endParaRPr lang="fr-FR" sz="1200"/>
          </a:p>
          <a:p>
            <a:pPr marL="423450" lvl="1" indent="-171450">
              <a:buFontTx/>
              <a:buChar char="-"/>
              <a:defRPr/>
            </a:pPr>
            <a:endParaRPr lang="fr-FR" u="sng"/>
          </a:p>
        </p:txBody>
      </p:sp>
      <p:pic>
        <p:nvPicPr>
          <p:cNvPr id="11" name="Image 10"/>
          <p:cNvPicPr>
            <a:picLocks noChangeAspect="1"/>
          </p:cNvPicPr>
          <p:nvPr/>
        </p:nvPicPr>
        <p:blipFill>
          <a:blip r:embed="rId2"/>
          <a:stretch/>
        </p:blipFill>
        <p:spPr bwMode="auto">
          <a:xfrm>
            <a:off x="7884368" y="97905"/>
            <a:ext cx="1103121" cy="492465"/>
          </a:xfrm>
          <a:prstGeom prst="rect">
            <a:avLst/>
          </a:prstGeom>
        </p:spPr>
      </p:pic>
      <p:sp>
        <p:nvSpPr>
          <p:cNvPr id="12"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2" name="Espace réservé du pied de page 1"/>
          <p:cNvSpPr>
            <a:spLocks noGrp="1"/>
          </p:cNvSpPr>
          <p:nvPr>
            <p:ph type="ftr" sz="quarter" idx="11"/>
          </p:nvPr>
        </p:nvSpPr>
        <p:spPr bwMode="auto"/>
        <p:txBody>
          <a:bodyPr/>
          <a:lstStyle/>
          <a:p>
            <a:pPr>
              <a:defRPr/>
            </a:pPr>
            <a:r>
              <a:rPr lang="fr-FR"/>
              <a:t>Présentation AAP PNDAR CASDAR</a:t>
            </a:r>
            <a:endParaRPr/>
          </a:p>
        </p:txBody>
      </p:sp>
      <p:pic>
        <p:nvPicPr>
          <p:cNvPr id="775902786" name="Image 775902785"/>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6504" y="806394"/>
            <a:ext cx="8424000" cy="720000"/>
          </a:xfrm>
        </p:spPr>
        <p:txBody>
          <a:bodyPr/>
          <a:lstStyle/>
          <a:p>
            <a:pPr>
              <a:defRPr/>
            </a:pPr>
            <a:r>
              <a:rPr lang="fr-FR" sz="2800">
                <a:solidFill>
                  <a:schemeClr val="tx1">
                    <a:lumMod val="85000"/>
                    <a:lumOff val="15000"/>
                  </a:schemeClr>
                </a:solidFill>
              </a:rPr>
              <a:t>Des règles communes aux AAP</a:t>
            </a:r>
            <a:endParaRPr lang="fr-FR">
              <a:solidFill>
                <a:schemeClr val="tx1">
                  <a:lumMod val="85000"/>
                  <a:lumOff val="15000"/>
                </a:schemeClr>
              </a:solidFill>
            </a:endParaRPr>
          </a:p>
        </p:txBody>
      </p:sp>
      <p:sp>
        <p:nvSpPr>
          <p:cNvPr id="6" name="Espace réservé du pied de page 2"/>
          <p:cNvSpPr>
            <a:spLocks noGrp="1"/>
          </p:cNvSpPr>
          <p:nvPr>
            <p:ph type="ftr" sz="quarter" idx="11"/>
          </p:nvPr>
        </p:nvSpPr>
        <p:spPr bwMode="auto"/>
        <p:txBody>
          <a:bodyPr/>
          <a:lstStyle/>
          <a:p>
            <a:pPr>
              <a:defRPr/>
            </a:pPr>
            <a:r>
              <a:rPr lang="fr-FR"/>
              <a:t>Présentation AAP PNDAR CASDAR</a:t>
            </a:r>
            <a:endParaRPr/>
          </a:p>
        </p:txBody>
      </p:sp>
      <p:sp>
        <p:nvSpPr>
          <p:cNvPr id="5" name="Titre 1"/>
          <p:cNvSpPr txBox="1"/>
          <p:nvPr/>
        </p:nvSpPr>
        <p:spPr bwMode="auto">
          <a:xfrm>
            <a:off x="1691680" y="123477"/>
            <a:ext cx="8174732" cy="994172"/>
          </a:xfrm>
          <a:prstGeom prst="rect">
            <a:avLst/>
          </a:prstGeom>
        </p:spPr>
        <p:txBody>
          <a:bodyPr vert="horz" lIns="68580" tIns="34290" rIns="68580" bIns="3429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2350" b="1">
              <a:solidFill>
                <a:srgbClr val="0070C0"/>
              </a:solidFill>
              <a:latin typeface="Marianne"/>
            </a:endParaRPr>
          </a:p>
        </p:txBody>
      </p:sp>
      <p:sp>
        <p:nvSpPr>
          <p:cNvPr id="9"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23</a:t>
            </a:fld>
            <a:endParaRPr lang="fr-FR"/>
          </a:p>
        </p:txBody>
      </p:sp>
      <p:graphicFrame>
        <p:nvGraphicFramePr>
          <p:cNvPr id="10" name="Espace réservé du contenu 9"/>
          <p:cNvGraphicFramePr>
            <a:graphicFrameLocks noGrp="1"/>
          </p:cNvGraphicFramePr>
          <p:nvPr>
            <p:ph sz="quarter" idx="14"/>
          </p:nvPr>
        </p:nvGraphicFramePr>
        <p:xfrm>
          <a:off x="363481" y="1283947"/>
          <a:ext cx="8236503" cy="1853449"/>
        </p:xfrm>
        <a:graphic>
          <a:graphicData uri="http://schemas.openxmlformats.org/drawingml/2006/table">
            <a:tbl>
              <a:tblPr firstRow="1" firstCol="1" bandRow="1"/>
              <a:tblGrid>
                <a:gridCol w="1609543"/>
                <a:gridCol w="1026235"/>
                <a:gridCol w="1026235"/>
                <a:gridCol w="919739"/>
                <a:gridCol w="1029462"/>
                <a:gridCol w="1257782"/>
                <a:gridCol w="1367506"/>
              </a:tblGrid>
              <a:tr h="495715">
                <a:tc>
                  <a:txBody>
                    <a:bodyPr/>
                    <a:lstStyle/>
                    <a:p>
                      <a:pPr algn="just">
                        <a:spcAft>
                          <a:spcPts val="0"/>
                        </a:spcAft>
                        <a:defRPr/>
                      </a:pPr>
                      <a:r>
                        <a:rPr lang="fr-FR" sz="1200">
                          <a:latin typeface="Calibri"/>
                          <a:ea typeface="Calibri"/>
                          <a:cs typeface="Tahoma"/>
                        </a:rPr>
                        <a:t>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a:latin typeface="Calibri"/>
                          <a:ea typeface="Calibri"/>
                          <a:cs typeface="Tahoma"/>
                        </a:rPr>
                        <a:t>Montant total min du projet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a:latin typeface="Calibri"/>
                          <a:ea typeface="Calibri"/>
                          <a:cs typeface="Tahoma"/>
                        </a:rPr>
                        <a:t>Montant aide min par bénéficiaire</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a:latin typeface="Calibri"/>
                          <a:ea typeface="Calibri"/>
                          <a:cs typeface="Tahoma"/>
                        </a:rPr>
                        <a:t>Aide max du projet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a:latin typeface="Calibri"/>
                          <a:ea typeface="Calibri"/>
                          <a:cs typeface="Tahoma"/>
                        </a:rPr>
                        <a:t>Durée min. du projet ou de l’agrément</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a:latin typeface="Calibri"/>
                          <a:ea typeface="Calibri"/>
                          <a:cs typeface="Tahoma"/>
                        </a:rPr>
                        <a:t>Durée max. du projet ou de l’agrément</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200">
                          <a:latin typeface="Calibri"/>
                          <a:ea typeface="Calibri"/>
                          <a:cs typeface="Tahoma"/>
                        </a:rPr>
                        <a:t>Périodicité de l’AAP</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r>
              <a:tr h="452578">
                <a:tc>
                  <a:txBody>
                    <a:bodyPr/>
                    <a:lstStyle/>
                    <a:p>
                      <a:pPr algn="just">
                        <a:spcAft>
                          <a:spcPts val="0"/>
                        </a:spcAft>
                        <a:defRPr/>
                      </a:pPr>
                      <a:r>
                        <a:rPr lang="fr-FR" sz="1200">
                          <a:latin typeface="Calibri"/>
                          <a:ea typeface="Calibri"/>
                          <a:cs typeface="Tahoma"/>
                        </a:rPr>
                        <a:t>AAP 1 </a:t>
                      </a:r>
                      <a:endParaRPr/>
                    </a:p>
                    <a:p>
                      <a:pPr algn="just">
                        <a:spcAft>
                          <a:spcPts val="0"/>
                        </a:spcAft>
                        <a:defRPr/>
                      </a:pPr>
                      <a:r>
                        <a:rPr lang="fr-FR" sz="1200">
                          <a:latin typeface="Calibri"/>
                          <a:ea typeface="Calibri"/>
                          <a:cs typeface="Tahoma"/>
                        </a:rPr>
                        <a:t>Connaissances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0000"/>
                    </a:solidFill>
                  </a:tcPr>
                </a:tc>
                <a:tc>
                  <a:txBody>
                    <a:bodyPr/>
                    <a:lstStyle/>
                    <a:p>
                      <a:pPr algn="just">
                        <a:spcAft>
                          <a:spcPts val="0"/>
                        </a:spcAft>
                        <a:defRPr/>
                      </a:pPr>
                      <a:r>
                        <a:rPr lang="fr-FR" sz="1200">
                          <a:latin typeface="Calibri"/>
                          <a:ea typeface="Calibri"/>
                          <a:cs typeface="Tahoma"/>
                        </a:rPr>
                        <a:t>50 000 €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5 000 €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500 000 €</a:t>
                      </a:r>
                      <a:endParaRPr/>
                    </a:p>
                    <a:p>
                      <a:pPr algn="just">
                        <a:spcAft>
                          <a:spcPts val="0"/>
                        </a:spcAft>
                        <a:defRPr/>
                      </a:pPr>
                      <a:r>
                        <a:rPr lang="fr-FR" sz="1200">
                          <a:latin typeface="Calibri"/>
                          <a:ea typeface="Calibri"/>
                          <a:cs typeface="Tahoma"/>
                        </a:rPr>
                        <a:t>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1 an</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3,5 ans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Tous les ans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r>
              <a:tr h="452578">
                <a:tc>
                  <a:txBody>
                    <a:bodyPr/>
                    <a:lstStyle/>
                    <a:p>
                      <a:pPr algn="just">
                        <a:spcAft>
                          <a:spcPts val="0"/>
                        </a:spcAft>
                        <a:defRPr/>
                      </a:pPr>
                      <a:r>
                        <a:rPr lang="fr-FR" sz="1200">
                          <a:latin typeface="Calibri"/>
                          <a:ea typeface="Calibri"/>
                          <a:cs typeface="Tahoma"/>
                        </a:rPr>
                        <a:t>AAP 2</a:t>
                      </a:r>
                      <a:endParaRPr/>
                    </a:p>
                    <a:p>
                      <a:pPr algn="just">
                        <a:spcAft>
                          <a:spcPts val="0"/>
                        </a:spcAft>
                        <a:defRPr/>
                      </a:pPr>
                      <a:r>
                        <a:rPr lang="fr-FR" sz="1200">
                          <a:latin typeface="Calibri"/>
                          <a:ea typeface="Calibri"/>
                          <a:cs typeface="Tahoma"/>
                        </a:rPr>
                        <a:t>Démultiplication</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00B050"/>
                    </a:solidFill>
                  </a:tcPr>
                </a:tc>
                <a:tc>
                  <a:txBody>
                    <a:bodyPr/>
                    <a:lstStyle/>
                    <a:p>
                      <a:pPr algn="just">
                        <a:spcAft>
                          <a:spcPts val="0"/>
                        </a:spcAft>
                        <a:defRPr/>
                      </a:pPr>
                      <a:r>
                        <a:rPr lang="fr-FR" sz="1200">
                          <a:latin typeface="Calibri"/>
                          <a:ea typeface="Calibri"/>
                          <a:cs typeface="Tahoma"/>
                        </a:rPr>
                        <a:t>50 000 €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marL="0" marR="0" lvl="0" indent="0" algn="just" defTabSz="914400">
                        <a:lnSpc>
                          <a:spcPct val="100000"/>
                        </a:lnSpc>
                        <a:spcBef>
                          <a:spcPts val="0"/>
                        </a:spcBef>
                        <a:spcAft>
                          <a:spcPts val="0"/>
                        </a:spcAft>
                        <a:buClrTx/>
                        <a:buSzTx/>
                        <a:buFontTx/>
                        <a:buNone/>
                        <a:defRPr/>
                      </a:pPr>
                      <a:r>
                        <a:rPr lang="fr-FR" sz="1200">
                          <a:latin typeface="Calibri"/>
                          <a:ea typeface="Calibri"/>
                          <a:cs typeface="Tahoma"/>
                        </a:rPr>
                        <a:t>5 000 €</a:t>
                      </a:r>
                      <a:endParaRPr/>
                    </a:p>
                    <a:p>
                      <a:pPr algn="just">
                        <a:spcAft>
                          <a:spcPts val="0"/>
                        </a:spcAft>
                        <a:defRPr/>
                      </a:pPr>
                      <a:endParaRPr lang="fr-FR" sz="1200">
                        <a:latin typeface="Calibri"/>
                        <a:ea typeface="Calibri"/>
                        <a:cs typeface="Tahoma"/>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500 000 €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1 an</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3,5 ans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Tous les ans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r>
              <a:tr h="452578">
                <a:tc>
                  <a:txBody>
                    <a:bodyPr/>
                    <a:lstStyle/>
                    <a:p>
                      <a:pPr algn="just">
                        <a:spcAft>
                          <a:spcPts val="0"/>
                        </a:spcAft>
                        <a:defRPr/>
                      </a:pPr>
                      <a:r>
                        <a:rPr lang="fr-FR" sz="1200">
                          <a:latin typeface="Calibri"/>
                          <a:ea typeface="Calibri"/>
                          <a:cs typeface="Tahoma"/>
                        </a:rPr>
                        <a:t>AAP 3</a:t>
                      </a:r>
                      <a:endParaRPr/>
                    </a:p>
                    <a:p>
                      <a:pPr algn="just">
                        <a:spcAft>
                          <a:spcPts val="0"/>
                        </a:spcAft>
                        <a:defRPr/>
                      </a:pPr>
                      <a:r>
                        <a:rPr lang="fr-FR" sz="1200">
                          <a:latin typeface="Calibri"/>
                          <a:ea typeface="Calibri"/>
                          <a:cs typeface="Tahoma"/>
                        </a:rPr>
                        <a:t>Co-Innovations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C000"/>
                    </a:solidFill>
                  </a:tcPr>
                </a:tc>
                <a:tc>
                  <a:txBody>
                    <a:bodyPr/>
                    <a:lstStyle/>
                    <a:p>
                      <a:pPr algn="just">
                        <a:spcAft>
                          <a:spcPts val="0"/>
                        </a:spcAft>
                        <a:defRPr/>
                      </a:pPr>
                      <a:r>
                        <a:rPr lang="fr-FR" sz="1200">
                          <a:latin typeface="Calibri"/>
                          <a:ea typeface="Calibri"/>
                          <a:cs typeface="Tahoma"/>
                        </a:rPr>
                        <a:t>50 000 €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marL="0" marR="0" lvl="0" indent="0" algn="just" defTabSz="914400">
                        <a:lnSpc>
                          <a:spcPct val="100000"/>
                        </a:lnSpc>
                        <a:spcBef>
                          <a:spcPts val="0"/>
                        </a:spcBef>
                        <a:spcAft>
                          <a:spcPts val="0"/>
                        </a:spcAft>
                        <a:buClrTx/>
                        <a:buSzTx/>
                        <a:buFontTx/>
                        <a:buNone/>
                        <a:defRPr/>
                      </a:pPr>
                      <a:r>
                        <a:rPr lang="fr-FR" sz="1200">
                          <a:latin typeface="Calibri"/>
                          <a:ea typeface="Calibri"/>
                          <a:cs typeface="Tahoma"/>
                        </a:rPr>
                        <a:t>5 000 €</a:t>
                      </a:r>
                      <a:endParaRPr/>
                    </a:p>
                    <a:p>
                      <a:pPr algn="just">
                        <a:spcAft>
                          <a:spcPts val="0"/>
                        </a:spcAft>
                        <a:defRPr/>
                      </a:pPr>
                      <a:endParaRPr lang="fr-FR" sz="1200">
                        <a:latin typeface="Calibri"/>
                        <a:ea typeface="Calibri"/>
                        <a:cs typeface="Tahoma"/>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500 000 €</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1 an</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3,5 ans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a:latin typeface="Calibri"/>
                          <a:ea typeface="Calibri"/>
                          <a:cs typeface="Tahoma"/>
                        </a:rPr>
                        <a:t>Tous les ans</a:t>
                      </a:r>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round/>
                    </a:lnB>
                  </a:tcPr>
                </a:tc>
              </a:tr>
            </a:tbl>
          </a:graphicData>
        </a:graphic>
      </p:graphicFrame>
      <p:sp>
        <p:nvSpPr>
          <p:cNvPr id="11" name="ZoneTexte 10"/>
          <p:cNvSpPr txBox="1"/>
          <p:nvPr/>
        </p:nvSpPr>
        <p:spPr bwMode="auto">
          <a:xfrm>
            <a:off x="467543" y="3147813"/>
            <a:ext cx="8132692" cy="1584995"/>
          </a:xfrm>
          <a:prstGeom prst="rect">
            <a:avLst/>
          </a:prstGeom>
          <a:noFill/>
        </p:spPr>
        <p:txBody>
          <a:bodyPr wrap="square" rtlCol="0">
            <a:spAutoFit/>
          </a:bodyPr>
          <a:lstStyle/>
          <a:p>
            <a:pPr>
              <a:defRPr/>
            </a:pPr>
            <a:r>
              <a:rPr lang="fr-FR" sz="1400">
                <a:solidFill>
                  <a:srgbClr val="0070C0"/>
                </a:solidFill>
              </a:rPr>
              <a:t>Pas de double financement CASDAR</a:t>
            </a:r>
            <a:endParaRPr/>
          </a:p>
          <a:p>
            <a:pPr>
              <a:defRPr/>
            </a:pPr>
            <a:r>
              <a:rPr lang="fr-FR" sz="1400"/>
              <a:t>Taux Aide min par projet  = </a:t>
            </a:r>
            <a:r>
              <a:rPr lang="fr-FR" sz="1400" i="1">
                <a:solidFill>
                  <a:srgbClr val="0070C0"/>
                </a:solidFill>
              </a:rPr>
              <a:t>20% </a:t>
            </a:r>
            <a:r>
              <a:rPr lang="fr-FR" sz="1400" i="1"/>
              <a:t>des dépenses éligibles du projet</a:t>
            </a:r>
            <a:endParaRPr/>
          </a:p>
          <a:p>
            <a:pPr>
              <a:defRPr/>
            </a:pPr>
            <a:r>
              <a:rPr lang="fr-FR" sz="1400"/>
              <a:t>Taux Aide max par partenaire :</a:t>
            </a:r>
            <a:endParaRPr/>
          </a:p>
          <a:p>
            <a:pPr marL="285750" indent="-285750">
              <a:buFont typeface="Arial"/>
              <a:buChar char="•"/>
              <a:defRPr/>
            </a:pPr>
            <a:r>
              <a:rPr lang="fr-FR" sz="1400" i="1"/>
              <a:t>100% des coûts éligibles pour les organismes publics,</a:t>
            </a:r>
            <a:endParaRPr/>
          </a:p>
          <a:p>
            <a:pPr marL="285750" lvl="0" indent="-285750">
              <a:buFont typeface="Arial"/>
              <a:buChar char="•"/>
              <a:defRPr/>
            </a:pPr>
            <a:r>
              <a:rPr lang="fr-FR" sz="1400" i="1"/>
              <a:t>80% pour les organismes privés, y compris les chambres d’agriculture. </a:t>
            </a:r>
            <a:endParaRPr/>
          </a:p>
          <a:p>
            <a:pPr marL="285750" lvl="0" indent="-285750">
              <a:buFont typeface="Arial"/>
              <a:buChar char="•"/>
              <a:defRPr/>
            </a:pPr>
            <a:r>
              <a:rPr lang="fr-FR" sz="1400" i="1"/>
              <a:t>40% pour les opérateurs économiques dont le but premier n’est pas de faire de la recherche ou du développement agricole</a:t>
            </a:r>
            <a:endParaRPr/>
          </a:p>
        </p:txBody>
      </p:sp>
      <p:pic>
        <p:nvPicPr>
          <p:cNvPr id="12" name="Image 11"/>
          <p:cNvPicPr>
            <a:picLocks noChangeAspect="1"/>
          </p:cNvPicPr>
          <p:nvPr/>
        </p:nvPicPr>
        <p:blipFill>
          <a:blip r:embed="rId2"/>
          <a:stretch/>
        </p:blipFill>
        <p:spPr bwMode="auto">
          <a:xfrm>
            <a:off x="7884368" y="97905"/>
            <a:ext cx="1103121" cy="492465"/>
          </a:xfrm>
          <a:prstGeom prst="rect">
            <a:avLst/>
          </a:prstGeom>
        </p:spPr>
      </p:pic>
      <p:sp>
        <p:nvSpPr>
          <p:cNvPr id="13"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pic>
        <p:nvPicPr>
          <p:cNvPr id="2036850085" name="Image 2036850084"/>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513725" y="807037"/>
            <a:ext cx="8424000" cy="720000"/>
          </a:xfrm>
        </p:spPr>
        <p:txBody>
          <a:bodyPr/>
          <a:lstStyle/>
          <a:p>
            <a:pPr>
              <a:defRPr/>
            </a:pPr>
            <a:r>
              <a:rPr lang="fr-FR" sz="2800">
                <a:solidFill>
                  <a:schemeClr val="tx1">
                    <a:lumMod val="85000"/>
                    <a:lumOff val="15000"/>
                  </a:schemeClr>
                </a:solidFill>
              </a:rPr>
              <a:t>Calendrier visé pour les AAP 2022</a:t>
            </a:r>
            <a:endParaRPr lang="fr-FR">
              <a:solidFill>
                <a:schemeClr val="tx1">
                  <a:lumMod val="85000"/>
                  <a:lumOff val="15000"/>
                </a:schemeClr>
              </a:solidFill>
            </a:endParaRPr>
          </a:p>
        </p:txBody>
      </p:sp>
      <p:sp>
        <p:nvSpPr>
          <p:cNvPr id="6" name="Espace réservé du pied de page 2"/>
          <p:cNvSpPr>
            <a:spLocks noGrp="1"/>
          </p:cNvSpPr>
          <p:nvPr>
            <p:ph type="ftr" sz="quarter" idx="11"/>
          </p:nvPr>
        </p:nvSpPr>
        <p:spPr bwMode="auto"/>
        <p:txBody>
          <a:bodyPr/>
          <a:lstStyle/>
          <a:p>
            <a:pPr>
              <a:defRPr/>
            </a:pPr>
            <a:r>
              <a:rPr lang="fr-FR"/>
              <a:t>Présentation AAP PNDAR CASDAR</a:t>
            </a:r>
            <a:endParaRPr/>
          </a:p>
        </p:txBody>
      </p:sp>
      <p:sp>
        <p:nvSpPr>
          <p:cNvPr id="8" name="Espace réservé du contenu 7"/>
          <p:cNvSpPr>
            <a:spLocks noGrp="1"/>
          </p:cNvSpPr>
          <p:nvPr>
            <p:ph sz="quarter" idx="14"/>
          </p:nvPr>
        </p:nvSpPr>
        <p:spPr bwMode="auto">
          <a:xfrm>
            <a:off x="179512" y="3291829"/>
            <a:ext cx="8787496" cy="1491670"/>
          </a:xfrm>
        </p:spPr>
        <p:txBody>
          <a:bodyPr/>
          <a:lstStyle/>
          <a:p>
            <a:pPr marL="393750" lvl="2" indent="-285750">
              <a:spcBef>
                <a:spcPts val="0"/>
              </a:spcBef>
              <a:spcAft>
                <a:spcPts val="0"/>
              </a:spcAft>
              <a:defRPr/>
            </a:pPr>
            <a:endParaRPr lang="fr-FR" sz="1400"/>
          </a:p>
          <a:p>
            <a:pPr marL="285750" indent="-285750">
              <a:spcAft>
                <a:spcPts val="0"/>
              </a:spcAft>
              <a:buFont typeface="Arial"/>
              <a:buChar char="•"/>
              <a:defRPr/>
            </a:pPr>
            <a:r>
              <a:rPr lang="fr-FR" sz="1400"/>
              <a:t>Ouverture des appels à projets : 15 octobre</a:t>
            </a:r>
            <a:endParaRPr/>
          </a:p>
          <a:p>
            <a:pPr>
              <a:spcAft>
                <a:spcPts val="0"/>
              </a:spcAft>
              <a:defRPr/>
            </a:pPr>
            <a:endParaRPr lang="fr-FR" sz="1400"/>
          </a:p>
          <a:p>
            <a:pPr marL="285750" indent="-285750">
              <a:spcAft>
                <a:spcPts val="0"/>
              </a:spcAft>
              <a:buFont typeface="Arial"/>
              <a:buChar char="•"/>
              <a:defRPr/>
            </a:pPr>
            <a:r>
              <a:rPr lang="fr-FR" sz="1400" b="1"/>
              <a:t>Rappel : Date de validation du dépôt des projets = Début d’éligibilité des dépenses</a:t>
            </a:r>
            <a:endParaRPr/>
          </a:p>
          <a:p>
            <a:pPr>
              <a:defRPr/>
            </a:pPr>
            <a:endParaRPr lang="fr-FR" sz="1400"/>
          </a:p>
        </p:txBody>
      </p:sp>
      <p:pic>
        <p:nvPicPr>
          <p:cNvPr id="3" name="Image 2"/>
          <p:cNvPicPr>
            <a:picLocks noChangeAspect="1"/>
          </p:cNvPicPr>
          <p:nvPr/>
        </p:nvPicPr>
        <p:blipFill>
          <a:blip r:embed="rId2"/>
          <a:stretch/>
        </p:blipFill>
        <p:spPr bwMode="auto">
          <a:xfrm>
            <a:off x="7884368" y="97905"/>
            <a:ext cx="1103121" cy="492465"/>
          </a:xfrm>
          <a:prstGeom prst="rect">
            <a:avLst/>
          </a:prstGeom>
        </p:spPr>
      </p:pic>
      <p:sp>
        <p:nvSpPr>
          <p:cNvPr id="5" name="Titre 1"/>
          <p:cNvSpPr txBox="1"/>
          <p:nvPr/>
        </p:nvSpPr>
        <p:spPr bwMode="auto">
          <a:xfrm>
            <a:off x="1691680" y="123477"/>
            <a:ext cx="8174732" cy="994172"/>
          </a:xfrm>
          <a:prstGeom prst="rect">
            <a:avLst/>
          </a:prstGeom>
        </p:spPr>
        <p:txBody>
          <a:bodyPr vert="horz" lIns="68580" tIns="34290" rIns="68580" bIns="3429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2350" b="1">
              <a:solidFill>
                <a:srgbClr val="0070C0"/>
              </a:solidFill>
              <a:latin typeface="Marianne"/>
            </a:endParaRPr>
          </a:p>
        </p:txBody>
      </p:sp>
      <p:sp>
        <p:nvSpPr>
          <p:cNvPr id="9"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24</a:t>
            </a:fld>
            <a:endParaRPr lang="fr-FR"/>
          </a:p>
        </p:txBody>
      </p:sp>
      <p:cxnSp>
        <p:nvCxnSpPr>
          <p:cNvPr id="13" name="Connecteur droit avec flèche 12"/>
          <p:cNvCxnSpPr>
            <a:cxnSpLocks/>
          </p:cNvCxnSpPr>
          <p:nvPr/>
        </p:nvCxnSpPr>
        <p:spPr bwMode="auto">
          <a:xfrm>
            <a:off x="2051720" y="2859782"/>
            <a:ext cx="14401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bwMode="auto">
          <a:xfrm>
            <a:off x="4175956" y="2859782"/>
            <a:ext cx="1800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bwMode="auto">
          <a:xfrm>
            <a:off x="2411760" y="2924367"/>
            <a:ext cx="1296144" cy="230832"/>
          </a:xfrm>
          <a:prstGeom prst="rect">
            <a:avLst/>
          </a:prstGeom>
          <a:noFill/>
        </p:spPr>
        <p:txBody>
          <a:bodyPr wrap="square" rtlCol="0">
            <a:spAutoFit/>
          </a:bodyPr>
          <a:lstStyle/>
          <a:p>
            <a:pPr>
              <a:defRPr/>
            </a:pPr>
            <a:r>
              <a:rPr lang="fr-FR" sz="900"/>
              <a:t>4 mois min</a:t>
            </a:r>
            <a:endParaRPr/>
          </a:p>
        </p:txBody>
      </p:sp>
      <p:sp>
        <p:nvSpPr>
          <p:cNvPr id="17" name="ZoneTexte 16"/>
          <p:cNvSpPr txBox="1"/>
          <p:nvPr/>
        </p:nvSpPr>
        <p:spPr bwMode="auto">
          <a:xfrm>
            <a:off x="4573260" y="2912897"/>
            <a:ext cx="1296144" cy="230832"/>
          </a:xfrm>
          <a:prstGeom prst="rect">
            <a:avLst/>
          </a:prstGeom>
          <a:noFill/>
        </p:spPr>
        <p:txBody>
          <a:bodyPr wrap="square" rtlCol="0">
            <a:spAutoFit/>
          </a:bodyPr>
          <a:lstStyle/>
          <a:p>
            <a:pPr>
              <a:defRPr/>
            </a:pPr>
            <a:r>
              <a:rPr lang="fr-FR" sz="900"/>
              <a:t>4 mois min</a:t>
            </a:r>
            <a:endParaRPr/>
          </a:p>
        </p:txBody>
      </p:sp>
      <p:sp>
        <p:nvSpPr>
          <p:cNvPr id="15" name="Espace réservé de la date 2"/>
          <p:cNvSpPr>
            <a:spLocks noGrp="1"/>
          </p:cNvSpPr>
          <p:nvPr>
            <p:ph type="dt" sz="half" idx="10"/>
          </p:nvPr>
        </p:nvSpPr>
        <p:spPr bwMode="auto"/>
        <p:txBody>
          <a:bodyPr/>
          <a:lstStyle/>
          <a:p>
            <a:pPr algn="r">
              <a:defRPr/>
            </a:pPr>
            <a:r>
              <a:rPr lang="fr-FR" cap="all"/>
              <a:t>25/10/2022 </a:t>
            </a:r>
            <a:endParaRPr/>
          </a:p>
        </p:txBody>
      </p:sp>
      <p:cxnSp>
        <p:nvCxnSpPr>
          <p:cNvPr id="10" name="Connecteur droit avec flèche 9"/>
          <p:cNvCxnSpPr>
            <a:cxnSpLocks/>
          </p:cNvCxnSpPr>
          <p:nvPr/>
        </p:nvCxnSpPr>
        <p:spPr bwMode="auto">
          <a:xfrm>
            <a:off x="3923928" y="177966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bwMode="auto">
          <a:xfrm>
            <a:off x="3779912" y="1419622"/>
            <a:ext cx="1296144" cy="369332"/>
          </a:xfrm>
          <a:prstGeom prst="rect">
            <a:avLst/>
          </a:prstGeom>
          <a:noFill/>
        </p:spPr>
        <p:txBody>
          <a:bodyPr wrap="square" rtlCol="0">
            <a:spAutoFit/>
          </a:bodyPr>
          <a:lstStyle/>
          <a:p>
            <a:pPr>
              <a:defRPr/>
            </a:pPr>
            <a:r>
              <a:rPr lang="fr-FR"/>
              <a:t>15 Février</a:t>
            </a:r>
            <a:endParaRPr/>
          </a:p>
        </p:txBody>
      </p:sp>
      <p:pic>
        <p:nvPicPr>
          <p:cNvPr id="1140705747" name="Image 1140705746"/>
          <p:cNvPicPr>
            <a:picLocks noChangeAspect="1"/>
          </p:cNvPicPr>
          <p:nvPr/>
        </p:nvPicPr>
        <p:blipFill>
          <a:blip r:embed="rId3"/>
          <a:stretch/>
        </p:blipFill>
        <p:spPr bwMode="auto">
          <a:xfrm>
            <a:off x="285049" y="97904"/>
            <a:ext cx="1022742" cy="606882"/>
          </a:xfrm>
          <a:prstGeom prst="rect">
            <a:avLst/>
          </a:prstGeom>
        </p:spPr>
      </p:pic>
      <p:sp>
        <p:nvSpPr>
          <p:cNvPr id="1617055268" name=" 1617055267"/>
          <p:cNvSpPr/>
          <p:nvPr/>
        </p:nvSpPr>
        <p:spPr bwMode="auto">
          <a:xfrm>
            <a:off x="5570420" y="4322264"/>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graphicFrame>
        <p:nvGraphicFramePr>
          <p:cNvPr id="4" name="Tableau 3"/>
          <p:cNvGraphicFramePr>
            <a:graphicFrameLocks noGrp="1"/>
          </p:cNvGraphicFramePr>
          <p:nvPr/>
        </p:nvGraphicFramePr>
        <p:xfrm>
          <a:off x="173057" y="1915294"/>
          <a:ext cx="8423277" cy="775957"/>
        </p:xfrm>
        <a:graphic>
          <a:graphicData uri="http://schemas.openxmlformats.org/drawingml/2006/table">
            <a:tbl>
              <a:tblPr/>
              <a:tblGrid>
                <a:gridCol w="1397781"/>
                <a:gridCol w="585458"/>
                <a:gridCol w="585458"/>
                <a:gridCol w="585458"/>
                <a:gridCol w="585458"/>
                <a:gridCol w="585458"/>
                <a:gridCol w="585458"/>
                <a:gridCol w="585458"/>
                <a:gridCol w="585458"/>
                <a:gridCol w="585458"/>
                <a:gridCol w="585458"/>
                <a:gridCol w="585458"/>
                <a:gridCol w="585458"/>
              </a:tblGrid>
              <a:tr h="226931">
                <a:tc>
                  <a:txBody>
                    <a:bodyPr/>
                    <a:lstStyle/>
                    <a:p>
                      <a:pPr algn="l">
                        <a:defRPr/>
                      </a:pPr>
                      <a:endParaRPr lang="fr-FR" sz="1400" b="0" i="0" u="none" strike="noStrike">
                        <a:solidFill>
                          <a:srgbClr val="000000"/>
                        </a:solidFill>
                        <a:latin typeface="Arial"/>
                      </a:endParaRPr>
                    </a:p>
                  </a:txBody>
                  <a:tcPr marL="7320" marR="7320" marT="7320" marB="0" anchor="b">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Oct</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Nov</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Dec</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Janv</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Févr</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Mars</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Avr</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Mai</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Juin</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Juil</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Août</a:t>
                      </a:r>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a:solidFill>
                            <a:srgbClr val="000000"/>
                          </a:solidFill>
                          <a:latin typeface="Calibri"/>
                        </a:rPr>
                        <a:t>Sept</a:t>
                      </a:r>
                      <a:endParaRPr/>
                    </a:p>
                  </a:txBody>
                  <a:tcPr marL="7320" marR="7320" marT="7320" marB="0" anchor="ctr">
                    <a:lnL w="12700" algn="ctr">
                      <a:noFill/>
                    </a:lnL>
                    <a:lnR w="12700" algn="ctr">
                      <a:noFill/>
                    </a:lnR>
                    <a:lnT w="12700" algn="ctr">
                      <a:noFill/>
                    </a:lnT>
                    <a:lnB w="12700" algn="ctr">
                      <a:noFill/>
                    </a:lnB>
                  </a:tcPr>
                </a:tc>
              </a:tr>
              <a:tr h="183009">
                <a:tc>
                  <a:txBody>
                    <a:bodyPr/>
                    <a:lstStyle/>
                    <a:p>
                      <a:pPr algn="l">
                        <a:defRPr/>
                      </a:pPr>
                      <a:r>
                        <a:rPr lang="fr-FR" sz="1100" b="0" i="0" u="none" strike="noStrike">
                          <a:solidFill>
                            <a:srgbClr val="000000"/>
                          </a:solidFill>
                          <a:latin typeface="Calibri"/>
                        </a:rPr>
                        <a:t>AAP 1 Connaissances</a:t>
                      </a:r>
                      <a:endParaRPr/>
                    </a:p>
                  </a:txBody>
                  <a:tcPr marL="7320" marR="7320" marT="7320" marB="0" anchor="ctr">
                    <a:lnL w="12700" algn="ctr">
                      <a:noFill/>
                    </a:lnL>
                    <a:lnR w="12700" algn="ctr">
                      <a:noFill/>
                    </a:lnR>
                    <a:lnT w="12700" algn="ctr">
                      <a:noFill/>
                    </a:lnT>
                    <a:lnB w="12700" algn="ctr">
                      <a:noFill/>
                    </a:lnB>
                  </a:tcPr>
                </a:tc>
                <a:tc rowSpan="3" gridSpan="4">
                  <a:txBody>
                    <a:bodyPr/>
                    <a:lstStyle/>
                    <a:p>
                      <a:pPr algn="ctr">
                        <a:defRPr/>
                      </a:pPr>
                      <a:r>
                        <a:rPr lang="fr-FR" sz="1100" b="0" i="0" u="none" strike="noStrike">
                          <a:solidFill>
                            <a:srgbClr val="000000"/>
                          </a:solidFill>
                          <a:latin typeface="Calibri"/>
                        </a:rPr>
                        <a:t>Dépôts des projets</a:t>
                      </a:r>
                      <a:endParaRPr/>
                    </a:p>
                  </a:txBody>
                  <a:tcPr marL="7320" marR="7320" marT="7320" marB="0" anchor="ctr">
                    <a:lnL w="12700" algn="ctr">
                      <a:noFill/>
                    </a:lnL>
                    <a:lnR w="12700" algn="ctr">
                      <a:noFill/>
                    </a:lnR>
                    <a:lnT w="12700" algn="ctr">
                      <a:noFill/>
                    </a:lnT>
                    <a:lnB w="12700" algn="ctr">
                      <a:noFill/>
                    </a:lnB>
                    <a:solidFill>
                      <a:srgbClr val="00B0F0"/>
                    </a:solidFill>
                  </a:tcPr>
                </a:tc>
                <a:tc rowSpan="3" hMerge="1">
                  <a:txBody>
                    <a:bodyPr/>
                    <a:lstStyle/>
                    <a:p>
                      <a:endParaRPr/>
                    </a:p>
                  </a:txBody>
                  <a:tcPr/>
                </a:tc>
                <a:tc rowSpan="3" hMerge="1">
                  <a:txBody>
                    <a:bodyPr/>
                    <a:lstStyle/>
                    <a:p>
                      <a:endParaRPr/>
                    </a:p>
                  </a:txBody>
                  <a:tcPr/>
                </a:tc>
                <a:tc rowSpan="3" hMerge="1">
                  <a:txBody>
                    <a:bodyPr/>
                    <a:lstStyle/>
                    <a:p>
                      <a:endParaRPr/>
                    </a:p>
                  </a:txBody>
                  <a:tcPr/>
                </a:tc>
                <a:tc rowSpan="3" gridSpan="4">
                  <a:txBody>
                    <a:bodyPr/>
                    <a:lstStyle/>
                    <a:p>
                      <a:pPr algn="ctr">
                        <a:defRPr/>
                      </a:pPr>
                      <a:r>
                        <a:rPr lang="fr-FR" sz="1100" b="0" i="0" u="none" strike="noStrike">
                          <a:solidFill>
                            <a:srgbClr val="000000"/>
                          </a:solidFill>
                          <a:latin typeface="Calibri"/>
                        </a:rPr>
                        <a:t>Instruction  - Expertise</a:t>
                      </a:r>
                      <a:endParaRPr/>
                    </a:p>
                  </a:txBody>
                  <a:tcPr marL="7320" marR="7320" marT="7320" marB="0" anchor="ctr">
                    <a:lnL w="12700" algn="ctr">
                      <a:noFill/>
                    </a:lnL>
                    <a:lnR w="12700" algn="ctr">
                      <a:noFill/>
                    </a:lnR>
                    <a:lnT w="12700" algn="ctr">
                      <a:noFill/>
                    </a:lnT>
                    <a:lnB w="12700" algn="ctr">
                      <a:noFill/>
                    </a:lnB>
                    <a:solidFill>
                      <a:srgbClr val="00B050"/>
                    </a:solidFill>
                  </a:tcPr>
                </a:tc>
                <a:tc rowSpan="3" hMerge="1">
                  <a:txBody>
                    <a:bodyPr/>
                    <a:lstStyle/>
                    <a:p>
                      <a:endParaRPr/>
                    </a:p>
                  </a:txBody>
                  <a:tcPr/>
                </a:tc>
                <a:tc rowSpan="3" hMerge="1">
                  <a:txBody>
                    <a:bodyPr/>
                    <a:lstStyle/>
                    <a:p>
                      <a:endParaRPr/>
                    </a:p>
                  </a:txBody>
                  <a:tcPr/>
                </a:tc>
                <a:tc rowSpan="3" hMerge="1">
                  <a:txBody>
                    <a:bodyPr/>
                    <a:lstStyle/>
                    <a:p>
                      <a:endParaRPr/>
                    </a:p>
                  </a:txBody>
                  <a:tcPr/>
                </a:tc>
                <a:tc rowSpan="3">
                  <a:txBody>
                    <a:bodyPr/>
                    <a:lstStyle/>
                    <a:p>
                      <a:pPr algn="ctr">
                        <a:defRPr/>
                      </a:pPr>
                      <a:r>
                        <a:rPr lang="fr-FR" sz="1100" b="0" i="0" u="none" strike="noStrike">
                          <a:solidFill>
                            <a:srgbClr val="000000"/>
                          </a:solidFill>
                          <a:latin typeface="Calibri"/>
                        </a:rPr>
                        <a:t>Sélection des projets</a:t>
                      </a:r>
                      <a:endParaRPr/>
                    </a:p>
                  </a:txBody>
                  <a:tcPr marL="7320" marR="7320" marT="7320" marB="0" anchor="ctr">
                    <a:lnL w="12700" algn="ctr">
                      <a:noFill/>
                    </a:lnL>
                    <a:lnR w="12700" algn="ctr">
                      <a:noFill/>
                    </a:lnR>
                    <a:lnT w="12700" algn="ctr">
                      <a:noFill/>
                    </a:lnT>
                    <a:lnB w="12700" algn="ctr">
                      <a:noFill/>
                    </a:lnB>
                    <a:solidFill>
                      <a:srgbClr val="FFD966"/>
                    </a:solidFill>
                  </a:tcPr>
                </a:tc>
                <a:tc rowSpan="3" gridSpan="3">
                  <a:txBody>
                    <a:bodyPr/>
                    <a:lstStyle/>
                    <a:p>
                      <a:pPr algn="ctr">
                        <a:defRPr/>
                      </a:pPr>
                      <a:r>
                        <a:rPr lang="fr-FR" sz="1100" b="0" i="0" u="none" strike="noStrike">
                          <a:solidFill>
                            <a:srgbClr val="FFFFFF"/>
                          </a:solidFill>
                          <a:latin typeface="Calibri"/>
                        </a:rPr>
                        <a:t>Conventionnement</a:t>
                      </a:r>
                      <a:endParaRPr/>
                    </a:p>
                  </a:txBody>
                  <a:tcPr marL="7320" marR="7320" marT="7320" marB="0" anchor="ctr">
                    <a:lnL w="12700" algn="ctr">
                      <a:noFill/>
                    </a:lnL>
                    <a:lnR w="12700" algn="ctr">
                      <a:noFill/>
                    </a:lnR>
                    <a:lnT w="12700" algn="ctr">
                      <a:noFill/>
                    </a:lnT>
                    <a:lnB w="12700" algn="ctr">
                      <a:noFill/>
                    </a:lnB>
                    <a:solidFill>
                      <a:srgbClr val="7030A0"/>
                    </a:solidFill>
                  </a:tcPr>
                </a:tc>
                <a:tc rowSpan="3" hMerge="1">
                  <a:txBody>
                    <a:bodyPr/>
                    <a:lstStyle/>
                    <a:p>
                      <a:endParaRPr/>
                    </a:p>
                  </a:txBody>
                  <a:tcPr/>
                </a:tc>
                <a:tc rowSpan="3" hMerge="1">
                  <a:txBody>
                    <a:bodyPr/>
                    <a:lstStyle/>
                    <a:p>
                      <a:endParaRPr/>
                    </a:p>
                  </a:txBody>
                  <a:tcPr/>
                </a:tc>
              </a:tr>
              <a:tr h="183009">
                <a:tc>
                  <a:txBody>
                    <a:bodyPr/>
                    <a:lstStyle/>
                    <a:p>
                      <a:pPr algn="l">
                        <a:defRPr/>
                      </a:pPr>
                      <a:r>
                        <a:rPr lang="fr-FR" sz="1100" b="0" i="0" u="none" strike="noStrike">
                          <a:solidFill>
                            <a:srgbClr val="000000"/>
                          </a:solidFill>
                          <a:latin typeface="Calibri"/>
                        </a:rPr>
                        <a:t>AAP 3 Co-innovations</a:t>
                      </a:r>
                      <a:endParaRPr/>
                    </a:p>
                  </a:txBody>
                  <a:tcPr marL="7320" marR="7320" marT="7320" marB="0" anchor="ctr">
                    <a:lnL w="12700" algn="ctr">
                      <a:noFill/>
                    </a:lnL>
                    <a:lnR w="12700" algn="ctr">
                      <a:noFill/>
                    </a:lnR>
                    <a:lnT w="12700" algn="ctr">
                      <a:noFill/>
                    </a:lnT>
                    <a:lnB w="12700" algn="ctr">
                      <a:noFill/>
                    </a:lnB>
                  </a:tcPr>
                </a:tc>
                <a:tc gridSpan="4" vMerge="1">
                  <a:txBody>
                    <a:bodyPr/>
                    <a:lstStyle/>
                    <a:p>
                      <a:pPr>
                        <a:defRPr/>
                      </a:pPr>
                      <a:endParaRPr lang="fr-FR"/>
                    </a:p>
                  </a:txBody>
                  <a:tcPr/>
                </a:tc>
                <a:tc hMerge="1" vMerge="1">
                  <a:txBody>
                    <a:bodyPr/>
                    <a:lstStyle/>
                    <a:p>
                      <a:endParaRPr/>
                    </a:p>
                  </a:txBody>
                  <a:tcPr/>
                </a:tc>
                <a:tc hMerge="1" vMerge="1">
                  <a:txBody>
                    <a:bodyPr/>
                    <a:lstStyle/>
                    <a:p>
                      <a:endParaRPr/>
                    </a:p>
                  </a:txBody>
                  <a:tcPr/>
                </a:tc>
                <a:tc hMerge="1" vMerge="1">
                  <a:txBody>
                    <a:bodyPr/>
                    <a:lstStyle/>
                    <a:p>
                      <a:endParaRPr/>
                    </a:p>
                  </a:txBody>
                  <a:tcPr/>
                </a:tc>
                <a:tc gridSpan="4" vMerge="1">
                  <a:txBody>
                    <a:bodyPr/>
                    <a:lstStyle/>
                    <a:p>
                      <a:pPr>
                        <a:defRPr/>
                      </a:pPr>
                      <a:endParaRPr lang="fr-FR"/>
                    </a:p>
                  </a:txBody>
                  <a:tcPr/>
                </a:tc>
                <a:tc hMerge="1" vMerge="1">
                  <a:txBody>
                    <a:bodyPr/>
                    <a:lstStyle/>
                    <a:p>
                      <a:endParaRPr/>
                    </a:p>
                  </a:txBody>
                  <a:tcPr/>
                </a:tc>
                <a:tc hMerge="1" vMerge="1">
                  <a:txBody>
                    <a:bodyPr/>
                    <a:lstStyle/>
                    <a:p>
                      <a:endParaRPr/>
                    </a:p>
                  </a:txBody>
                  <a:tcPr/>
                </a:tc>
                <a:tc hMerge="1" vMerge="1">
                  <a:txBody>
                    <a:bodyPr/>
                    <a:lstStyle/>
                    <a:p>
                      <a:endParaRPr/>
                    </a:p>
                  </a:txBody>
                  <a:tcPr/>
                </a:tc>
                <a:tc vMerge="1">
                  <a:txBody>
                    <a:bodyPr/>
                    <a:lstStyle/>
                    <a:p>
                      <a:pPr>
                        <a:defRPr/>
                      </a:pPr>
                      <a:endParaRPr lang="fr-FR"/>
                    </a:p>
                  </a:txBody>
                  <a:tcPr/>
                </a:tc>
                <a:tc gridSpan="3" vMerge="1">
                  <a:txBody>
                    <a:bodyPr/>
                    <a:lstStyle/>
                    <a:p>
                      <a:pPr>
                        <a:defRPr/>
                      </a:pPr>
                      <a:endParaRPr lang="fr-FR"/>
                    </a:p>
                  </a:txBody>
                  <a:tcPr/>
                </a:tc>
                <a:tc hMerge="1" vMerge="1">
                  <a:txBody>
                    <a:bodyPr/>
                    <a:lstStyle/>
                    <a:p>
                      <a:endParaRPr/>
                    </a:p>
                  </a:txBody>
                  <a:tcPr/>
                </a:tc>
                <a:tc hMerge="1" vMerge="1">
                  <a:txBody>
                    <a:bodyPr/>
                    <a:lstStyle/>
                    <a:p>
                      <a:endParaRPr/>
                    </a:p>
                  </a:txBody>
                  <a:tcPr/>
                </a:tc>
              </a:tr>
              <a:tr h="183009">
                <a:tc>
                  <a:txBody>
                    <a:bodyPr/>
                    <a:lstStyle/>
                    <a:p>
                      <a:pPr algn="l">
                        <a:defRPr/>
                      </a:pPr>
                      <a:r>
                        <a:rPr lang="fr-FR" sz="1100" b="0" i="0" u="none" strike="noStrike">
                          <a:solidFill>
                            <a:srgbClr val="000000"/>
                          </a:solidFill>
                          <a:latin typeface="Calibri"/>
                        </a:rPr>
                        <a:t>AAP 2 Démultiplication</a:t>
                      </a:r>
                      <a:endParaRPr/>
                    </a:p>
                  </a:txBody>
                  <a:tcPr marL="7320" marR="7320" marT="7320" marB="0" anchor="ctr">
                    <a:lnL w="12700" algn="ctr">
                      <a:noFill/>
                    </a:lnL>
                    <a:lnR w="12700" algn="ctr">
                      <a:noFill/>
                    </a:lnR>
                    <a:lnT w="12700" algn="ctr">
                      <a:noFill/>
                    </a:lnT>
                    <a:lnB w="12700" algn="ctr">
                      <a:noFill/>
                    </a:lnB>
                  </a:tcPr>
                </a:tc>
                <a:tc gridSpan="4" vMerge="1">
                  <a:txBody>
                    <a:bodyPr/>
                    <a:lstStyle/>
                    <a:p>
                      <a:pPr>
                        <a:defRPr/>
                      </a:pPr>
                      <a:endParaRPr lang="fr-FR"/>
                    </a:p>
                  </a:txBody>
                  <a:tcPr/>
                </a:tc>
                <a:tc hMerge="1" vMerge="1">
                  <a:txBody>
                    <a:bodyPr/>
                    <a:lstStyle/>
                    <a:p>
                      <a:endParaRPr/>
                    </a:p>
                  </a:txBody>
                  <a:tcPr/>
                </a:tc>
                <a:tc hMerge="1" vMerge="1">
                  <a:txBody>
                    <a:bodyPr/>
                    <a:lstStyle/>
                    <a:p>
                      <a:endParaRPr/>
                    </a:p>
                  </a:txBody>
                  <a:tcPr/>
                </a:tc>
                <a:tc hMerge="1" vMerge="1">
                  <a:txBody>
                    <a:bodyPr/>
                    <a:lstStyle/>
                    <a:p>
                      <a:endParaRPr/>
                    </a:p>
                  </a:txBody>
                  <a:tcPr/>
                </a:tc>
                <a:tc gridSpan="4" vMerge="1">
                  <a:txBody>
                    <a:bodyPr/>
                    <a:lstStyle/>
                    <a:p>
                      <a:pPr>
                        <a:defRPr/>
                      </a:pPr>
                      <a:endParaRPr lang="fr-FR"/>
                    </a:p>
                  </a:txBody>
                  <a:tcPr/>
                </a:tc>
                <a:tc hMerge="1" vMerge="1">
                  <a:txBody>
                    <a:bodyPr/>
                    <a:lstStyle/>
                    <a:p>
                      <a:endParaRPr/>
                    </a:p>
                  </a:txBody>
                  <a:tcPr/>
                </a:tc>
                <a:tc hMerge="1" vMerge="1">
                  <a:txBody>
                    <a:bodyPr/>
                    <a:lstStyle/>
                    <a:p>
                      <a:endParaRPr/>
                    </a:p>
                  </a:txBody>
                  <a:tcPr/>
                </a:tc>
                <a:tc hMerge="1" vMerge="1">
                  <a:txBody>
                    <a:bodyPr/>
                    <a:lstStyle/>
                    <a:p>
                      <a:endParaRPr/>
                    </a:p>
                  </a:txBody>
                  <a:tcPr/>
                </a:tc>
                <a:tc vMerge="1">
                  <a:txBody>
                    <a:bodyPr/>
                    <a:lstStyle/>
                    <a:p>
                      <a:pPr>
                        <a:defRPr/>
                      </a:pPr>
                      <a:endParaRPr lang="fr-FR"/>
                    </a:p>
                  </a:txBody>
                  <a:tcPr/>
                </a:tc>
                <a:tc gridSpan="3" vMerge="1">
                  <a:txBody>
                    <a:bodyPr/>
                    <a:lstStyle/>
                    <a:p>
                      <a:pPr>
                        <a:defRPr/>
                      </a:pPr>
                      <a:endParaRPr lang="fr-FR"/>
                    </a:p>
                  </a:txBody>
                  <a:tcPr/>
                </a:tc>
                <a:tc hMerge="1" vMerge="1">
                  <a:txBody>
                    <a:bodyPr/>
                    <a:lstStyle/>
                    <a:p>
                      <a:endParaRPr/>
                    </a:p>
                  </a:txBody>
                  <a:tcPr/>
                </a:tc>
                <a:tc hMerge="1" vMerge="1">
                  <a:txBody>
                    <a:bodyPr/>
                    <a:lstStyle/>
                    <a:p>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re 8"/>
          <p:cNvSpPr>
            <a:spLocks noGrp="1"/>
          </p:cNvSpPr>
          <p:nvPr>
            <p:ph type="title"/>
          </p:nvPr>
        </p:nvSpPr>
        <p:spPr bwMode="auto"/>
        <p:txBody>
          <a:bodyPr/>
          <a:lstStyle/>
          <a:p>
            <a:pPr>
              <a:defRPr/>
            </a:pPr>
            <a:r>
              <a:rPr lang="fr-FR"/>
              <a:t>Modalités de dépôt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25</a:t>
            </a:fld>
            <a:endParaRPr lang="fr-FR"/>
          </a:p>
        </p:txBody>
      </p:sp>
      <p:sp>
        <p:nvSpPr>
          <p:cNvPr id="11" name="Espace réservé du contenu 10"/>
          <p:cNvSpPr>
            <a:spLocks noGrp="1"/>
          </p:cNvSpPr>
          <p:nvPr>
            <p:ph sz="quarter" idx="14"/>
          </p:nvPr>
        </p:nvSpPr>
        <p:spPr bwMode="auto"/>
        <p:txBody>
          <a:bodyPr/>
          <a:lstStyle/>
          <a:p>
            <a:pPr>
              <a:defRPr/>
            </a:pPr>
            <a:r>
              <a:rPr lang="fr-FR" sz="1400"/>
              <a:t>Dépôt dématérialisé à partir du site internet de FranceAgriMer :</a:t>
            </a:r>
            <a:endParaRPr/>
          </a:p>
          <a:p>
            <a:pPr marL="171450" indent="-171450">
              <a:buFontTx/>
              <a:buChar char="-"/>
              <a:defRPr/>
            </a:pPr>
            <a:r>
              <a:rPr lang="fr-FR" sz="1400" u="sng">
                <a:hlinkClick r:id="rId2" tooltip="https://www.franceagrimer.fr/Accompagner/CASDAR-Recherche-appliquee-et-genetique/CASDAR-Appel-a-projet-Connaissances"/>
              </a:rPr>
              <a:t>https://www.franceagrimer.fr/Accompagner/CASDAR-Recherche-appliquee-et-genetique/CASDAR-Appel-a-projet-Connaissances</a:t>
            </a:r>
            <a:endParaRPr lang="fr-FR" sz="1400"/>
          </a:p>
          <a:p>
            <a:pPr>
              <a:defRPr/>
            </a:pPr>
            <a:endParaRPr lang="fr-FR" sz="1400"/>
          </a:p>
          <a:p>
            <a:pPr marL="171450" indent="-171450">
              <a:buFontTx/>
              <a:buChar char="-"/>
              <a:defRPr/>
            </a:pPr>
            <a:r>
              <a:rPr lang="fr-FR" sz="1400" u="sng">
                <a:hlinkClick r:id="rId3" tooltip="https://www.franceagrimer.fr/Accompagner/CASDAR-Recherche-appliquee-et-genetique/CASDAR-Appel-a-projet-Co-innovation"/>
              </a:rPr>
              <a:t>https://www.franceagrimer.fr/Accompagner/CASDAR-Recherche-appliquee-et-genetique/CASDAR-Appel-a-projet-Co-innovation</a:t>
            </a:r>
            <a:endParaRPr lang="fr-FR" sz="1400"/>
          </a:p>
          <a:p>
            <a:pPr marL="171450" indent="-171450">
              <a:buFontTx/>
              <a:buChar char="-"/>
              <a:defRPr/>
            </a:pPr>
            <a:endParaRPr lang="fr-FR" sz="1400"/>
          </a:p>
          <a:p>
            <a:pPr marL="171450" indent="-171450">
              <a:buFontTx/>
              <a:buChar char="-"/>
              <a:defRPr/>
            </a:pPr>
            <a:r>
              <a:rPr lang="fr-FR" sz="1400" u="sng">
                <a:hlinkClick r:id="rId4" tooltip="https://www.franceagrimer.fr/Accompagner/CASDAR-Recherche-appliquee-et-genetique/CASDAR-Appel-a-projet-Demultiplication"/>
              </a:rPr>
              <a:t>https://www.franceagrimer.fr/Accompagner/CASDAR-Recherche-appliquee-et-genetique/CASDAR-Appel-a-projet-Demultiplication</a:t>
            </a:r>
            <a:endParaRPr lang="fr-FR" sz="1400"/>
          </a:p>
          <a:p>
            <a:pPr marL="171450" indent="-171450">
              <a:buFontTx/>
              <a:buChar char="-"/>
              <a:defRPr/>
            </a:pPr>
            <a:endParaRPr lang="fr-FR"/>
          </a:p>
          <a:p>
            <a:pPr>
              <a:defRPr/>
            </a:pPr>
            <a:endParaRPr lang="fr-FR"/>
          </a:p>
        </p:txBody>
      </p:sp>
      <p:pic>
        <p:nvPicPr>
          <p:cNvPr id="8" name="Image 7"/>
          <p:cNvPicPr>
            <a:picLocks noChangeAspect="1"/>
          </p:cNvPicPr>
          <p:nvPr/>
        </p:nvPicPr>
        <p:blipFill>
          <a:blip r:embed="rId5"/>
          <a:stretch/>
        </p:blipFill>
        <p:spPr bwMode="auto">
          <a:xfrm>
            <a:off x="7884368" y="97905"/>
            <a:ext cx="1103121" cy="492465"/>
          </a:xfrm>
          <a:prstGeom prst="rect">
            <a:avLst/>
          </a:prstGeom>
        </p:spPr>
      </p:pic>
      <p:sp>
        <p:nvSpPr>
          <p:cNvPr id="12"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pic>
        <p:nvPicPr>
          <p:cNvPr id="1207730998" name="Image 1207730997"/>
          <p:cNvPicPr>
            <a:picLocks noChangeAspect="1"/>
          </p:cNvPicPr>
          <p:nvPr/>
        </p:nvPicPr>
        <p:blipFill>
          <a:blip r:embed="rId6"/>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Modalités de dépôt </a:t>
            </a:r>
            <a:endParaRPr/>
          </a:p>
        </p:txBody>
      </p:sp>
      <p:sp>
        <p:nvSpPr>
          <p:cNvPr id="3" name="Espace réservé de la date 2"/>
          <p:cNvSpPr>
            <a:spLocks noGrp="1"/>
          </p:cNvSpPr>
          <p:nvPr>
            <p:ph type="dt" sz="half" idx="10"/>
          </p:nvPr>
        </p:nvSpPr>
        <p:spPr bwMode="auto"/>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26</a:t>
            </a:fld>
            <a:endParaRPr lang="fr-FR"/>
          </a:p>
        </p:txBody>
      </p:sp>
      <p:sp>
        <p:nvSpPr>
          <p:cNvPr id="6" name="Espace réservé du contenu 5"/>
          <p:cNvSpPr>
            <a:spLocks noGrp="1"/>
          </p:cNvSpPr>
          <p:nvPr>
            <p:ph sz="quarter" idx="14"/>
          </p:nvPr>
        </p:nvSpPr>
        <p:spPr bwMode="auto"/>
        <p:txBody>
          <a:bodyPr/>
          <a:lstStyle/>
          <a:p>
            <a:pPr>
              <a:defRPr/>
            </a:pPr>
            <a:endParaRPr lang="fr-FR"/>
          </a:p>
          <a:p>
            <a:pPr>
              <a:defRPr/>
            </a:pPr>
            <a:endParaRPr lang="fr-FR"/>
          </a:p>
        </p:txBody>
      </p:sp>
      <p:pic>
        <p:nvPicPr>
          <p:cNvPr id="8" name="Image 7"/>
          <p:cNvPicPr>
            <a:picLocks noChangeAspect="1"/>
          </p:cNvPicPr>
          <p:nvPr/>
        </p:nvPicPr>
        <p:blipFill>
          <a:blip r:embed="rId2"/>
          <a:srcRect l="57087" t="4536" r="4325" b="2646"/>
          <a:stretch/>
        </p:blipFill>
        <p:spPr bwMode="auto">
          <a:xfrm>
            <a:off x="467544" y="1419622"/>
            <a:ext cx="3528392" cy="3105120"/>
          </a:xfrm>
          <a:prstGeom prst="rect">
            <a:avLst/>
          </a:prstGeom>
        </p:spPr>
      </p:pic>
      <p:pic>
        <p:nvPicPr>
          <p:cNvPr id="9" name="Image 8"/>
          <p:cNvPicPr>
            <a:picLocks noChangeAspect="1"/>
          </p:cNvPicPr>
          <p:nvPr/>
        </p:nvPicPr>
        <p:blipFill>
          <a:blip r:embed="rId3"/>
          <a:stretch/>
        </p:blipFill>
        <p:spPr bwMode="auto">
          <a:xfrm>
            <a:off x="4539398" y="1476547"/>
            <a:ext cx="4244600" cy="3048195"/>
          </a:xfrm>
          <a:prstGeom prst="rect">
            <a:avLst/>
          </a:prstGeom>
        </p:spPr>
      </p:pic>
      <p:pic>
        <p:nvPicPr>
          <p:cNvPr id="10" name="Image 9"/>
          <p:cNvPicPr>
            <a:picLocks noChangeAspect="1"/>
          </p:cNvPicPr>
          <p:nvPr/>
        </p:nvPicPr>
        <p:blipFill>
          <a:blip r:embed="rId4"/>
          <a:stretch/>
        </p:blipFill>
        <p:spPr bwMode="auto">
          <a:xfrm>
            <a:off x="7884368" y="97905"/>
            <a:ext cx="1103121" cy="492465"/>
          </a:xfrm>
          <a:prstGeom prst="rect">
            <a:avLst/>
          </a:prstGeom>
        </p:spPr>
      </p:pic>
      <p:pic>
        <p:nvPicPr>
          <p:cNvPr id="622423116" name="Image 622423115"/>
          <p:cNvPicPr>
            <a:picLocks noChangeAspect="1"/>
          </p:cNvPicPr>
          <p:nvPr/>
        </p:nvPicPr>
        <p:blipFill>
          <a:blip r:embed="rId5"/>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Modalités de dépôt </a:t>
            </a:r>
            <a:endParaRPr/>
          </a:p>
        </p:txBody>
      </p:sp>
      <p:sp>
        <p:nvSpPr>
          <p:cNvPr id="3" name="Espace réservé de la date 2"/>
          <p:cNvSpPr>
            <a:spLocks noGrp="1"/>
          </p:cNvSpPr>
          <p:nvPr>
            <p:ph type="dt" sz="half" idx="10"/>
          </p:nvPr>
        </p:nvSpPr>
        <p:spPr bwMode="auto"/>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27</a:t>
            </a:fld>
            <a:endParaRPr lang="fr-FR"/>
          </a:p>
        </p:txBody>
      </p:sp>
      <p:pic>
        <p:nvPicPr>
          <p:cNvPr id="12" name="Image 11"/>
          <p:cNvPicPr>
            <a:picLocks noChangeAspect="1"/>
          </p:cNvPicPr>
          <p:nvPr/>
        </p:nvPicPr>
        <p:blipFill>
          <a:blip r:embed="rId2"/>
          <a:srcRect l="57875" t="4798" b="2644"/>
          <a:stretch/>
        </p:blipFill>
        <p:spPr bwMode="auto">
          <a:xfrm>
            <a:off x="359998" y="1585077"/>
            <a:ext cx="3851920" cy="3075846"/>
          </a:xfrm>
          <a:prstGeom prst="rect">
            <a:avLst/>
          </a:prstGeom>
        </p:spPr>
      </p:pic>
      <p:pic>
        <p:nvPicPr>
          <p:cNvPr id="8" name="Espace réservé du contenu 7"/>
          <p:cNvPicPr>
            <a:picLocks noGrp="1" noChangeAspect="1"/>
          </p:cNvPicPr>
          <p:nvPr>
            <p:ph sz="quarter" idx="14"/>
          </p:nvPr>
        </p:nvPicPr>
        <p:blipFill>
          <a:blip r:embed="rId3"/>
          <a:srcRect l="57166" t="3378" r="7003" b="4280"/>
          <a:stretch/>
        </p:blipFill>
        <p:spPr bwMode="auto">
          <a:xfrm>
            <a:off x="4716016" y="1584211"/>
            <a:ext cx="3312368" cy="3123091"/>
          </a:xfrm>
          <a:prstGeom prst="rect">
            <a:avLst/>
          </a:prstGeom>
        </p:spPr>
      </p:pic>
      <p:pic>
        <p:nvPicPr>
          <p:cNvPr id="9" name="Image 8"/>
          <p:cNvPicPr>
            <a:picLocks noChangeAspect="1"/>
          </p:cNvPicPr>
          <p:nvPr/>
        </p:nvPicPr>
        <p:blipFill>
          <a:blip r:embed="rId4"/>
          <a:stretch/>
        </p:blipFill>
        <p:spPr bwMode="auto">
          <a:xfrm>
            <a:off x="7884368" y="97905"/>
            <a:ext cx="1103121" cy="492465"/>
          </a:xfrm>
          <a:prstGeom prst="rect">
            <a:avLst/>
          </a:prstGeom>
        </p:spPr>
      </p:pic>
      <p:pic>
        <p:nvPicPr>
          <p:cNvPr id="799468254" name="Image 799468253"/>
          <p:cNvPicPr>
            <a:picLocks noChangeAspect="1"/>
          </p:cNvPicPr>
          <p:nvPr/>
        </p:nvPicPr>
        <p:blipFill>
          <a:blip r:embed="rId5"/>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p:cNvSpPr>
            <a:spLocks noGrp="1"/>
          </p:cNvSpPr>
          <p:nvPr>
            <p:ph type="title"/>
          </p:nvPr>
        </p:nvSpPr>
        <p:spPr bwMode="auto"/>
        <p:txBody>
          <a:bodyPr/>
          <a:lstStyle/>
          <a:p>
            <a:pPr>
              <a:defRPr/>
            </a:pPr>
            <a:r>
              <a:rPr lang="fr-FR"/>
              <a:t>Contenu du dossier</a:t>
            </a:r>
            <a:endParaRPr/>
          </a:p>
        </p:txBody>
      </p:sp>
      <p:sp>
        <p:nvSpPr>
          <p:cNvPr id="3" name="Espace réservé de la date 2"/>
          <p:cNvSpPr>
            <a:spLocks noGrp="1"/>
          </p:cNvSpPr>
          <p:nvPr>
            <p:ph type="dt" sz="half" idx="10"/>
          </p:nvPr>
        </p:nvSpPr>
        <p:spPr bwMode="auto"/>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28</a:t>
            </a:fld>
            <a:endParaRPr lang="fr-FR"/>
          </a:p>
        </p:txBody>
      </p:sp>
      <p:sp>
        <p:nvSpPr>
          <p:cNvPr id="10" name="Espace réservé du contenu 9"/>
          <p:cNvSpPr>
            <a:spLocks noGrp="1"/>
          </p:cNvSpPr>
          <p:nvPr>
            <p:ph sz="quarter" idx="14"/>
          </p:nvPr>
        </p:nvSpPr>
        <p:spPr bwMode="auto"/>
        <p:txBody>
          <a:bodyPr/>
          <a:lstStyle/>
          <a:p>
            <a:pPr marL="342900" lvl="0" indent="-342900" algn="just">
              <a:spcAft>
                <a:spcPts val="0"/>
              </a:spcAft>
              <a:buFont typeface="Arial"/>
              <a:buChar char="­"/>
              <a:defRPr/>
            </a:pPr>
            <a:r>
              <a:rPr lang="fr-FR">
                <a:latin typeface="Marianne"/>
                <a:ea typeface="Arial Unicode MS"/>
                <a:cs typeface="Times New Roman"/>
              </a:rPr>
              <a:t>Le descriptif générique du projet saisi sur la téléprocédure</a:t>
            </a:r>
            <a:r>
              <a:rPr lang="fr-FR">
                <a:latin typeface="Calibri"/>
                <a:ea typeface="Arial Unicode MS"/>
                <a:cs typeface="Times New Roman"/>
              </a:rPr>
              <a:t> </a:t>
            </a:r>
            <a:r>
              <a:rPr lang="fr-FR">
                <a:latin typeface="Marianne"/>
                <a:ea typeface="Arial Unicode MS"/>
                <a:cs typeface="Times New Roman"/>
              </a:rPr>
              <a:t>;</a:t>
            </a:r>
            <a:endParaRPr lang="fr-FR" sz="1400">
              <a:latin typeface="Marianne"/>
              <a:ea typeface="Arial Unicode MS"/>
              <a:cs typeface="Times New Roman"/>
            </a:endParaRPr>
          </a:p>
          <a:p>
            <a:pPr marL="342900" lvl="0" indent="-342900" algn="just">
              <a:spcAft>
                <a:spcPts val="0"/>
              </a:spcAft>
              <a:buFont typeface="Arial"/>
              <a:buChar char="­"/>
              <a:defRPr/>
            </a:pPr>
            <a:r>
              <a:rPr lang="fr-FR">
                <a:latin typeface="Marianne"/>
                <a:ea typeface="Arial Unicode MS"/>
                <a:cs typeface="Times New Roman"/>
              </a:rPr>
              <a:t>Une synthèse technique du projet en vue de sa publication selon la trame fournie dans le formulaire de dépôt en ligne</a:t>
            </a:r>
            <a:r>
              <a:rPr lang="fr-FR">
                <a:latin typeface="Calibri"/>
                <a:ea typeface="Arial Unicode MS"/>
                <a:cs typeface="Times New Roman"/>
              </a:rPr>
              <a:t> </a:t>
            </a:r>
            <a:r>
              <a:rPr lang="fr-FR">
                <a:latin typeface="Marianne"/>
                <a:ea typeface="Arial Unicode MS"/>
                <a:cs typeface="Times New Roman"/>
              </a:rPr>
              <a:t>;</a:t>
            </a:r>
            <a:endParaRPr lang="fr-FR" sz="1400">
              <a:latin typeface="Marianne"/>
              <a:ea typeface="Arial Unicode MS"/>
              <a:cs typeface="Times New Roman"/>
            </a:endParaRPr>
          </a:p>
          <a:p>
            <a:pPr marL="342900" lvl="0" indent="-342900" algn="just">
              <a:spcAft>
                <a:spcPts val="0"/>
              </a:spcAft>
              <a:buFont typeface="Arial"/>
              <a:buChar char="­"/>
              <a:defRPr/>
            </a:pPr>
            <a:r>
              <a:rPr lang="fr-FR">
                <a:latin typeface="Marianne"/>
                <a:ea typeface="Arial Unicode MS"/>
                <a:cs typeface="Times New Roman"/>
              </a:rPr>
              <a:t>Le descriptif technique du projet qui doit impérativement respecter la trame fournie en annexe 1 de la présente décision et comporter a minima:</a:t>
            </a:r>
            <a:r>
              <a:rPr lang="fr-FR">
                <a:latin typeface="Calibri"/>
                <a:ea typeface="Arial Unicode MS"/>
                <a:cs typeface="Times New Roman"/>
              </a:rPr>
              <a:t> </a:t>
            </a:r>
            <a:endParaRPr lang="fr-FR" sz="14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les objectifs et les résultats attendus à l’issue du projet</a:t>
            </a:r>
            <a:r>
              <a:rPr lang="fr-FR">
                <a:latin typeface="Calibri"/>
                <a:ea typeface="Arial Unicode MS"/>
                <a:cs typeface="Times New Roman"/>
              </a:rPr>
              <a:t> </a:t>
            </a:r>
            <a:r>
              <a:rPr lang="fr-FR">
                <a:latin typeface="Marianne"/>
                <a:ea typeface="Arial Unicode MS"/>
                <a:cs typeface="Times New Roman"/>
              </a:rPr>
              <a:t>;</a:t>
            </a:r>
            <a:endParaRPr lang="fr-FR" sz="13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un état de l’art initial</a:t>
            </a:r>
            <a:r>
              <a:rPr lang="fr-FR">
                <a:latin typeface="Calibri"/>
                <a:ea typeface="Arial Unicode MS"/>
                <a:cs typeface="Times New Roman"/>
              </a:rPr>
              <a:t> </a:t>
            </a:r>
            <a:r>
              <a:rPr lang="fr-FR">
                <a:latin typeface="Marianne"/>
                <a:ea typeface="Arial Unicode MS"/>
                <a:cs typeface="Times New Roman"/>
              </a:rPr>
              <a:t>;</a:t>
            </a:r>
            <a:endParaRPr lang="fr-FR" sz="13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une description du partenariat</a:t>
            </a:r>
            <a:r>
              <a:rPr lang="fr-FR">
                <a:latin typeface="Calibri"/>
                <a:ea typeface="Arial Unicode MS"/>
                <a:cs typeface="Times New Roman"/>
              </a:rPr>
              <a:t> </a:t>
            </a:r>
            <a:r>
              <a:rPr lang="fr-FR">
                <a:latin typeface="Marianne"/>
                <a:ea typeface="Arial Unicode MS"/>
                <a:cs typeface="Times New Roman"/>
              </a:rPr>
              <a:t>;</a:t>
            </a:r>
            <a:endParaRPr lang="fr-FR" sz="13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un programme de travail détaillé sur la durée totale du projet</a:t>
            </a:r>
            <a:r>
              <a:rPr lang="fr-FR">
                <a:latin typeface="Calibri"/>
                <a:ea typeface="Arial Unicode MS"/>
                <a:cs typeface="Times New Roman"/>
              </a:rPr>
              <a:t> </a:t>
            </a:r>
            <a:r>
              <a:rPr lang="fr-FR">
                <a:latin typeface="Marianne"/>
                <a:ea typeface="Arial Unicode MS"/>
                <a:cs typeface="Times New Roman"/>
              </a:rPr>
              <a:t>;</a:t>
            </a:r>
            <a:endParaRPr lang="fr-FR" sz="13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les objectifs et modalités de diffusion et de valorisation des résultats.</a:t>
            </a:r>
            <a:endParaRPr lang="fr-FR" sz="13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un budget et un plan de financement détaillés par action sur la durée totale du projet</a:t>
            </a:r>
            <a:r>
              <a:rPr lang="fr-FR">
                <a:latin typeface="Calibri"/>
                <a:ea typeface="Arial Unicode MS"/>
                <a:cs typeface="Times New Roman"/>
              </a:rPr>
              <a:t> </a:t>
            </a:r>
            <a:r>
              <a:rPr lang="fr-FR">
                <a:latin typeface="Marianne"/>
                <a:ea typeface="Arial Unicode MS"/>
                <a:cs typeface="Times New Roman"/>
              </a:rPr>
              <a:t>;</a:t>
            </a:r>
            <a:endParaRPr lang="fr-FR" sz="13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le budget et le plan de financement de chacun des organismes impliqués dans la réalisation du projet</a:t>
            </a:r>
            <a:r>
              <a:rPr lang="fr-FR">
                <a:latin typeface="Calibri"/>
                <a:ea typeface="Arial Unicode MS"/>
                <a:cs typeface="Times New Roman"/>
              </a:rPr>
              <a:t> </a:t>
            </a:r>
            <a:r>
              <a:rPr lang="fr-FR">
                <a:latin typeface="Marianne"/>
                <a:ea typeface="Arial Unicode MS"/>
                <a:cs typeface="Times New Roman"/>
              </a:rPr>
              <a:t>;</a:t>
            </a:r>
            <a:endParaRPr lang="fr-FR" sz="1300">
              <a:latin typeface="Marianne"/>
              <a:ea typeface="Arial Unicode MS"/>
              <a:cs typeface="Times New Roman"/>
            </a:endParaRPr>
          </a:p>
          <a:p>
            <a:pPr marL="594900" lvl="1" indent="-342900" algn="just">
              <a:spcAft>
                <a:spcPts val="0"/>
              </a:spcAft>
              <a:buFont typeface="Arial"/>
              <a:buChar char="­"/>
              <a:defRPr/>
            </a:pPr>
            <a:r>
              <a:rPr lang="fr-FR">
                <a:latin typeface="Marianne"/>
                <a:ea typeface="Arial Unicode MS"/>
                <a:cs typeface="Times New Roman"/>
              </a:rPr>
              <a:t>La lettre d’engagement dans le projet signée de chaque partenaire ou un accord de partenariat signé de chaque partenaire du projet.</a:t>
            </a:r>
            <a:endParaRPr lang="fr-FR" sz="1300">
              <a:latin typeface="Marianne"/>
              <a:ea typeface="Arial Unicode MS"/>
              <a:cs typeface="Times New Roman"/>
            </a:endParaRPr>
          </a:p>
          <a:p>
            <a:pPr algn="just">
              <a:spcAft>
                <a:spcPts val="0"/>
              </a:spcAft>
              <a:defRPr/>
            </a:pPr>
            <a:r>
              <a:rPr lang="fr-FR">
                <a:latin typeface="Marianne"/>
                <a:ea typeface="Arial Unicode MS"/>
                <a:cs typeface="Times New Roman"/>
              </a:rPr>
              <a:t> </a:t>
            </a:r>
            <a:endParaRPr lang="fr-FR" sz="1400">
              <a:latin typeface="Marianne"/>
              <a:ea typeface="Arial Unicode MS"/>
              <a:cs typeface="Times New Roman"/>
            </a:endParaRPr>
          </a:p>
          <a:p>
            <a:pPr>
              <a:defRPr/>
            </a:pPr>
            <a:endParaRPr lang="fr-FR"/>
          </a:p>
        </p:txBody>
      </p:sp>
      <p:pic>
        <p:nvPicPr>
          <p:cNvPr id="11" name="Image 10"/>
          <p:cNvPicPr>
            <a:picLocks noChangeAspect="1"/>
          </p:cNvPicPr>
          <p:nvPr/>
        </p:nvPicPr>
        <p:blipFill>
          <a:blip r:embed="rId2"/>
          <a:stretch/>
        </p:blipFill>
        <p:spPr bwMode="auto">
          <a:xfrm>
            <a:off x="7884368" y="97905"/>
            <a:ext cx="1103121" cy="492465"/>
          </a:xfrm>
          <a:prstGeom prst="rect">
            <a:avLst/>
          </a:prstGeom>
        </p:spPr>
      </p:pic>
      <p:pic>
        <p:nvPicPr>
          <p:cNvPr id="1523281443" name="Image 1523281442"/>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La phase d’instruction et d’expertise</a:t>
            </a:r>
            <a:endParaRPr/>
          </a:p>
        </p:txBody>
      </p:sp>
      <p:sp>
        <p:nvSpPr>
          <p:cNvPr id="3" name="Espace réservé de la date 2"/>
          <p:cNvSpPr>
            <a:spLocks noGrp="1"/>
          </p:cNvSpPr>
          <p:nvPr>
            <p:ph type="dt" sz="half" idx="10"/>
          </p:nvPr>
        </p:nvSpPr>
        <p:spPr bwMode="auto"/>
        <p:txBody>
          <a:bodyPr/>
          <a:lstStyle/>
          <a:p>
            <a:pPr algn="r">
              <a:defRPr/>
            </a:pPr>
            <a:r>
              <a:rPr lang="fr-FR" cap="all"/>
              <a:t>25/10/2022 </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29</a:t>
            </a:fld>
            <a:endParaRPr lang="fr-FR"/>
          </a:p>
        </p:txBody>
      </p:sp>
      <p:sp>
        <p:nvSpPr>
          <p:cNvPr id="6" name="Espace réservé du contenu 5"/>
          <p:cNvSpPr>
            <a:spLocks noGrp="1"/>
          </p:cNvSpPr>
          <p:nvPr>
            <p:ph sz="quarter" idx="14"/>
          </p:nvPr>
        </p:nvSpPr>
        <p:spPr bwMode="auto">
          <a:xfrm>
            <a:off x="359998" y="1620000"/>
            <a:ext cx="8424000" cy="2790000"/>
          </a:xfrm>
        </p:spPr>
        <p:txBody>
          <a:bodyPr/>
          <a:lstStyle/>
          <a:p>
            <a:pPr marL="342900" lvl="0" indent="-342900" algn="just">
              <a:buFont typeface="+mj-lt"/>
              <a:buAutoNum type="arabicPeriod"/>
              <a:defRPr/>
            </a:pPr>
            <a:r>
              <a:rPr lang="fr-FR" sz="1400"/>
              <a:t>En amont, composition des jurys nationaux (1 par AAP) par le Ministère (15 membres, pluralité des profils, profils adaptés aux objectifs des AAP)</a:t>
            </a:r>
            <a:endParaRPr/>
          </a:p>
          <a:p>
            <a:pPr marL="342900" lvl="0" indent="-342900" algn="just">
              <a:buFont typeface="+mj-lt"/>
              <a:buAutoNum type="arabicPeriod"/>
              <a:defRPr/>
            </a:pPr>
            <a:r>
              <a:rPr lang="fr-FR" sz="1400"/>
              <a:t>Contrôle des règles d’éligibilités administratives par les services FAM (grille commune)</a:t>
            </a:r>
            <a:endParaRPr/>
          </a:p>
          <a:p>
            <a:pPr marL="342900" lvl="0" indent="-342900" algn="just">
              <a:buFont typeface="+mj-lt"/>
              <a:buAutoNum type="arabicPeriod"/>
              <a:defRPr/>
            </a:pPr>
            <a:r>
              <a:rPr lang="fr-FR" sz="1400"/>
              <a:t>Expertise scientifique et technique de chaque projet (grille d’expertise commune, experts désignés par un jury national)</a:t>
            </a:r>
            <a:endParaRPr/>
          </a:p>
          <a:p>
            <a:pPr marL="342900" lvl="0" indent="-342900" algn="just">
              <a:buFont typeface="+mj-lt"/>
              <a:buAutoNum type="arabicPeriod"/>
              <a:defRPr/>
            </a:pPr>
            <a:r>
              <a:rPr lang="fr-FR" sz="1400"/>
              <a:t>Avis du jury sur les projets à sélectionner (Réunion finale, prise en compte de l’expertise)</a:t>
            </a:r>
            <a:endParaRPr/>
          </a:p>
          <a:p>
            <a:pPr marL="342900" lvl="0" indent="-342900" algn="just">
              <a:buFont typeface="+mj-lt"/>
              <a:buAutoNum type="arabicPeriod"/>
              <a:defRPr/>
            </a:pPr>
            <a:r>
              <a:rPr lang="fr-FR" sz="1400"/>
              <a:t>Sélection finale des projets par les services du Ministère (prenant en compte l’avis du jury et les priorités filières formulées par les CS de FAM)</a:t>
            </a:r>
            <a:endParaRPr/>
          </a:p>
        </p:txBody>
      </p:sp>
      <p:sp>
        <p:nvSpPr>
          <p:cNvPr id="9" name="Espace réservé du pied de page 7"/>
          <p:cNvSpPr>
            <a:spLocks noGrp="1"/>
          </p:cNvSpPr>
          <p:nvPr>
            <p:ph type="ftr" sz="quarter" idx="11"/>
          </p:nvPr>
        </p:nvSpPr>
        <p:spPr bwMode="auto">
          <a:xfrm>
            <a:off x="360000" y="4783500"/>
            <a:ext cx="5904000" cy="360000"/>
          </a:xfrm>
        </p:spPr>
        <p:txBody>
          <a:bodyPr/>
          <a:lstStyle/>
          <a:p>
            <a:pPr>
              <a:defRPr/>
            </a:pPr>
            <a:r>
              <a:rPr lang="fr-FR"/>
              <a:t>Présentation AAP PNDAR CASDAR</a:t>
            </a:r>
            <a:endParaRP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pic>
        <p:nvPicPr>
          <p:cNvPr id="1426772847" name="Image 1426772846"/>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590370"/>
            <a:ext cx="8424000" cy="720000"/>
          </a:xfrm>
        </p:spPr>
        <p:txBody>
          <a:bodyPr>
            <a:normAutofit/>
          </a:bodyPr>
          <a:lstStyle/>
          <a:p>
            <a:pPr>
              <a:defRPr/>
            </a:pPr>
            <a:r>
              <a:rPr lang="fr-FR" sz="1800">
                <a:latin typeface="Marianne"/>
              </a:rPr>
              <a:t/>
            </a:r>
            <a:br>
              <a:rPr lang="fr-FR" sz="1800">
                <a:latin typeface="Marianne"/>
              </a:rPr>
            </a:br>
            <a:r>
              <a:rPr lang="fr-FR" sz="2400">
                <a:solidFill>
                  <a:schemeClr val="tx1">
                    <a:lumMod val="85000"/>
                    <a:lumOff val="15000"/>
                  </a:schemeClr>
                </a:solidFill>
                <a:latin typeface="Marianne"/>
              </a:rPr>
              <a:t>Rappel: les thèmes</a:t>
            </a:r>
            <a:r>
              <a:rPr lang="fr-FR" sz="2350">
                <a:solidFill>
                  <a:schemeClr val="tx1">
                    <a:lumMod val="85000"/>
                    <a:lumOff val="15000"/>
                  </a:schemeClr>
                </a:solidFill>
                <a:latin typeface="Marianne"/>
              </a:rPr>
              <a:t> prioritaires du PNDAR</a:t>
            </a:r>
            <a:endParaRPr/>
          </a:p>
        </p:txBody>
      </p:sp>
      <p:sp>
        <p:nvSpPr>
          <p:cNvPr id="7" name="Espace réservé du contenu 6"/>
          <p:cNvSpPr>
            <a:spLocks noGrp="1"/>
          </p:cNvSpPr>
          <p:nvPr>
            <p:ph sz="quarter" idx="14"/>
          </p:nvPr>
        </p:nvSpPr>
        <p:spPr bwMode="auto">
          <a:xfrm>
            <a:off x="359998" y="1462500"/>
            <a:ext cx="8424000" cy="3321000"/>
          </a:xfrm>
        </p:spPr>
        <p:txBody>
          <a:bodyPr/>
          <a:lstStyle/>
          <a:p>
            <a:pPr marL="285750" indent="-285750">
              <a:buFont typeface="Arial"/>
              <a:buChar char="•"/>
              <a:defRPr/>
            </a:pPr>
            <a:r>
              <a:rPr lang="fr-FR" sz="1600">
                <a:solidFill>
                  <a:srgbClr val="0070C0"/>
                </a:solidFill>
              </a:rPr>
              <a:t>Nouvelles chaînes de valeur, reconnaissance des efforts via AB et HVE</a:t>
            </a:r>
            <a:endParaRPr/>
          </a:p>
          <a:p>
            <a:pPr marL="285750" indent="-285750">
              <a:buFont typeface="Arial"/>
              <a:buChar char="•"/>
              <a:defRPr/>
            </a:pPr>
            <a:r>
              <a:rPr lang="fr-FR" sz="1600">
                <a:solidFill>
                  <a:srgbClr val="0070C0"/>
                </a:solidFill>
              </a:rPr>
              <a:t>Renouvellement des générations et qualité de vie au travail</a:t>
            </a:r>
            <a:endParaRPr/>
          </a:p>
          <a:p>
            <a:pPr marL="285750" indent="-285750">
              <a:buFont typeface="Arial"/>
              <a:buChar char="•"/>
              <a:defRPr/>
            </a:pPr>
            <a:r>
              <a:rPr lang="fr-FR" sz="1600">
                <a:solidFill>
                  <a:srgbClr val="7030A0"/>
                </a:solidFill>
              </a:rPr>
              <a:t>Réduction des émissions de GES et stockage de C</a:t>
            </a:r>
            <a:endParaRPr/>
          </a:p>
          <a:p>
            <a:pPr marL="285750" indent="-285750">
              <a:buFont typeface="Arial"/>
              <a:buChar char="•"/>
              <a:defRPr/>
            </a:pPr>
            <a:r>
              <a:rPr lang="fr-FR" sz="1600">
                <a:solidFill>
                  <a:srgbClr val="7030A0"/>
                </a:solidFill>
              </a:rPr>
              <a:t>Protéines végétales et autonomie azotée</a:t>
            </a:r>
            <a:endParaRPr/>
          </a:p>
          <a:p>
            <a:pPr marL="285750" indent="-285750">
              <a:buFont typeface="Arial"/>
              <a:buChar char="•"/>
              <a:defRPr/>
            </a:pPr>
            <a:r>
              <a:rPr lang="fr-FR" sz="1600">
                <a:solidFill>
                  <a:schemeClr val="accent6">
                    <a:lumMod val="60000"/>
                    <a:lumOff val="40000"/>
                  </a:schemeClr>
                </a:solidFill>
              </a:rPr>
              <a:t>Valoriser et adapter l’agrobiodiversité</a:t>
            </a:r>
            <a:endParaRPr/>
          </a:p>
          <a:p>
            <a:pPr marL="285750" indent="-285750">
              <a:buFont typeface="Arial"/>
              <a:buChar char="•"/>
              <a:defRPr/>
            </a:pPr>
            <a:r>
              <a:rPr lang="fr-FR" sz="1600">
                <a:solidFill>
                  <a:schemeClr val="accent6">
                    <a:lumMod val="60000"/>
                    <a:lumOff val="40000"/>
                  </a:schemeClr>
                </a:solidFill>
              </a:rPr>
              <a:t>Adapter les systèmes agricoles aux aléas et changement climatique, stress H2O</a:t>
            </a:r>
            <a:endParaRPr/>
          </a:p>
          <a:p>
            <a:pPr marL="285750" indent="-285750">
              <a:buFont typeface="Arial"/>
              <a:buChar char="•"/>
              <a:defRPr/>
            </a:pPr>
            <a:r>
              <a:rPr lang="fr-FR" sz="1600">
                <a:solidFill>
                  <a:schemeClr val="accent6">
                    <a:lumMod val="60000"/>
                    <a:lumOff val="40000"/>
                  </a:schemeClr>
                </a:solidFill>
              </a:rPr>
              <a:t>Renforcer la gestion intégrée de la santé animale et végétale</a:t>
            </a:r>
            <a:endParaRPr/>
          </a:p>
          <a:p>
            <a:pPr marL="285750" indent="-285750">
              <a:buFont typeface="Arial"/>
              <a:buChar char="•"/>
              <a:defRPr/>
            </a:pPr>
            <a:r>
              <a:rPr lang="fr-FR" sz="1600">
                <a:solidFill>
                  <a:schemeClr val="bg2">
                    <a:lumMod val="75000"/>
                  </a:schemeClr>
                </a:solidFill>
              </a:rPr>
              <a:t>Améliorer le bien-être animal</a:t>
            </a:r>
            <a:endParaRPr/>
          </a:p>
          <a:p>
            <a:pPr>
              <a:defRPr/>
            </a:pPr>
            <a:r>
              <a:rPr lang="fr-FR" sz="1600"/>
              <a:t>**   </a:t>
            </a:r>
            <a:r>
              <a:rPr lang="fr-FR" sz="1600">
                <a:solidFill>
                  <a:schemeClr val="bg1">
                    <a:lumMod val="65000"/>
                  </a:schemeClr>
                </a:solidFill>
              </a:rPr>
              <a:t>en transversal : numérique</a:t>
            </a:r>
            <a:endParaRPr/>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3</a:t>
            </a:fld>
            <a:endParaRPr lang="fr-FR"/>
          </a:p>
        </p:txBody>
      </p:sp>
      <p:pic>
        <p:nvPicPr>
          <p:cNvPr id="9" name="Image 8"/>
          <p:cNvPicPr>
            <a:picLocks noChangeAspect="1"/>
          </p:cNvPicPr>
          <p:nvPr/>
        </p:nvPicPr>
        <p:blipFill>
          <a:blip r:embed="rId2"/>
          <a:stretch/>
        </p:blipFill>
        <p:spPr bwMode="auto">
          <a:xfrm>
            <a:off x="7884368" y="97905"/>
            <a:ext cx="1103121" cy="492465"/>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5" name="Espace réservé du pied de page 4"/>
          <p:cNvSpPr>
            <a:spLocks noGrp="1"/>
          </p:cNvSpPr>
          <p:nvPr>
            <p:ph type="ftr" sz="quarter" idx="11"/>
          </p:nvPr>
        </p:nvSpPr>
        <p:spPr bwMode="auto"/>
        <p:txBody>
          <a:bodyPr/>
          <a:lstStyle/>
          <a:p>
            <a:pPr>
              <a:defRPr/>
            </a:pPr>
            <a:r>
              <a:rPr lang="fr-FR"/>
              <a:t>Présentation AAP PNDAR CASDAR</a:t>
            </a:r>
            <a:endParaRPr/>
          </a:p>
        </p:txBody>
      </p:sp>
      <p:sp>
        <p:nvSpPr>
          <p:cNvPr id="3" name="Flèche droite 2"/>
          <p:cNvSpPr/>
          <p:nvPr/>
        </p:nvSpPr>
        <p:spPr bwMode="auto">
          <a:xfrm>
            <a:off x="64992" y="3075806"/>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a:off x="71034" y="1851670"/>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Flèche droite 11"/>
          <p:cNvSpPr/>
          <p:nvPr/>
        </p:nvSpPr>
        <p:spPr bwMode="auto">
          <a:xfrm>
            <a:off x="61202" y="2471737"/>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185753" y="4465167"/>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accent1">
                  <a:lumMod val="75000"/>
                  <a:lumOff val="25000"/>
                </a:schemeClr>
              </a:solidFill>
            </a:endParaRPr>
          </a:p>
        </p:txBody>
      </p:sp>
      <p:sp>
        <p:nvSpPr>
          <p:cNvPr id="4" name="ZoneTexte 3"/>
          <p:cNvSpPr txBox="1"/>
          <p:nvPr/>
        </p:nvSpPr>
        <p:spPr bwMode="auto">
          <a:xfrm>
            <a:off x="3466863" y="4325592"/>
            <a:ext cx="5367690" cy="369332"/>
          </a:xfrm>
          <a:prstGeom prst="rect">
            <a:avLst/>
          </a:prstGeom>
          <a:noFill/>
        </p:spPr>
        <p:txBody>
          <a:bodyPr wrap="square" rtlCol="0">
            <a:spAutoFit/>
          </a:bodyPr>
          <a:lstStyle/>
          <a:p>
            <a:pPr>
              <a:defRPr/>
            </a:pPr>
            <a:r>
              <a:rPr lang="fr-FR">
                <a:solidFill>
                  <a:schemeClr val="accent1">
                    <a:lumMod val="75000"/>
                    <a:lumOff val="25000"/>
                  </a:schemeClr>
                </a:solidFill>
              </a:rPr>
              <a:t>Thèmes prioritaires pour 2023 pour les 3 AAP</a:t>
            </a:r>
            <a:endParaRPr/>
          </a:p>
        </p:txBody>
      </p:sp>
      <p:sp>
        <p:nvSpPr>
          <p:cNvPr id="6" name="ZoneTexte 5"/>
          <p:cNvSpPr txBox="1"/>
          <p:nvPr/>
        </p:nvSpPr>
        <p:spPr bwMode="auto">
          <a:xfrm>
            <a:off x="61202" y="3219822"/>
            <a:ext cx="298794" cy="215444"/>
          </a:xfrm>
          <a:prstGeom prst="rect">
            <a:avLst/>
          </a:prstGeom>
          <a:noFill/>
        </p:spPr>
        <p:txBody>
          <a:bodyPr wrap="square" rtlCol="0">
            <a:spAutoFit/>
          </a:bodyPr>
          <a:lstStyle/>
          <a:p>
            <a:pPr>
              <a:defRPr/>
            </a:pPr>
            <a:r>
              <a:rPr lang="fr-FR" sz="800">
                <a:solidFill>
                  <a:schemeClr val="accent1">
                    <a:lumMod val="75000"/>
                    <a:lumOff val="25000"/>
                  </a:schemeClr>
                </a:solidFill>
              </a:rPr>
              <a:t>x2</a:t>
            </a:r>
            <a:endParaRPr/>
          </a:p>
        </p:txBody>
      </p:sp>
      <p:pic>
        <p:nvPicPr>
          <p:cNvPr id="599550837" name="Image 599550836"/>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Contacts :</a:t>
            </a:r>
            <a:endParaRPr/>
          </a:p>
        </p:txBody>
      </p:sp>
      <p:sp>
        <p:nvSpPr>
          <p:cNvPr id="3" name="Espace réservé de la date 2"/>
          <p:cNvSpPr>
            <a:spLocks noGrp="1"/>
          </p:cNvSpPr>
          <p:nvPr>
            <p:ph type="dt" sz="half" idx="10"/>
          </p:nvPr>
        </p:nvSpPr>
        <p:spPr bwMode="auto"/>
        <p:txBody>
          <a:bodyPr/>
          <a:lstStyle/>
          <a:p>
            <a:pPr algn="r">
              <a:defRPr/>
            </a:pPr>
            <a:r>
              <a:rPr lang="fr-FR" cap="all"/>
              <a:t>25/10/2022 </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30</a:t>
            </a:fld>
            <a:endParaRPr lang="fr-FR"/>
          </a:p>
        </p:txBody>
      </p:sp>
      <p:sp>
        <p:nvSpPr>
          <p:cNvPr id="6" name="Espace réservé du contenu 5"/>
          <p:cNvSpPr>
            <a:spLocks noGrp="1"/>
          </p:cNvSpPr>
          <p:nvPr>
            <p:ph sz="quarter" idx="14"/>
          </p:nvPr>
        </p:nvSpPr>
        <p:spPr bwMode="auto">
          <a:xfrm>
            <a:off x="359999" y="1779662"/>
            <a:ext cx="8424000" cy="2574000"/>
          </a:xfrm>
        </p:spPr>
        <p:txBody>
          <a:bodyPr/>
          <a:lstStyle/>
          <a:p>
            <a:pPr>
              <a:defRPr/>
            </a:pPr>
            <a:r>
              <a:rPr lang="fr-FR" u="sng">
                <a:hlinkClick r:id="rId2" tooltip="mailto:aap.connaissances@franceagrimer.fr"/>
              </a:rPr>
              <a:t>Une adresse générique par dispositif :</a:t>
            </a:r>
            <a:endParaRPr/>
          </a:p>
          <a:p>
            <a:pPr>
              <a:defRPr/>
            </a:pPr>
            <a:endParaRPr lang="fr-FR"/>
          </a:p>
          <a:p>
            <a:pPr marL="171450" indent="-171450">
              <a:buFontTx/>
              <a:buChar char="-"/>
              <a:defRPr/>
            </a:pPr>
            <a:r>
              <a:rPr lang="fr-FR" u="sng">
                <a:hlinkClick r:id="rId2" tooltip="mailto:aap.connaissances@franceagrimer.fr"/>
              </a:rPr>
              <a:t>aap.connaissances@franceagrimer.fr</a:t>
            </a:r>
            <a:r>
              <a:rPr lang="fr-FR"/>
              <a:t> </a:t>
            </a:r>
            <a:endParaRPr/>
          </a:p>
          <a:p>
            <a:pPr>
              <a:defRPr/>
            </a:pPr>
            <a:endParaRPr lang="fr-FR"/>
          </a:p>
          <a:p>
            <a:pPr marL="171450" indent="-171450">
              <a:buFontTx/>
              <a:buChar char="-"/>
              <a:defRPr/>
            </a:pPr>
            <a:r>
              <a:rPr lang="fr-FR" u="sng">
                <a:hlinkClick r:id="rId3" tooltip="mailto:aap.coinnovations@franceagrimer.fr"/>
              </a:rPr>
              <a:t>aap.coinnovations@franceagrimer.fr</a:t>
            </a:r>
            <a:r>
              <a:rPr lang="fr-FR"/>
              <a:t> </a:t>
            </a:r>
            <a:endParaRPr/>
          </a:p>
          <a:p>
            <a:pPr>
              <a:defRPr/>
            </a:pPr>
            <a:endParaRPr lang="fr-FR"/>
          </a:p>
          <a:p>
            <a:pPr marL="171450" indent="-171450">
              <a:buFontTx/>
              <a:buChar char="-"/>
              <a:defRPr/>
            </a:pPr>
            <a:r>
              <a:rPr lang="fr-FR" u="sng">
                <a:hlinkClick r:id="rId4" tooltip="mailto:aap.demultiplication@franceagrimer.fr"/>
              </a:rPr>
              <a:t>aap.demultiplication@franceagrimer.fr</a:t>
            </a:r>
            <a:r>
              <a:rPr lang="fr-FR"/>
              <a:t> </a:t>
            </a:r>
            <a:endParaRPr/>
          </a:p>
        </p:txBody>
      </p:sp>
      <p:pic>
        <p:nvPicPr>
          <p:cNvPr id="8" name="Image 7"/>
          <p:cNvPicPr>
            <a:picLocks noChangeAspect="1"/>
          </p:cNvPicPr>
          <p:nvPr/>
        </p:nvPicPr>
        <p:blipFill>
          <a:blip r:embed="rId5"/>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1366689665" name="Image 1366689664"/>
          <p:cNvPicPr>
            <a:picLocks noChangeAspect="1"/>
          </p:cNvPicPr>
          <p:nvPr/>
        </p:nvPicPr>
        <p:blipFill>
          <a:blip r:embed="rId6"/>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590370"/>
            <a:ext cx="8424000" cy="720000"/>
          </a:xfrm>
        </p:spPr>
        <p:txBody>
          <a:bodyPr>
            <a:normAutofit/>
          </a:bodyPr>
          <a:lstStyle/>
          <a:p>
            <a:pPr>
              <a:defRPr/>
            </a:pPr>
            <a:r>
              <a:rPr lang="fr-FR" sz="1800">
                <a:latin typeface="Marianne"/>
              </a:rPr>
              <a:t/>
            </a:r>
            <a:br>
              <a:rPr lang="fr-FR" sz="1800">
                <a:latin typeface="Marianne"/>
              </a:rPr>
            </a:br>
            <a:r>
              <a:rPr lang="fr-FR" sz="2400">
                <a:solidFill>
                  <a:schemeClr val="tx1">
                    <a:lumMod val="85000"/>
                    <a:lumOff val="15000"/>
                  </a:schemeClr>
                </a:solidFill>
                <a:latin typeface="Marianne"/>
              </a:rPr>
              <a:t>Focus: enveloppes réservées AAP 2023</a:t>
            </a:r>
            <a:endParaRPr lang="fr-FR" sz="2350">
              <a:solidFill>
                <a:schemeClr val="tx1">
                  <a:lumMod val="85000"/>
                  <a:lumOff val="15000"/>
                </a:schemeClr>
              </a:solidFill>
              <a:latin typeface="Marianne"/>
            </a:endParaRPr>
          </a:p>
        </p:txBody>
      </p:sp>
      <p:sp>
        <p:nvSpPr>
          <p:cNvPr id="7" name="Espace réservé du contenu 6"/>
          <p:cNvSpPr>
            <a:spLocks noGrp="1"/>
          </p:cNvSpPr>
          <p:nvPr>
            <p:ph sz="quarter" idx="14"/>
          </p:nvPr>
        </p:nvSpPr>
        <p:spPr bwMode="auto">
          <a:xfrm>
            <a:off x="359998" y="1462500"/>
            <a:ext cx="8424000" cy="3321000"/>
          </a:xfrm>
        </p:spPr>
        <p:txBody>
          <a:bodyPr/>
          <a:lstStyle/>
          <a:p>
            <a:pPr marL="285750" indent="-285750">
              <a:buFont typeface="Arial"/>
              <a:buChar char="•"/>
              <a:defRPr/>
            </a:pPr>
            <a:r>
              <a:rPr lang="fr-FR" sz="1600"/>
              <a:t>Conséquence : Un taux de sélection supérieur par rapport aux autres thématiques</a:t>
            </a:r>
            <a:endParaRPr/>
          </a:p>
          <a:p>
            <a:pPr marL="285750" indent="-285750">
              <a:buFont typeface="Arial"/>
              <a:buChar char="•"/>
              <a:defRPr/>
            </a:pPr>
            <a:r>
              <a:rPr lang="fr-FR" sz="1600"/>
              <a:t>Prime aux projets qui croisent les thèmes avec une approche système</a:t>
            </a:r>
            <a:endParaRPr/>
          </a:p>
          <a:p>
            <a:pPr marL="285750" indent="-285750">
              <a:buFont typeface="Arial"/>
              <a:buChar char="•"/>
              <a:defRPr/>
            </a:pPr>
            <a:r>
              <a:rPr lang="fr-FR" sz="1600"/>
              <a:t>Les porteurs de  projets  sont incités au croisement entre ces  trois  thématiques prioritaires. </a:t>
            </a:r>
            <a:endParaRPr/>
          </a:p>
          <a:p>
            <a:pPr marL="285750" indent="-285750">
              <a:buFont typeface="Arial"/>
              <a:buChar char="•"/>
              <a:defRPr/>
            </a:pPr>
            <a:r>
              <a:rPr lang="fr-FR" sz="1600"/>
              <a:t>Quelques exemples d’enjeux croisés sur lesquels des travaux pourraient être amplifiés (liste non exhaustive):</a:t>
            </a:r>
            <a:endParaRPr/>
          </a:p>
          <a:p>
            <a:pPr marL="537750" lvl="1" indent="-285750">
              <a:defRPr/>
            </a:pPr>
            <a:r>
              <a:rPr lang="fr-FR" sz="1000"/>
              <a:t>Accompagner  les  projets  d'installation  en  anticipant  les  effets  du  changement climatique sur la durée de vie de l’exploitation ; </a:t>
            </a:r>
            <a:endParaRPr/>
          </a:p>
          <a:p>
            <a:pPr marL="537750" lvl="1" indent="-285750">
              <a:defRPr/>
            </a:pPr>
            <a:r>
              <a:rPr lang="fr-FR" sz="1000"/>
              <a:t>Déploiement  d’outils  de  gestion  des  risques  climatiques  pour  mieux  protéger  les agriculteurs  face  aux  aléas  climatiques,  notamment lors  de  la  phase  d’installation-transmission ; </a:t>
            </a:r>
            <a:endParaRPr/>
          </a:p>
          <a:p>
            <a:pPr marL="537750" lvl="1" indent="-285750">
              <a:defRPr/>
            </a:pPr>
            <a:r>
              <a:rPr lang="fr-FR" sz="1000"/>
              <a:t>Des accompagnements et des outils qui contribuent à des projets d’installations et de transmissions autonomes en protéines et en azote, dont l’accompagnement des projets de diversification des systèmes de production, en prenant en compte la qualité de vie au travail, lors de l’installation ;</a:t>
            </a:r>
            <a:endParaRPr/>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4</a:t>
            </a:fld>
            <a:endParaRPr lang="fr-FR"/>
          </a:p>
        </p:txBody>
      </p:sp>
      <p:pic>
        <p:nvPicPr>
          <p:cNvPr id="9" name="Image 8"/>
          <p:cNvPicPr>
            <a:picLocks noChangeAspect="1"/>
          </p:cNvPicPr>
          <p:nvPr/>
        </p:nvPicPr>
        <p:blipFill>
          <a:blip r:embed="rId2"/>
          <a:stretch/>
        </p:blipFill>
        <p:spPr bwMode="auto">
          <a:xfrm>
            <a:off x="7884368" y="97905"/>
            <a:ext cx="1103121" cy="492465"/>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5" name="Espace réservé du pied de page 4"/>
          <p:cNvSpPr>
            <a:spLocks noGrp="1"/>
          </p:cNvSpPr>
          <p:nvPr>
            <p:ph type="ftr" sz="quarter" idx="11"/>
          </p:nvPr>
        </p:nvSpPr>
        <p:spPr bwMode="auto"/>
        <p:txBody>
          <a:bodyPr/>
          <a:lstStyle/>
          <a:p>
            <a:pPr>
              <a:defRPr/>
            </a:pPr>
            <a:r>
              <a:rPr lang="fr-FR"/>
              <a:t>Présentation AAP PNDAR CASDAR</a:t>
            </a:r>
            <a:endParaRPr/>
          </a:p>
        </p:txBody>
      </p:sp>
      <p:pic>
        <p:nvPicPr>
          <p:cNvPr id="2091066801" name="Image 2091066800"/>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24016" y="3651870"/>
            <a:ext cx="8424000" cy="720000"/>
          </a:xfrm>
        </p:spPr>
        <p:txBody>
          <a:bodyPr/>
          <a:lstStyle/>
          <a:p>
            <a:pPr>
              <a:defRPr/>
            </a:pPr>
            <a:r>
              <a:rPr lang="fr-FR"/>
              <a:t>1. Les objectifs techniques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5</a:t>
            </a:fld>
            <a:endParaRPr lang="fr-FR"/>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782424086" name="Image 782424085"/>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Lignes directrices pour les AAP</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6</a:t>
            </a:fld>
            <a:endParaRPr lang="fr-FR"/>
          </a:p>
        </p:txBody>
      </p:sp>
      <p:sp>
        <p:nvSpPr>
          <p:cNvPr id="6" name="Espace réservé du contenu 5"/>
          <p:cNvSpPr>
            <a:spLocks noGrp="1"/>
          </p:cNvSpPr>
          <p:nvPr>
            <p:ph sz="quarter" idx="14"/>
          </p:nvPr>
        </p:nvSpPr>
        <p:spPr bwMode="auto">
          <a:xfrm>
            <a:off x="359998" y="1620000"/>
            <a:ext cx="8424000" cy="2790000"/>
          </a:xfrm>
        </p:spPr>
        <p:txBody>
          <a:bodyPr/>
          <a:lstStyle/>
          <a:p>
            <a:pPr marL="171450" lvl="0" indent="-171450" algn="just">
              <a:buFont typeface="Arial"/>
              <a:buChar char="•"/>
              <a:defRPr/>
            </a:pPr>
            <a:r>
              <a:rPr lang="fr-FR" sz="1400">
                <a:solidFill>
                  <a:srgbClr val="0070C0"/>
                </a:solidFill>
              </a:rPr>
              <a:t>Des AAP à ambition nationale</a:t>
            </a:r>
            <a:r>
              <a:rPr lang="fr-FR" sz="1400"/>
              <a:t> qui vise à répondre à toutes les priorités du PNDAR et aux priorités filières ;</a:t>
            </a:r>
            <a:endParaRPr/>
          </a:p>
          <a:p>
            <a:pPr marL="171450" lvl="0" indent="-171450" algn="just">
              <a:buFont typeface="Arial"/>
              <a:buChar char="•"/>
              <a:defRPr/>
            </a:pPr>
            <a:endParaRPr/>
          </a:p>
          <a:p>
            <a:pPr marL="171450" lvl="0" indent="-171450" algn="just">
              <a:buFont typeface="Arial"/>
              <a:buChar char="•"/>
              <a:defRPr/>
            </a:pPr>
            <a:r>
              <a:rPr lang="fr-FR" sz="1400"/>
              <a:t>Encourager les </a:t>
            </a:r>
            <a:r>
              <a:rPr lang="fr-FR" sz="1400" b="1">
                <a:solidFill>
                  <a:srgbClr val="0070C0"/>
                </a:solidFill>
              </a:rPr>
              <a:t>projets multi-acteurs et multi-filières </a:t>
            </a:r>
            <a:r>
              <a:rPr lang="fr-FR" sz="1400"/>
              <a:t>en partageant les approches méthodologiques et en rapprochant les enjeux </a:t>
            </a:r>
            <a:r>
              <a:rPr lang="fr-FR" sz="1400">
                <a:solidFill>
                  <a:srgbClr val="0070C0"/>
                </a:solidFill>
              </a:rPr>
              <a:t>communs entre </a:t>
            </a:r>
            <a:r>
              <a:rPr lang="fr-FR" sz="1400" b="1">
                <a:solidFill>
                  <a:srgbClr val="0070C0"/>
                </a:solidFill>
              </a:rPr>
              <a:t>filières et territoires</a:t>
            </a:r>
            <a:r>
              <a:rPr lang="fr-FR" sz="1400"/>
              <a:t>;</a:t>
            </a:r>
            <a:endParaRPr/>
          </a:p>
          <a:p>
            <a:pPr marL="171450" lvl="0" indent="-171450" algn="just">
              <a:buFont typeface="Arial"/>
              <a:buChar char="•"/>
              <a:defRPr/>
            </a:pPr>
            <a:endParaRPr/>
          </a:p>
          <a:p>
            <a:pPr marL="171450" lvl="0" indent="-171450" algn="just">
              <a:buFont typeface="Arial"/>
              <a:buChar char="•"/>
              <a:defRPr/>
            </a:pPr>
            <a:r>
              <a:rPr lang="fr-FR" sz="1400"/>
              <a:t>Diffuser gratuitement les résultats obtenus en vue d'une </a:t>
            </a:r>
            <a:r>
              <a:rPr lang="fr-FR" sz="1400">
                <a:solidFill>
                  <a:srgbClr val="0070C0"/>
                </a:solidFill>
              </a:rPr>
              <a:t>utilisation par les agriculteurs, conseillers et enseignants</a:t>
            </a:r>
            <a:r>
              <a:rPr lang="fr-FR" sz="1400"/>
              <a:t>, et une réutilisation facilitée pour produire de nouvelles connaissances ;</a:t>
            </a:r>
            <a:endParaRPr/>
          </a:p>
        </p:txBody>
      </p:sp>
      <p:pic>
        <p:nvPicPr>
          <p:cNvPr id="10" name="Image 9"/>
          <p:cNvPicPr>
            <a:picLocks noChangeAspect="1"/>
          </p:cNvPicPr>
          <p:nvPr/>
        </p:nvPicPr>
        <p:blipFill>
          <a:blip r:embed="rId2"/>
          <a:stretch/>
        </p:blipFill>
        <p:spPr bwMode="auto">
          <a:xfrm>
            <a:off x="7884368" y="97905"/>
            <a:ext cx="1103121" cy="492465"/>
          </a:xfrm>
          <a:prstGeom prst="rect">
            <a:avLst/>
          </a:prstGeom>
        </p:spPr>
      </p:pic>
      <p:sp>
        <p:nvSpPr>
          <p:cNvPr id="8"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7" name="Espace réservé du pied de page 6"/>
          <p:cNvSpPr>
            <a:spLocks noGrp="1"/>
          </p:cNvSpPr>
          <p:nvPr>
            <p:ph type="ftr" sz="quarter" idx="11"/>
          </p:nvPr>
        </p:nvSpPr>
        <p:spPr bwMode="auto"/>
        <p:txBody>
          <a:bodyPr/>
          <a:lstStyle/>
          <a:p>
            <a:pPr>
              <a:defRPr/>
            </a:pPr>
            <a:r>
              <a:rPr lang="fr-FR"/>
              <a:t>Présentation AAP PNDAR CASDAR</a:t>
            </a:r>
            <a:endParaRPr/>
          </a:p>
        </p:txBody>
      </p:sp>
      <p:pic>
        <p:nvPicPr>
          <p:cNvPr id="151544581" name="Image 151544580"/>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Une distinction des AAP annuels par les livrables</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7</a:t>
            </a:fld>
            <a:endParaRPr lang="fr-FR"/>
          </a:p>
        </p:txBody>
      </p:sp>
      <p:pic>
        <p:nvPicPr>
          <p:cNvPr id="4" name="Espace réservé du contenu 3"/>
          <p:cNvPicPr>
            <a:picLocks noGrp="1" noChangeAspect="1"/>
          </p:cNvPicPr>
          <p:nvPr>
            <p:ph sz="quarter" idx="14"/>
          </p:nvPr>
        </p:nvPicPr>
        <p:blipFill>
          <a:blip r:embed="rId2"/>
          <a:stretch/>
        </p:blipFill>
        <p:spPr bwMode="auto">
          <a:xfrm>
            <a:off x="6273899" y="2321821"/>
            <a:ext cx="2195252" cy="1097626"/>
          </a:xfrm>
          <a:prstGeom prst="rect">
            <a:avLst/>
          </a:prstGeom>
        </p:spPr>
      </p:pic>
      <p:pic>
        <p:nvPicPr>
          <p:cNvPr id="8" name="Image 7"/>
          <p:cNvPicPr>
            <a:picLocks noChangeAspect="1"/>
          </p:cNvPicPr>
          <p:nvPr/>
        </p:nvPicPr>
        <p:blipFill>
          <a:blip r:embed="rId3"/>
          <a:stretch/>
        </p:blipFill>
        <p:spPr bwMode="auto">
          <a:xfrm>
            <a:off x="827584" y="2298759"/>
            <a:ext cx="2506444" cy="1101652"/>
          </a:xfrm>
          <a:prstGeom prst="rect">
            <a:avLst/>
          </a:prstGeom>
        </p:spPr>
      </p:pic>
      <p:sp>
        <p:nvSpPr>
          <p:cNvPr id="10" name="ZoneTexte 9"/>
          <p:cNvSpPr txBox="1"/>
          <p:nvPr/>
        </p:nvSpPr>
        <p:spPr bwMode="auto">
          <a:xfrm>
            <a:off x="827584" y="1707653"/>
            <a:ext cx="2376264" cy="369332"/>
          </a:xfrm>
          <a:prstGeom prst="rect">
            <a:avLst/>
          </a:prstGeom>
          <a:solidFill>
            <a:srgbClr val="FF0000"/>
          </a:solidFill>
        </p:spPr>
        <p:txBody>
          <a:bodyPr wrap="square" rtlCol="0">
            <a:spAutoFit/>
          </a:bodyPr>
          <a:lstStyle/>
          <a:p>
            <a:pPr>
              <a:defRPr/>
            </a:pPr>
            <a:r>
              <a:rPr lang="fr-FR"/>
              <a:t>AAP Connaissances</a:t>
            </a:r>
            <a:endParaRPr/>
          </a:p>
        </p:txBody>
      </p:sp>
      <p:sp>
        <p:nvSpPr>
          <p:cNvPr id="11" name="ZoneTexte 10"/>
          <p:cNvSpPr txBox="1"/>
          <p:nvPr/>
        </p:nvSpPr>
        <p:spPr bwMode="auto">
          <a:xfrm>
            <a:off x="6075381" y="1686062"/>
            <a:ext cx="2592288" cy="369332"/>
          </a:xfrm>
          <a:prstGeom prst="rect">
            <a:avLst/>
          </a:prstGeom>
          <a:solidFill>
            <a:srgbClr val="00B050"/>
          </a:solidFill>
        </p:spPr>
        <p:txBody>
          <a:bodyPr wrap="square" rtlCol="0">
            <a:spAutoFit/>
          </a:bodyPr>
          <a:lstStyle/>
          <a:p>
            <a:pPr>
              <a:defRPr/>
            </a:pPr>
            <a:r>
              <a:rPr lang="fr-FR"/>
              <a:t>AAP Démultiplication</a:t>
            </a:r>
            <a:endParaRPr/>
          </a:p>
        </p:txBody>
      </p:sp>
      <p:pic>
        <p:nvPicPr>
          <p:cNvPr id="12" name="Image 11"/>
          <p:cNvPicPr>
            <a:picLocks noChangeAspect="1"/>
          </p:cNvPicPr>
          <p:nvPr/>
        </p:nvPicPr>
        <p:blipFill>
          <a:blip r:embed="rId4"/>
          <a:stretch/>
        </p:blipFill>
        <p:spPr bwMode="auto">
          <a:xfrm>
            <a:off x="3851920" y="3369931"/>
            <a:ext cx="1751535" cy="1311961"/>
          </a:xfrm>
          <a:prstGeom prst="rect">
            <a:avLst/>
          </a:prstGeom>
        </p:spPr>
      </p:pic>
      <p:sp>
        <p:nvSpPr>
          <p:cNvPr id="13" name="ZoneTexte 12"/>
          <p:cNvSpPr txBox="1"/>
          <p:nvPr/>
        </p:nvSpPr>
        <p:spPr bwMode="auto">
          <a:xfrm>
            <a:off x="3563888" y="2876245"/>
            <a:ext cx="2483338" cy="369332"/>
          </a:xfrm>
          <a:prstGeom prst="rect">
            <a:avLst/>
          </a:prstGeom>
          <a:solidFill>
            <a:srgbClr val="FFC000"/>
          </a:solidFill>
        </p:spPr>
        <p:txBody>
          <a:bodyPr wrap="square" rtlCol="0">
            <a:spAutoFit/>
          </a:bodyPr>
          <a:lstStyle/>
          <a:p>
            <a:pPr>
              <a:defRPr/>
            </a:pPr>
            <a:r>
              <a:rPr lang="fr-FR"/>
              <a:t>AAP Co-Innovations</a:t>
            </a:r>
            <a:endParaRPr/>
          </a:p>
        </p:txBody>
      </p:sp>
      <p:sp>
        <p:nvSpPr>
          <p:cNvPr id="15" name="Double flèche horizontale 14"/>
          <p:cNvSpPr/>
          <p:nvPr/>
        </p:nvSpPr>
        <p:spPr bwMode="auto">
          <a:xfrm rot="3489544">
            <a:off x="2742883" y="3743605"/>
            <a:ext cx="1170874" cy="368150"/>
          </a:xfrm>
          <a:prstGeom prst="lef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fr-FR"/>
          </a:p>
        </p:txBody>
      </p:sp>
      <p:sp>
        <p:nvSpPr>
          <p:cNvPr id="16" name="AutoShape 2" descr="Boite à idées – AERO-MODEL CLUB DU LIMOUSIN"/>
          <p:cNvSpPr>
            <a:spLocks noChangeAspect="1" noChangeArrowheads="1"/>
          </p:cNvSpPr>
          <p:nvPr/>
        </p:nvSpPr>
        <p:spPr bwMode="auto">
          <a:xfrm>
            <a:off x="155575" y="-822325"/>
            <a:ext cx="2314575" cy="1714500"/>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18" name="Image 17"/>
          <p:cNvPicPr>
            <a:picLocks noChangeAspect="1"/>
          </p:cNvPicPr>
          <p:nvPr/>
        </p:nvPicPr>
        <p:blipFill>
          <a:blip r:embed="rId5"/>
          <a:stretch/>
        </p:blipFill>
        <p:spPr bwMode="auto">
          <a:xfrm>
            <a:off x="338578" y="3740706"/>
            <a:ext cx="1091126" cy="814148"/>
          </a:xfrm>
          <a:prstGeom prst="rect">
            <a:avLst/>
          </a:prstGeom>
        </p:spPr>
      </p:pic>
      <p:sp>
        <p:nvSpPr>
          <p:cNvPr id="19" name="ZoneTexte 18"/>
          <p:cNvSpPr txBox="1"/>
          <p:nvPr/>
        </p:nvSpPr>
        <p:spPr bwMode="auto">
          <a:xfrm>
            <a:off x="124823" y="4570801"/>
            <a:ext cx="1658192" cy="307777"/>
          </a:xfrm>
          <a:prstGeom prst="rect">
            <a:avLst/>
          </a:prstGeom>
          <a:solidFill>
            <a:srgbClr val="0070C0"/>
          </a:solidFill>
        </p:spPr>
        <p:txBody>
          <a:bodyPr wrap="square" rtlCol="0">
            <a:spAutoFit/>
          </a:bodyPr>
          <a:lstStyle/>
          <a:p>
            <a:pPr>
              <a:defRPr/>
            </a:pPr>
            <a:r>
              <a:rPr lang="fr-FR" sz="1400"/>
              <a:t>AMI Explorations</a:t>
            </a:r>
            <a:endParaRPr/>
          </a:p>
        </p:txBody>
      </p:sp>
      <p:pic>
        <p:nvPicPr>
          <p:cNvPr id="20" name="Image 19"/>
          <p:cNvPicPr>
            <a:picLocks noChangeAspect="1"/>
          </p:cNvPicPr>
          <p:nvPr/>
        </p:nvPicPr>
        <p:blipFill>
          <a:blip r:embed="rId6"/>
          <a:stretch/>
        </p:blipFill>
        <p:spPr bwMode="auto">
          <a:xfrm>
            <a:off x="7884368" y="97905"/>
            <a:ext cx="1103121" cy="492465"/>
          </a:xfrm>
          <a:prstGeom prst="rect">
            <a:avLst/>
          </a:prstGeom>
        </p:spPr>
      </p:pic>
      <p:sp>
        <p:nvSpPr>
          <p:cNvPr id="21"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7" name="Espace réservé du pied de page 6"/>
          <p:cNvSpPr>
            <a:spLocks noGrp="1"/>
          </p:cNvSpPr>
          <p:nvPr>
            <p:ph type="ftr" sz="quarter" idx="11"/>
          </p:nvPr>
        </p:nvSpPr>
        <p:spPr bwMode="auto"/>
        <p:txBody>
          <a:bodyPr/>
          <a:lstStyle/>
          <a:p>
            <a:pPr>
              <a:defRPr/>
            </a:pPr>
            <a:r>
              <a:rPr lang="fr-FR"/>
              <a:t>Présentation AAP PNDAR CASDAR</a:t>
            </a:r>
            <a:endParaRPr/>
          </a:p>
        </p:txBody>
      </p:sp>
      <p:sp>
        <p:nvSpPr>
          <p:cNvPr id="17" name="Double flèche horizontale 16"/>
          <p:cNvSpPr/>
          <p:nvPr/>
        </p:nvSpPr>
        <p:spPr bwMode="auto">
          <a:xfrm rot="7471500">
            <a:off x="5601791" y="3761448"/>
            <a:ext cx="1170874" cy="368150"/>
          </a:xfrm>
          <a:prstGeom prst="lef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fr-FR"/>
          </a:p>
        </p:txBody>
      </p:sp>
      <p:sp>
        <p:nvSpPr>
          <p:cNvPr id="3" name="Flèche droite 2"/>
          <p:cNvSpPr/>
          <p:nvPr/>
        </p:nvSpPr>
        <p:spPr bwMode="auto">
          <a:xfrm>
            <a:off x="3904161" y="2251110"/>
            <a:ext cx="1661361" cy="392647"/>
          </a:xfrm>
          <a:prstGeom prs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fr-FR"/>
          </a:p>
        </p:txBody>
      </p:sp>
      <p:pic>
        <p:nvPicPr>
          <p:cNvPr id="394952313" name="Image 394952312"/>
          <p:cNvPicPr>
            <a:picLocks noChangeAspect="1"/>
          </p:cNvPicPr>
          <p:nvPr/>
        </p:nvPicPr>
        <p:blipFill>
          <a:blip r:embed="rId7"/>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sz="2000"/>
              <a:t>Rappel : correspondances avec la précédente programmation 14-21</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8</a:t>
            </a:fld>
            <a:endParaRPr lang="fr-FR"/>
          </a:p>
        </p:txBody>
      </p:sp>
      <p:graphicFrame>
        <p:nvGraphicFramePr>
          <p:cNvPr id="9" name="Espace réservé du contenu 8"/>
          <p:cNvGraphicFramePr>
            <a:graphicFrameLocks noGrp="1"/>
          </p:cNvGraphicFramePr>
          <p:nvPr>
            <p:ph sz="quarter" idx="14"/>
          </p:nvPr>
        </p:nvGraphicFramePr>
        <p:xfrm>
          <a:off x="359999" y="1419622"/>
          <a:ext cx="7704857" cy="3165459"/>
        </p:xfrm>
        <a:graphic>
          <a:graphicData uri="http://schemas.openxmlformats.org/drawingml/2006/table">
            <a:tbl>
              <a:tblPr/>
              <a:tblGrid>
                <a:gridCol w="3227709"/>
                <a:gridCol w="1618320"/>
                <a:gridCol w="2858827"/>
              </a:tblGrid>
              <a:tr h="629848">
                <a:tc>
                  <a:txBody>
                    <a:bodyPr/>
                    <a:lstStyle/>
                    <a:p>
                      <a:pPr algn="ctr">
                        <a:defRPr/>
                      </a:pPr>
                      <a:r>
                        <a:rPr lang="fr-FR" sz="1200" b="1" i="0" u="none" strike="noStrike">
                          <a:solidFill>
                            <a:srgbClr val="000000"/>
                          </a:solidFill>
                          <a:latin typeface="Calibri"/>
                        </a:rPr>
                        <a:t>Prog 2015-2021</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1" i="0" u="none" strike="noStrike">
                          <a:solidFill>
                            <a:srgbClr val="000000"/>
                          </a:solidFill>
                          <a:latin typeface="Calibri"/>
                        </a:rPr>
                        <a:t> Correspondances</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ctr">
                        <a:defRPr/>
                      </a:pPr>
                      <a:r>
                        <a:rPr lang="fr-FR" sz="1200" b="1" i="0" u="none" strike="noStrike">
                          <a:solidFill>
                            <a:srgbClr val="000000"/>
                          </a:solidFill>
                          <a:latin typeface="Calibri"/>
                        </a:rPr>
                        <a:t>Prog 2022-2027</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r>
              <a:tr h="206506">
                <a:tc>
                  <a:txBody>
                    <a:bodyPr/>
                    <a:lstStyle/>
                    <a:p>
                      <a:pPr algn="l">
                        <a:defRPr/>
                      </a:pPr>
                      <a:r>
                        <a:rPr lang="fr-FR" sz="1200" b="0" i="0" u="none" strike="noStrike">
                          <a:solidFill>
                            <a:srgbClr val="000000"/>
                          </a:solidFill>
                          <a:latin typeface="Calibri"/>
                        </a:rPr>
                        <a:t>IP (Innovation et partenariat)</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0" u="none" strike="noStrike">
                          <a:solidFill>
                            <a:srgbClr val="000000"/>
                          </a:solidFill>
                          <a:latin typeface="Calibri"/>
                        </a:rPr>
                        <a:t>Co-innovations</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r>
              <a:tr h="206506">
                <a:tc>
                  <a:txBody>
                    <a:bodyPr/>
                    <a:lstStyle/>
                    <a:p>
                      <a:pPr algn="l">
                        <a:defRPr/>
                      </a:pPr>
                      <a:r>
                        <a:rPr lang="fr-FR" sz="1200" b="0" i="0" u="none" strike="noStrike">
                          <a:solidFill>
                            <a:srgbClr val="000000"/>
                          </a:solidFill>
                          <a:latin typeface="Calibri"/>
                        </a:rPr>
                        <a:t>RT (Recherche technologique)</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0" u="none" strike="noStrike">
                          <a:solidFill>
                            <a:srgbClr val="000000"/>
                          </a:solidFill>
                          <a:latin typeface="Calibri"/>
                        </a:rPr>
                        <a:t>Connaissances</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chemeClr val="bg2">
                        <a:lumMod val="60000"/>
                        <a:lumOff val="40000"/>
                      </a:schemeClr>
                    </a:solidFill>
                  </a:tcPr>
                </a:tc>
              </a:tr>
              <a:tr h="206506">
                <a:tc>
                  <a:txBody>
                    <a:bodyPr/>
                    <a:lstStyle/>
                    <a:p>
                      <a:pPr algn="l">
                        <a:defRPr/>
                      </a:pPr>
                      <a:r>
                        <a:rPr lang="fr-FR" sz="1200" b="0" i="0" u="none" strike="noStrike">
                          <a:solidFill>
                            <a:srgbClr val="000000"/>
                          </a:solidFill>
                          <a:latin typeface="Calibri"/>
                        </a:rPr>
                        <a:t>SSV (Semences et Sélection Végétale)</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0" u="none" strike="noStrike">
                          <a:solidFill>
                            <a:srgbClr val="000000"/>
                          </a:solidFill>
                          <a:latin typeface="Calibri"/>
                        </a:rPr>
                        <a:t>Connaissances</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chemeClr val="bg2">
                        <a:lumMod val="60000"/>
                        <a:lumOff val="40000"/>
                      </a:schemeClr>
                    </a:solidFill>
                  </a:tcPr>
                </a:tc>
              </a:tr>
              <a:tr h="206506">
                <a:tc rowSpan="2">
                  <a:txBody>
                    <a:bodyPr/>
                    <a:lstStyle/>
                    <a:p>
                      <a:pPr algn="l">
                        <a:defRPr/>
                      </a:pPr>
                      <a:r>
                        <a:rPr lang="fr-FR" sz="1200" b="0" i="0" u="none" strike="noStrike">
                          <a:solidFill>
                            <a:srgbClr val="000000"/>
                          </a:solidFill>
                          <a:latin typeface="Calibri"/>
                        </a:rPr>
                        <a:t>FAM Expe : Outils Méthodes</a:t>
                      </a:r>
                      <a:endParaRPr/>
                    </a:p>
                  </a:txBody>
                  <a:tcPr marL="7498" marR="7498" marT="7498" marB="0">
                    <a:lnL w="6350" algn="ctr">
                      <a:solidFill>
                        <a:srgbClr val="000000"/>
                      </a:solidFill>
                    </a:lnL>
                    <a:lnR w="6350" algn="ctr">
                      <a:solidFill>
                        <a:srgbClr val="000000"/>
                      </a:solidFill>
                    </a:lnR>
                    <a:lnT w="6350" algn="ctr">
                      <a:solidFill>
                        <a:srgbClr val="000000"/>
                      </a:solidFill>
                    </a:lnT>
                    <a:lnB w="6350" algn="ctr">
                      <a:solidFill>
                        <a:srgbClr val="000000"/>
                      </a:solidFill>
                    </a:lnB>
                  </a:tcPr>
                </a:tc>
                <a:tc rowSpan="2">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0" u="none" strike="noStrike">
                          <a:solidFill>
                            <a:srgbClr val="000000"/>
                          </a:solidFill>
                          <a:latin typeface="Calibri"/>
                        </a:rPr>
                        <a:t>Connaissances</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chemeClr val="bg2">
                        <a:lumMod val="60000"/>
                        <a:lumOff val="40000"/>
                      </a:schemeClr>
                    </a:solidFill>
                  </a:tcPr>
                </a:tc>
              </a:tr>
              <a:tr h="198419">
                <a:tc vMerge="1">
                  <a:txBody>
                    <a:bodyPr/>
                    <a:lstStyle/>
                    <a:p>
                      <a:pPr>
                        <a:defRPr/>
                      </a:pPr>
                      <a:endParaRPr lang="fr-FR"/>
                    </a:p>
                  </a:txBody>
                  <a:tcPr/>
                </a:tc>
                <a:tc vMerge="1">
                  <a:txBody>
                    <a:bodyPr/>
                    <a:lstStyle/>
                    <a:p>
                      <a:pPr>
                        <a:defRPr/>
                      </a:pPr>
                      <a:endParaRPr lang="fr-FR"/>
                    </a:p>
                  </a:txBody>
                  <a:tcPr/>
                </a:tc>
                <a:tc>
                  <a:txBody>
                    <a:bodyPr/>
                    <a:lstStyle/>
                    <a:p>
                      <a:pPr algn="l">
                        <a:defRPr/>
                      </a:pPr>
                      <a:r>
                        <a:rPr lang="fr-FR" sz="1200" b="0" i="0" u="none" strike="noStrike">
                          <a:solidFill>
                            <a:srgbClr val="000000"/>
                          </a:solidFill>
                          <a:latin typeface="Calibri"/>
                        </a:rPr>
                        <a:t>Démultiplication</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00B050"/>
                    </a:solidFill>
                  </a:tcPr>
                </a:tc>
              </a:tr>
              <a:tr h="237483">
                <a:tc>
                  <a:txBody>
                    <a:bodyPr/>
                    <a:lstStyle/>
                    <a:p>
                      <a:pPr algn="l">
                        <a:defRPr/>
                      </a:pPr>
                      <a:r>
                        <a:rPr lang="fr-FR" sz="1200" b="0" i="0" u="none" strike="noStrike">
                          <a:solidFill>
                            <a:srgbClr val="000000"/>
                          </a:solidFill>
                          <a:latin typeface="Calibri"/>
                        </a:rPr>
                        <a:t>ARPIDA</a:t>
                      </a:r>
                      <a:endParaRPr/>
                    </a:p>
                  </a:txBody>
                  <a:tcPr marL="7498" marR="7498" marT="7498" marB="0">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0" u="none" strike="noStrike">
                          <a:solidFill>
                            <a:srgbClr val="000000"/>
                          </a:solidFill>
                          <a:latin typeface="Calibri"/>
                        </a:rPr>
                        <a:t>Démultiplication</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00B050"/>
                    </a:solidFill>
                  </a:tcPr>
                </a:tc>
              </a:tr>
              <a:tr h="237483">
                <a:tc>
                  <a:txBody>
                    <a:bodyPr/>
                    <a:lstStyle/>
                    <a:p>
                      <a:pPr algn="l">
                        <a:defRPr/>
                      </a:pPr>
                      <a:r>
                        <a:rPr lang="fr-FR" sz="1200" b="0" i="0" u="none" strike="noStrike">
                          <a:solidFill>
                            <a:srgbClr val="000000"/>
                          </a:solidFill>
                          <a:latin typeface="Calibri"/>
                        </a:rPr>
                        <a:t>REFLEX</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marL="0" algn="l" defTabSz="914400">
                        <a:defRPr/>
                      </a:pPr>
                      <a:r>
                        <a:rPr lang="fr-FR" sz="1200" b="0" i="1" u="none" strike="noStrike">
                          <a:solidFill>
                            <a:srgbClr val="000000"/>
                          </a:solidFill>
                          <a:latin typeface="Calibri"/>
                          <a:ea typeface="Arial"/>
                          <a:cs typeface="Arial"/>
                        </a:rPr>
                        <a:t>Programme pluriannuel des chambres</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chemeClr val="accent1">
                        <a:lumMod val="10000"/>
                        <a:lumOff val="90000"/>
                      </a:schemeClr>
                    </a:solidFill>
                  </a:tcPr>
                </a:tc>
              </a:tr>
              <a:tr h="206506">
                <a:tc>
                  <a:txBody>
                    <a:bodyPr/>
                    <a:lstStyle/>
                    <a:p>
                      <a:pPr algn="l">
                        <a:defRPr/>
                      </a:pPr>
                      <a:r>
                        <a:rPr lang="fr-FR" sz="1200" b="0" i="0" u="none" strike="noStrike">
                          <a:solidFill>
                            <a:srgbClr val="000000"/>
                          </a:solidFill>
                          <a:latin typeface="Calibri"/>
                        </a:rPr>
                        <a:t>TAE+ dans l’enseignement agricole</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0" u="none" strike="noStrike">
                          <a:solidFill>
                            <a:srgbClr val="000000"/>
                          </a:solidFill>
                          <a:latin typeface="Calibri"/>
                        </a:rPr>
                        <a:t>Démultiplication</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00B050"/>
                    </a:solidFill>
                  </a:tcPr>
                </a:tc>
              </a:tr>
              <a:tr h="263787">
                <a:tc>
                  <a:txBody>
                    <a:bodyPr/>
                    <a:lstStyle/>
                    <a:p>
                      <a:pPr algn="l">
                        <a:defRPr/>
                      </a:pPr>
                      <a:r>
                        <a:rPr lang="fr-FR" sz="1200" b="0" i="0" u="none" strike="noStrike">
                          <a:solidFill>
                            <a:srgbClr val="000000"/>
                          </a:solidFill>
                          <a:latin typeface="Calibri"/>
                        </a:rPr>
                        <a:t>ATT Dépérissement du vignoble</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0" u="none" strike="noStrike">
                          <a:solidFill>
                            <a:schemeClr val="bg1"/>
                          </a:solidFill>
                          <a:latin typeface="Calibri"/>
                        </a:rPr>
                        <a:t>Programmes /projets commissionnés</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chemeClr val="accent2">
                        <a:lumMod val="60000"/>
                        <a:lumOff val="40000"/>
                      </a:schemeClr>
                    </a:solidFill>
                  </a:tcPr>
                </a:tc>
              </a:tr>
              <a:tr h="277457">
                <a:tc rowSpan="2">
                  <a:txBody>
                    <a:bodyPr/>
                    <a:lstStyle/>
                    <a:p>
                      <a:pPr algn="l">
                        <a:defRPr/>
                      </a:pPr>
                      <a:r>
                        <a:rPr lang="fr-FR" sz="1200" b="0" i="0" u="none" strike="noStrike">
                          <a:solidFill>
                            <a:srgbClr val="000000"/>
                          </a:solidFill>
                          <a:latin typeface="Calibri"/>
                        </a:rPr>
                        <a:t>Prog Génétique Animale</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rowSpan="2">
                  <a:txBody>
                    <a:bodyPr/>
                    <a:lstStyle/>
                    <a:p>
                      <a:pPr algn="ctr">
                        <a:defRPr/>
                      </a:pPr>
                      <a:r>
                        <a:rPr lang="fr-FR" sz="1200" b="1" i="0" u="none" strike="noStrike">
                          <a:solidFill>
                            <a:srgbClr val="000000"/>
                          </a:solidFill>
                          <a:latin typeface="Calibri"/>
                        </a:rPr>
                        <a:t> =&gt;</a:t>
                      </a:r>
                      <a:endParaRPr/>
                    </a:p>
                  </a:txBody>
                  <a:tcPr marL="7498" marR="7498" marT="7498" marB="0" anchor="ctr">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2F2F2"/>
                    </a:solidFill>
                  </a:tcPr>
                </a:tc>
                <a:tc>
                  <a:txBody>
                    <a:bodyPr/>
                    <a:lstStyle/>
                    <a:p>
                      <a:pPr algn="l">
                        <a:defRPr/>
                      </a:pPr>
                      <a:r>
                        <a:rPr lang="fr-FR" sz="1200" b="0" i="1" u="none" strike="noStrike">
                          <a:solidFill>
                            <a:srgbClr val="000000"/>
                          </a:solidFill>
                          <a:latin typeface="Calibri"/>
                        </a:rPr>
                        <a:t>Prog pluriannuel des OS animaux</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BDD7EE"/>
                    </a:solidFill>
                  </a:tcPr>
                </a:tc>
              </a:tr>
              <a:tr h="288452">
                <a:tc vMerge="1">
                  <a:txBody>
                    <a:bodyPr/>
                    <a:lstStyle/>
                    <a:p>
                      <a:pPr>
                        <a:defRPr/>
                      </a:pPr>
                      <a:endParaRPr lang="fr-FR"/>
                    </a:p>
                  </a:txBody>
                  <a:tcPr/>
                </a:tc>
                <a:tc vMerge="1">
                  <a:txBody>
                    <a:bodyPr/>
                    <a:lstStyle/>
                    <a:p>
                      <a:pPr>
                        <a:defRPr/>
                      </a:pPr>
                      <a:endParaRPr lang="fr-FR"/>
                    </a:p>
                  </a:txBody>
                  <a:tcPr/>
                </a:tc>
                <a:tc>
                  <a:txBody>
                    <a:bodyPr/>
                    <a:lstStyle/>
                    <a:p>
                      <a:pPr algn="l">
                        <a:defRPr/>
                      </a:pPr>
                      <a:r>
                        <a:rPr lang="fr-FR" sz="1200" b="0" i="0" u="none" strike="noStrike">
                          <a:solidFill>
                            <a:srgbClr val="000000"/>
                          </a:solidFill>
                          <a:latin typeface="Calibri"/>
                        </a:rPr>
                        <a:t>Connaissances</a:t>
                      </a:r>
                      <a:endParaRPr/>
                    </a:p>
                  </a:txBody>
                  <a:tcPr marL="7498" marR="7498" marT="7498"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chemeClr val="bg2">
                        <a:lumMod val="60000"/>
                        <a:lumOff val="40000"/>
                      </a:schemeClr>
                    </a:solidFill>
                  </a:tcPr>
                </a:tc>
              </a:tr>
            </a:tbl>
          </a:graphicData>
        </a:graphic>
      </p:graphicFrame>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7"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1717042191" name="Image 1717042190"/>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Les résultats visés par les AAP</a:t>
            </a:r>
            <a:endParaRP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9</a:t>
            </a:fld>
            <a:endParaRPr lang="fr-FR"/>
          </a:p>
        </p:txBody>
      </p:sp>
      <p:graphicFrame>
        <p:nvGraphicFramePr>
          <p:cNvPr id="8" name="Espace réservé du contenu 4"/>
          <p:cNvGraphicFramePr>
            <a:graphicFrameLocks/>
          </p:cNvGraphicFramePr>
          <p:nvPr/>
        </p:nvGraphicFramePr>
        <p:xfrm>
          <a:off x="377624" y="1453736"/>
          <a:ext cx="8424000" cy="2646559"/>
        </p:xfrm>
        <a:graphic>
          <a:graphicData uri="http://schemas.openxmlformats.org/drawingml/2006/table">
            <a:tbl>
              <a:tblPr firstRow="1" firstCol="1" bandRow="1"/>
              <a:tblGrid>
                <a:gridCol w="2127264"/>
                <a:gridCol w="6296736"/>
              </a:tblGrid>
              <a:tr h="299598">
                <a:tc>
                  <a:txBody>
                    <a:bodyPr/>
                    <a:lstStyle/>
                    <a:p>
                      <a:pPr algn="just">
                        <a:spcAft>
                          <a:spcPts val="0"/>
                        </a:spcAft>
                        <a:defRPr/>
                      </a:pPr>
                      <a:r>
                        <a:rPr lang="fr-FR" sz="1600" b="1">
                          <a:latin typeface="Calibri"/>
                          <a:ea typeface="Calibri"/>
                          <a:cs typeface="Tahoma"/>
                        </a:rPr>
                        <a:t> </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600" b="1">
                          <a:latin typeface="Calibri"/>
                          <a:ea typeface="Calibri"/>
                          <a:cs typeface="Tahoma"/>
                        </a:rPr>
                        <a:t>Type de projets attendus</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r>
              <a:tr h="467204">
                <a:tc>
                  <a:txBody>
                    <a:bodyPr/>
                    <a:lstStyle/>
                    <a:p>
                      <a:pPr algn="l">
                        <a:spcAft>
                          <a:spcPts val="0"/>
                        </a:spcAft>
                        <a:defRPr/>
                      </a:pPr>
                      <a:endParaRPr lang="fr-FR" sz="1600" b="1">
                        <a:latin typeface="Calibri"/>
                        <a:ea typeface="Calibri"/>
                        <a:cs typeface="Tahoma"/>
                      </a:endParaRPr>
                    </a:p>
                    <a:p>
                      <a:pPr algn="l">
                        <a:spcAft>
                          <a:spcPts val="0"/>
                        </a:spcAft>
                        <a:defRPr/>
                      </a:pPr>
                      <a:r>
                        <a:rPr lang="fr-FR" sz="1600" b="1">
                          <a:latin typeface="Calibri"/>
                          <a:ea typeface="Calibri"/>
                          <a:cs typeface="Tahoma"/>
                        </a:rPr>
                        <a:t>AAP Connaissances</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2">
                        <a:lumMod val="60000"/>
                        <a:lumOff val="40000"/>
                      </a:schemeClr>
                    </a:solidFill>
                  </a:tcPr>
                </a:tc>
                <a:tc>
                  <a:txBody>
                    <a:bodyPr/>
                    <a:lstStyle/>
                    <a:p>
                      <a:pPr marL="0" marR="0" lvl="0" indent="0" algn="just" defTabSz="914400">
                        <a:lnSpc>
                          <a:spcPct val="100000"/>
                        </a:lnSpc>
                        <a:spcBef>
                          <a:spcPts val="0"/>
                        </a:spcBef>
                        <a:spcAft>
                          <a:spcPts val="0"/>
                        </a:spcAft>
                        <a:buClrTx/>
                        <a:buSzTx/>
                        <a:buFontTx/>
                        <a:buNone/>
                        <a:defRPr/>
                      </a:pPr>
                      <a:r>
                        <a:rPr lang="fr-FR" sz="1400">
                          <a:latin typeface="Calibri"/>
                          <a:ea typeface="Calibri"/>
                          <a:cs typeface="Tahoma"/>
                        </a:rPr>
                        <a:t>Production de </a:t>
                      </a:r>
                      <a:r>
                        <a:rPr lang="fr-FR" sz="1400" b="1">
                          <a:solidFill>
                            <a:srgbClr val="0070C0"/>
                          </a:solidFill>
                          <a:latin typeface="Calibri"/>
                          <a:ea typeface="Calibri"/>
                          <a:cs typeface="Tahoma"/>
                        </a:rPr>
                        <a:t>nouvelles connaissances opérationnelles</a:t>
                      </a:r>
                      <a:r>
                        <a:rPr lang="fr-FR" sz="1400">
                          <a:latin typeface="Calibri"/>
                          <a:ea typeface="Calibri"/>
                          <a:cs typeface="Tahoma"/>
                        </a:rPr>
                        <a:t>, d’outils et/ou de méthodes finalisées, en vue de leur application dans les systèmes agricoles avec analyse de la faisabilité du transfert par ex. par des démonstrations/expérimentations chez l’agriculteur</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r>
              <a:tr h="410538">
                <a:tc>
                  <a:txBody>
                    <a:bodyPr/>
                    <a:lstStyle/>
                    <a:p>
                      <a:pPr algn="l">
                        <a:spcAft>
                          <a:spcPts val="0"/>
                        </a:spcAft>
                        <a:defRPr/>
                      </a:pPr>
                      <a:endParaRPr lang="fr-FR" sz="1600" b="1">
                        <a:latin typeface="Calibri"/>
                        <a:ea typeface="Calibri"/>
                        <a:cs typeface="Tahoma"/>
                      </a:endParaRPr>
                    </a:p>
                    <a:p>
                      <a:pPr algn="l">
                        <a:spcAft>
                          <a:spcPts val="0"/>
                        </a:spcAft>
                        <a:defRPr/>
                      </a:pPr>
                      <a:r>
                        <a:rPr lang="fr-FR" sz="1600" b="1">
                          <a:latin typeface="Calibri"/>
                          <a:ea typeface="Calibri"/>
                          <a:cs typeface="Tahoma"/>
                        </a:rPr>
                        <a:t>AAP Démultiplication</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00B050"/>
                    </a:solidFill>
                  </a:tcPr>
                </a:tc>
                <a:tc>
                  <a:txBody>
                    <a:bodyPr/>
                    <a:lstStyle/>
                    <a:p>
                      <a:pPr algn="just">
                        <a:spcAft>
                          <a:spcPts val="0"/>
                        </a:spcAft>
                        <a:defRPr/>
                      </a:pPr>
                      <a:r>
                        <a:rPr lang="fr-FR" sz="1400">
                          <a:latin typeface="Calibri"/>
                          <a:ea typeface="Calibri"/>
                          <a:cs typeface="Tahoma"/>
                        </a:rPr>
                        <a:t>Mise en place d’actions pour </a:t>
                      </a:r>
                      <a:r>
                        <a:rPr lang="fr-FR" sz="1400" b="1">
                          <a:solidFill>
                            <a:srgbClr val="0070C0"/>
                          </a:solidFill>
                          <a:latin typeface="Calibri"/>
                          <a:ea typeface="Calibri"/>
                          <a:cs typeface="Tahoma"/>
                        </a:rPr>
                        <a:t>diffuser des connaissances</a:t>
                      </a:r>
                      <a:r>
                        <a:rPr lang="fr-FR" sz="1400" b="1">
                          <a:latin typeface="Calibri"/>
                          <a:ea typeface="Calibri"/>
                          <a:cs typeface="Tahoma"/>
                        </a:rPr>
                        <a:t> </a:t>
                      </a:r>
                      <a:r>
                        <a:rPr lang="fr-FR" sz="1400">
                          <a:latin typeface="Calibri"/>
                          <a:ea typeface="Calibri"/>
                          <a:cs typeface="Tahoma"/>
                        </a:rPr>
                        <a:t>et/ou des outils déjà éprouvés, et démultiplier leur </a:t>
                      </a:r>
                      <a:r>
                        <a:rPr lang="fr-FR" sz="1400" b="1">
                          <a:solidFill>
                            <a:srgbClr val="0070C0"/>
                          </a:solidFill>
                          <a:latin typeface="Calibri"/>
                          <a:ea typeface="Calibri"/>
                          <a:cs typeface="Tahoma"/>
                        </a:rPr>
                        <a:t>adoption par les agriculteurs</a:t>
                      </a:r>
                      <a:r>
                        <a:rPr lang="fr-FR" sz="1400">
                          <a:latin typeface="Calibri"/>
                          <a:ea typeface="Calibri"/>
                          <a:cs typeface="Tahoma"/>
                        </a:rPr>
                        <a:t>: par du conseil, de l’accompagnement, de l’échange de pratiques, de la répétition de démonstrations et d’expérimentations en conditions réelles, etc…</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r>
              <a:tr h="509384">
                <a:tc>
                  <a:txBody>
                    <a:bodyPr/>
                    <a:lstStyle/>
                    <a:p>
                      <a:pPr algn="l">
                        <a:spcAft>
                          <a:spcPts val="0"/>
                        </a:spcAft>
                        <a:defRPr/>
                      </a:pPr>
                      <a:endParaRPr lang="fr-FR" sz="1600" b="1">
                        <a:latin typeface="Calibri"/>
                        <a:ea typeface="Calibri"/>
                        <a:cs typeface="Tahoma"/>
                      </a:endParaRPr>
                    </a:p>
                    <a:p>
                      <a:pPr algn="l">
                        <a:spcAft>
                          <a:spcPts val="0"/>
                        </a:spcAft>
                        <a:defRPr/>
                      </a:pPr>
                      <a:r>
                        <a:rPr lang="fr-FR" sz="1600" b="1">
                          <a:latin typeface="Calibri"/>
                          <a:ea typeface="Calibri"/>
                          <a:cs typeface="Tahoma"/>
                        </a:rPr>
                        <a:t>AAP Co-Innovations</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C000"/>
                    </a:solidFill>
                  </a:tcPr>
                </a:tc>
                <a:tc>
                  <a:txBody>
                    <a:bodyPr/>
                    <a:lstStyle/>
                    <a:p>
                      <a:pPr algn="just">
                        <a:spcAft>
                          <a:spcPts val="0"/>
                        </a:spcAft>
                        <a:defRPr/>
                      </a:pPr>
                      <a:r>
                        <a:rPr lang="fr-FR" sz="1400" b="1">
                          <a:solidFill>
                            <a:srgbClr val="0070C0"/>
                          </a:solidFill>
                          <a:latin typeface="Calibri"/>
                          <a:ea typeface="Calibri"/>
                          <a:cs typeface="Tahoma"/>
                        </a:rPr>
                        <a:t>Co-production entre les différents types d’acteurs</a:t>
                      </a:r>
                      <a:r>
                        <a:rPr lang="fr-FR" sz="1400">
                          <a:latin typeface="Calibri"/>
                          <a:ea typeface="Calibri"/>
                          <a:cs typeface="Tahoma"/>
                        </a:rPr>
                        <a:t>, dont les agriculteurs, d’innovations, dans les champs technique, organisationnel, économique et/ou social et diffusion simultanée rapide: allers – retours entre le terrain et la recherche</a:t>
                      </a:r>
                      <a:endParaRPr/>
                    </a:p>
                  </a:txBody>
                  <a:tcPr marL="68580" marR="68580"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r>
            </a:tbl>
          </a:graphicData>
        </a:graphic>
      </p:graphicFrame>
      <p:pic>
        <p:nvPicPr>
          <p:cNvPr id="9" name="Image 8"/>
          <p:cNvPicPr>
            <a:picLocks noChangeAspect="1"/>
          </p:cNvPicPr>
          <p:nvPr/>
        </p:nvPicPr>
        <p:blipFill>
          <a:blip r:embed="rId2"/>
          <a:stretch/>
        </p:blipFill>
        <p:spPr bwMode="auto">
          <a:xfrm>
            <a:off x="7884368" y="97905"/>
            <a:ext cx="1103121" cy="492465"/>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a:t>25/10/2022 </a:t>
            </a:r>
            <a:endParaRPr/>
          </a:p>
        </p:txBody>
      </p:sp>
      <p:sp>
        <p:nvSpPr>
          <p:cNvPr id="4" name="Espace réservé du pied de page 3"/>
          <p:cNvSpPr>
            <a:spLocks noGrp="1"/>
          </p:cNvSpPr>
          <p:nvPr>
            <p:ph type="ftr" sz="quarter" idx="11"/>
          </p:nvPr>
        </p:nvSpPr>
        <p:spPr bwMode="auto"/>
        <p:txBody>
          <a:bodyPr/>
          <a:lstStyle/>
          <a:p>
            <a:pPr>
              <a:defRPr/>
            </a:pPr>
            <a:r>
              <a:rPr lang="fr-FR"/>
              <a:t>Présentation AAP PNDAR CASDAR</a:t>
            </a:r>
            <a:endParaRPr/>
          </a:p>
        </p:txBody>
      </p:sp>
      <p:pic>
        <p:nvPicPr>
          <p:cNvPr id="2146559362" name="Image 2146559361"/>
          <p:cNvPicPr>
            <a:picLocks noChangeAspect="1"/>
          </p:cNvPicPr>
          <p:nvPr/>
        </p:nvPicPr>
        <p:blipFill>
          <a:blip r:embed="rId3"/>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Arial"/>
        <a:cs typeface="Arial"/>
      </a:majorFont>
      <a:minorFont>
        <a:latin typeface="Marianne"/>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ppt_MAA_marianne_cle42ea7a</Template>
  <TotalTime>0</TotalTime>
  <Words>2419</Words>
  <Application>Microsoft Office PowerPoint</Application>
  <DocSecurity>0</DocSecurity>
  <PresentationFormat>Affichage à l'écran (16:9)</PresentationFormat>
  <Paragraphs>403</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 Unicode MS</vt:lpstr>
      <vt:lpstr>Arial</vt:lpstr>
      <vt:lpstr>Calibri</vt:lpstr>
      <vt:lpstr>Marianne</vt:lpstr>
      <vt:lpstr>Tahoma</vt:lpstr>
      <vt:lpstr>Times New Roman</vt:lpstr>
      <vt:lpstr>Wingdings</vt:lpstr>
      <vt:lpstr>MINISTÈRIEL</vt:lpstr>
      <vt:lpstr>Lancement des appels à projets du PNDAR  Année 2023</vt:lpstr>
      <vt:lpstr>Ambition : mobiliser les acteurs du développement agricole et rural pour massifier la transition agro-écologique déjà engagée</vt:lpstr>
      <vt:lpstr> Rappel: les thèmes prioritaires du PNDAR</vt:lpstr>
      <vt:lpstr> Focus: enveloppes réservées AAP 2023</vt:lpstr>
      <vt:lpstr>1. Les objectifs techniques</vt:lpstr>
      <vt:lpstr>Lignes directrices pour les AAP</vt:lpstr>
      <vt:lpstr>Une distinction des AAP annuels par les livrables</vt:lpstr>
      <vt:lpstr>Rappel : correspondances avec la précédente programmation 14-21</vt:lpstr>
      <vt:lpstr>Les résultats visés par les AAP</vt:lpstr>
      <vt:lpstr>1. AAP Connaissances</vt:lpstr>
      <vt:lpstr>1. AAP Connaissances</vt:lpstr>
      <vt:lpstr>1. AAP Connaissances : retour du MASA sur l’édition 2022</vt:lpstr>
      <vt:lpstr>2. AAP Démultiplication</vt:lpstr>
      <vt:lpstr>2. AAP Démultiplication</vt:lpstr>
      <vt:lpstr>2. AAP Démultiplication : retour du MASA sur l’édition 2022</vt:lpstr>
      <vt:lpstr>3. AAP Co-Innovations</vt:lpstr>
      <vt:lpstr>3. AAP Co-Innovations</vt:lpstr>
      <vt:lpstr>3. AAP Co-Innovations : retour du MASA sur l’édition 2022</vt:lpstr>
      <vt:lpstr>2. Les règles administratives et financières</vt:lpstr>
      <vt:lpstr>Organismes bénéficiaires cibles</vt:lpstr>
      <vt:lpstr>Présentation PowerPoint</vt:lpstr>
      <vt:lpstr>Des règles communes aux AAP </vt:lpstr>
      <vt:lpstr>Des règles communes aux AAP</vt:lpstr>
      <vt:lpstr>Calendrier visé pour les AAP 2022</vt:lpstr>
      <vt:lpstr>Modalités de dépôt </vt:lpstr>
      <vt:lpstr>Modalités de dépôt </vt:lpstr>
      <vt:lpstr>Modalités de dépôt </vt:lpstr>
      <vt:lpstr>Contenu du dossier</vt:lpstr>
      <vt:lpstr>La phase d’instruction et d’expertise</vt:lpstr>
      <vt:lpstr>Contacts :</vt:lpstr>
    </vt:vector>
  </TitlesOfParts>
  <Manager>Client</Manager>
  <Company>Ministère de l'Agriculture et de l'Alimentation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Elisabeth LESCOAT</dc:creator>
  <cp:keywords/>
  <dc:description/>
  <cp:lastModifiedBy>BOSSARD Stéphanie</cp:lastModifiedBy>
  <cp:revision>148</cp:revision>
  <dcterms:created xsi:type="dcterms:W3CDTF">2020-07-06T16:34:24Z</dcterms:created>
  <dcterms:modified xsi:type="dcterms:W3CDTF">2022-11-16T19:17:14Z</dcterms:modified>
  <cp:category/>
  <dc:identifier/>
  <cp:contentStatus/>
  <dc:language/>
  <cp:version/>
</cp:coreProperties>
</file>