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7" r:id="rId1"/>
    <p:sldMasterId id="2147483814" r:id="rId2"/>
  </p:sldMasterIdLst>
  <p:notesMasterIdLst>
    <p:notesMasterId r:id="rId23"/>
  </p:notesMasterIdLst>
  <p:handoutMasterIdLst>
    <p:handoutMasterId r:id="rId24"/>
  </p:handoutMasterIdLst>
  <p:sldIdLst>
    <p:sldId id="326" r:id="rId3"/>
    <p:sldId id="606" r:id="rId4"/>
    <p:sldId id="566" r:id="rId5"/>
    <p:sldId id="507" r:id="rId6"/>
    <p:sldId id="526" r:id="rId7"/>
    <p:sldId id="529" r:id="rId8"/>
    <p:sldId id="587" r:id="rId9"/>
    <p:sldId id="525" r:id="rId10"/>
    <p:sldId id="586" r:id="rId11"/>
    <p:sldId id="530" r:id="rId12"/>
    <p:sldId id="607" r:id="rId13"/>
    <p:sldId id="588" r:id="rId14"/>
    <p:sldId id="611" r:id="rId15"/>
    <p:sldId id="590" r:id="rId16"/>
    <p:sldId id="609" r:id="rId17"/>
    <p:sldId id="594" r:id="rId18"/>
    <p:sldId id="595" r:id="rId19"/>
    <p:sldId id="598" r:id="rId20"/>
    <p:sldId id="602" r:id="rId21"/>
    <p:sldId id="584" r:id="rId22"/>
  </p:sldIdLst>
  <p:sldSz cx="9144000" cy="5143500" type="screen16x9"/>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ylene TESTUT-NEVES" initials="MT" lastIdx="1" clrIdx="0">
    <p:extLst>
      <p:ext uri="{19B8F6BF-5375-455C-9EA6-DF929625EA0E}">
        <p15:presenceInfo xmlns:p15="http://schemas.microsoft.com/office/powerpoint/2012/main" userId="Mylene TESTUT-NEVES" providerId="None"/>
      </p:ext>
    </p:extLst>
  </p:cmAuthor>
  <p:cmAuthor id="2" name="Isabelle MELLIER" initials="IM" lastIdx="1" clrIdx="1">
    <p:extLst>
      <p:ext uri="{19B8F6BF-5375-455C-9EA6-DF929625EA0E}">
        <p15:presenceInfo xmlns:p15="http://schemas.microsoft.com/office/powerpoint/2012/main" userId="Isabelle MELLIER" providerId="None"/>
      </p:ext>
    </p:extLst>
  </p:cmAuthor>
  <p:cmAuthor id="3" name="Louise BACHER" initials="LB" lastIdx="1" clrIdx="2">
    <p:extLst>
      <p:ext uri="{19B8F6BF-5375-455C-9EA6-DF929625EA0E}">
        <p15:presenceInfo xmlns:p15="http://schemas.microsoft.com/office/powerpoint/2012/main" userId="Louise BACHER" providerId="None"/>
      </p:ext>
    </p:extLst>
  </p:cmAuthor>
  <p:cmAuthor id="4" name="Emilie CAVAILLES" initials="EC" lastIdx="9" clrIdx="3">
    <p:extLst>
      <p:ext uri="{19B8F6BF-5375-455C-9EA6-DF929625EA0E}">
        <p15:presenceInfo xmlns:p15="http://schemas.microsoft.com/office/powerpoint/2012/main" userId="Emilie CAVAILL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8E8ED5"/>
    <a:srgbClr val="D65700"/>
    <a:srgbClr val="FF6600"/>
    <a:srgbClr val="DFFF9F"/>
    <a:srgbClr val="D6FF85"/>
    <a:srgbClr val="CCFF66"/>
    <a:srgbClr val="FFE666"/>
    <a:srgbClr val="00C08E"/>
    <a:srgbClr val="9FFF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53" autoAdjust="0"/>
    <p:restoredTop sz="94343" autoAdjust="0"/>
  </p:normalViewPr>
  <p:slideViewPr>
    <p:cSldViewPr showGuides="1">
      <p:cViewPr varScale="1">
        <p:scale>
          <a:sx n="142" d="100"/>
          <a:sy n="142" d="100"/>
        </p:scale>
        <p:origin x="108" y="114"/>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78" d="100"/>
          <a:sy n="78" d="100"/>
        </p:scale>
        <p:origin x="334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6D31C1-E83F-4026-AE58-653EFE3869FD}" type="doc">
      <dgm:prSet loTypeId="urn:microsoft.com/office/officeart/2005/8/layout/hProcess9" loCatId="process" qsTypeId="urn:microsoft.com/office/officeart/2005/8/quickstyle/simple1" qsCatId="simple" csTypeId="urn:microsoft.com/office/officeart/2005/8/colors/accent3_2" csCatId="accent3" phldr="1"/>
      <dgm:spPr/>
      <dgm:t>
        <a:bodyPr/>
        <a:lstStyle/>
        <a:p>
          <a:endParaRPr lang="fr-FR"/>
        </a:p>
      </dgm:t>
    </dgm:pt>
    <dgm:pt modelId="{6CED8630-DA83-48AA-A5D4-29638FC86B5A}">
      <dgm:prSet phldrT="[Texte]" custT="1"/>
      <dgm:spPr>
        <a:solidFill>
          <a:schemeClr val="bg1">
            <a:lumMod val="75000"/>
          </a:schemeClr>
        </a:solidFill>
        <a:ln w="9525">
          <a:solidFill>
            <a:schemeClr val="bg1"/>
          </a:solidFill>
        </a:ln>
      </dgm:spPr>
      <dgm:t>
        <a:bodyPr/>
        <a:lstStyle/>
        <a:p>
          <a:r>
            <a:rPr lang="fr-FR" sz="900" b="1" dirty="0" smtClean="0">
              <a:solidFill>
                <a:schemeClr val="tx1"/>
              </a:solidFill>
              <a:latin typeface="Arial" panose="020B0604020202020204" pitchFamily="34" charset="0"/>
              <a:cs typeface="Arial" panose="020B0604020202020204" pitchFamily="34" charset="0"/>
            </a:rPr>
            <a:t>Juillet</a:t>
          </a:r>
          <a:endParaRPr lang="fr-FR" sz="900" b="1" dirty="0">
            <a:solidFill>
              <a:schemeClr val="tx1"/>
            </a:solidFill>
            <a:latin typeface="Arial" panose="020B0604020202020204" pitchFamily="34" charset="0"/>
            <a:cs typeface="Arial" panose="020B0604020202020204" pitchFamily="34" charset="0"/>
          </a:endParaRPr>
        </a:p>
      </dgm:t>
    </dgm:pt>
    <dgm:pt modelId="{650D3D49-8752-4B97-9AE4-4851F799BC89}" type="parTrans" cxnId="{38ED8E36-5B15-40D8-AAED-B088D790C158}">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F5AC8796-498E-4394-9965-572FA9A2E2D9}" type="sibTrans" cxnId="{38ED8E36-5B15-40D8-AAED-B088D790C158}">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73C0B8A7-F46A-4D53-9180-D158A8D26900}">
      <dgm:prSet phldrT="[Texte]" custT="1"/>
      <dgm:spPr>
        <a:solidFill>
          <a:schemeClr val="bg1">
            <a:lumMod val="75000"/>
          </a:schemeClr>
        </a:solidFill>
        <a:ln w="9525">
          <a:solidFill>
            <a:schemeClr val="bg1"/>
          </a:solidFill>
        </a:ln>
      </dgm:spPr>
      <dgm:t>
        <a:bodyPr/>
        <a:lstStyle/>
        <a:p>
          <a:r>
            <a:rPr lang="fr-FR" sz="900" b="1" dirty="0" smtClean="0">
              <a:solidFill>
                <a:schemeClr val="tx1"/>
              </a:solidFill>
              <a:latin typeface="Arial" panose="020B0604020202020204" pitchFamily="34" charset="0"/>
              <a:cs typeface="Arial" panose="020B0604020202020204" pitchFamily="34" charset="0"/>
            </a:rPr>
            <a:t>Août</a:t>
          </a:r>
          <a:endParaRPr lang="fr-FR" sz="900" b="1" dirty="0">
            <a:solidFill>
              <a:schemeClr val="tx1"/>
            </a:solidFill>
            <a:latin typeface="Arial" panose="020B0604020202020204" pitchFamily="34" charset="0"/>
            <a:cs typeface="Arial" panose="020B0604020202020204" pitchFamily="34" charset="0"/>
          </a:endParaRPr>
        </a:p>
      </dgm:t>
    </dgm:pt>
    <dgm:pt modelId="{09ED165E-BB74-4187-B7AF-78BF65EF3099}" type="parTrans" cxnId="{43D5B19B-1A06-479B-A474-137C070A3157}">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D229E251-6578-4C00-B66A-C5801A94EF45}" type="sibTrans" cxnId="{43D5B19B-1A06-479B-A474-137C070A3157}">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C20AF457-8271-4B6C-BA94-69A2E5FE13A1}">
      <dgm:prSet phldrT="[Texte]" custT="1"/>
      <dgm:spPr>
        <a:solidFill>
          <a:schemeClr val="bg1">
            <a:lumMod val="75000"/>
          </a:schemeClr>
        </a:solidFill>
        <a:ln w="9525">
          <a:solidFill>
            <a:schemeClr val="bg1"/>
          </a:solidFill>
        </a:ln>
      </dgm:spPr>
      <dgm:t>
        <a:bodyPr/>
        <a:lstStyle/>
        <a:p>
          <a:r>
            <a:rPr lang="fr-FR" sz="900" b="1" dirty="0" smtClean="0">
              <a:solidFill>
                <a:schemeClr val="tx1"/>
              </a:solidFill>
              <a:latin typeface="Arial" panose="020B0604020202020204" pitchFamily="34" charset="0"/>
              <a:cs typeface="Arial" panose="020B0604020202020204" pitchFamily="34" charset="0"/>
            </a:rPr>
            <a:t>Septembre</a:t>
          </a:r>
          <a:endParaRPr lang="fr-FR" sz="900" b="1" dirty="0">
            <a:solidFill>
              <a:schemeClr val="tx1"/>
            </a:solidFill>
            <a:latin typeface="Arial" panose="020B0604020202020204" pitchFamily="34" charset="0"/>
            <a:cs typeface="Arial" panose="020B0604020202020204" pitchFamily="34" charset="0"/>
          </a:endParaRPr>
        </a:p>
      </dgm:t>
    </dgm:pt>
    <dgm:pt modelId="{B6E2262D-3C70-4A86-ADD2-ECAD2C5B77CF}" type="parTrans" cxnId="{A24FFA89-14DD-43C5-ABA7-F4AF36979473}">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397273AA-CB18-4DAB-89BC-5B32830FA017}" type="sibTrans" cxnId="{A24FFA89-14DD-43C5-ABA7-F4AF36979473}">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9BB6920A-1168-4A31-AD7F-D066F50DE2DD}">
      <dgm:prSet custT="1"/>
      <dgm:spPr>
        <a:solidFill>
          <a:schemeClr val="bg1">
            <a:lumMod val="75000"/>
          </a:schemeClr>
        </a:solidFill>
        <a:ln w="9525">
          <a:solidFill>
            <a:schemeClr val="bg1"/>
          </a:solidFill>
        </a:ln>
      </dgm:spPr>
      <dgm:t>
        <a:bodyPr/>
        <a:lstStyle/>
        <a:p>
          <a:r>
            <a:rPr lang="fr-FR" sz="900" b="1" dirty="0" smtClean="0">
              <a:solidFill>
                <a:schemeClr val="tx1"/>
              </a:solidFill>
              <a:latin typeface="Arial" panose="020B0604020202020204" pitchFamily="34" charset="0"/>
              <a:cs typeface="Arial" panose="020B0604020202020204" pitchFamily="34" charset="0"/>
            </a:rPr>
            <a:t>Octobre</a:t>
          </a:r>
          <a:endParaRPr lang="fr-FR" sz="900" b="1" dirty="0">
            <a:solidFill>
              <a:schemeClr val="tx1"/>
            </a:solidFill>
            <a:latin typeface="Arial" panose="020B0604020202020204" pitchFamily="34" charset="0"/>
            <a:cs typeface="Arial" panose="020B0604020202020204" pitchFamily="34" charset="0"/>
          </a:endParaRPr>
        </a:p>
      </dgm:t>
    </dgm:pt>
    <dgm:pt modelId="{96DA1E7D-FE7D-48A9-8E14-8447011DCFC8}" type="parTrans" cxnId="{5CFA2EDF-0F06-40E5-9951-5D0E8A32F598}">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A40DFD52-1F8F-46D3-A125-C4A54D433936}" type="sibTrans" cxnId="{5CFA2EDF-0F06-40E5-9951-5D0E8A32F598}">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168FC2C0-2746-4360-A70C-2B8942AA4049}">
      <dgm:prSet custT="1"/>
      <dgm:spPr>
        <a:solidFill>
          <a:schemeClr val="bg1">
            <a:lumMod val="75000"/>
          </a:schemeClr>
        </a:solidFill>
        <a:ln w="9525">
          <a:solidFill>
            <a:schemeClr val="bg1"/>
          </a:solidFill>
        </a:ln>
      </dgm:spPr>
      <dgm:t>
        <a:bodyPr/>
        <a:lstStyle/>
        <a:p>
          <a:r>
            <a:rPr lang="fr-FR" sz="900" b="1" dirty="0" smtClean="0">
              <a:solidFill>
                <a:schemeClr val="tx1"/>
              </a:solidFill>
              <a:latin typeface="Arial" panose="020B0604020202020204" pitchFamily="34" charset="0"/>
              <a:cs typeface="Arial" panose="020B0604020202020204" pitchFamily="34" charset="0"/>
            </a:rPr>
            <a:t>Novembre</a:t>
          </a:r>
          <a:endParaRPr lang="fr-FR" sz="900" b="1" dirty="0">
            <a:solidFill>
              <a:schemeClr val="tx1"/>
            </a:solidFill>
            <a:latin typeface="Arial" panose="020B0604020202020204" pitchFamily="34" charset="0"/>
            <a:cs typeface="Arial" panose="020B0604020202020204" pitchFamily="34" charset="0"/>
          </a:endParaRPr>
        </a:p>
      </dgm:t>
    </dgm:pt>
    <dgm:pt modelId="{49050182-2740-49F5-B9A8-06A9AAB9C47C}" type="parTrans" cxnId="{73FFCC47-6FD3-45E2-9406-181561D72737}">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877D6EB6-A302-48DF-8043-CAED3112B5D8}" type="sibTrans" cxnId="{73FFCC47-6FD3-45E2-9406-181561D72737}">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7C2EE9C7-871B-4658-967E-1A73639BC3B3}">
      <dgm:prSet custT="1"/>
      <dgm:spPr>
        <a:solidFill>
          <a:schemeClr val="bg1">
            <a:lumMod val="75000"/>
          </a:schemeClr>
        </a:solidFill>
        <a:ln w="9525">
          <a:solidFill>
            <a:schemeClr val="bg1"/>
          </a:solidFill>
        </a:ln>
      </dgm:spPr>
      <dgm:t>
        <a:bodyPr/>
        <a:lstStyle/>
        <a:p>
          <a:r>
            <a:rPr lang="fr-FR" sz="900" b="1" dirty="0" smtClean="0">
              <a:solidFill>
                <a:schemeClr val="tx1"/>
              </a:solidFill>
              <a:latin typeface="Arial" panose="020B0604020202020204" pitchFamily="34" charset="0"/>
              <a:cs typeface="Arial" panose="020B0604020202020204" pitchFamily="34" charset="0"/>
            </a:rPr>
            <a:t>Décembre</a:t>
          </a:r>
          <a:endParaRPr lang="fr-FR" sz="900" b="1" dirty="0">
            <a:solidFill>
              <a:schemeClr val="tx1"/>
            </a:solidFill>
            <a:latin typeface="Arial" panose="020B0604020202020204" pitchFamily="34" charset="0"/>
            <a:cs typeface="Arial" panose="020B0604020202020204" pitchFamily="34" charset="0"/>
          </a:endParaRPr>
        </a:p>
      </dgm:t>
    </dgm:pt>
    <dgm:pt modelId="{955E3EE1-4A16-43B8-910F-6F38CF2F9B42}" type="parTrans" cxnId="{3DC5D599-1D81-448C-A075-5BA765698059}">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06D01C32-420F-446A-9CF3-3B847DC1A076}" type="sibTrans" cxnId="{3DC5D599-1D81-448C-A075-5BA765698059}">
      <dgm:prSet/>
      <dgm:spPr/>
      <dgm:t>
        <a:bodyPr/>
        <a:lstStyle/>
        <a:p>
          <a:endParaRPr lang="fr-FR" sz="1200" b="1">
            <a:solidFill>
              <a:schemeClr val="tx1"/>
            </a:solidFill>
            <a:latin typeface="Arial" panose="020B0604020202020204" pitchFamily="34" charset="0"/>
            <a:cs typeface="Arial" panose="020B0604020202020204" pitchFamily="34" charset="0"/>
          </a:endParaRPr>
        </a:p>
      </dgm:t>
    </dgm:pt>
    <dgm:pt modelId="{56222E79-FE77-4199-98B0-F9E77B9812A1}" type="pres">
      <dgm:prSet presAssocID="{1A6D31C1-E83F-4026-AE58-653EFE3869FD}" presName="CompostProcess" presStyleCnt="0">
        <dgm:presLayoutVars>
          <dgm:dir/>
          <dgm:resizeHandles val="exact"/>
        </dgm:presLayoutVars>
      </dgm:prSet>
      <dgm:spPr/>
      <dgm:t>
        <a:bodyPr/>
        <a:lstStyle/>
        <a:p>
          <a:endParaRPr lang="fr-FR"/>
        </a:p>
      </dgm:t>
    </dgm:pt>
    <dgm:pt modelId="{AEF259CA-82D7-412B-BA76-387AFBECD039}" type="pres">
      <dgm:prSet presAssocID="{1A6D31C1-E83F-4026-AE58-653EFE3869FD}" presName="arrow" presStyleLbl="bgShp" presStyleIdx="0" presStyleCnt="1" custScaleX="117647" custLinFactNeighborX="0" custLinFactNeighborY="18617"/>
      <dgm:spPr>
        <a:solidFill>
          <a:schemeClr val="tx1">
            <a:lumMod val="50000"/>
            <a:lumOff val="50000"/>
          </a:schemeClr>
        </a:solidFill>
      </dgm:spPr>
      <dgm:t>
        <a:bodyPr/>
        <a:lstStyle/>
        <a:p>
          <a:endParaRPr lang="fr-FR"/>
        </a:p>
      </dgm:t>
    </dgm:pt>
    <dgm:pt modelId="{46CA9B6E-209B-4DD3-A89F-EC0C73DABE3E}" type="pres">
      <dgm:prSet presAssocID="{1A6D31C1-E83F-4026-AE58-653EFE3869FD}" presName="linearProcess" presStyleCnt="0"/>
      <dgm:spPr/>
    </dgm:pt>
    <dgm:pt modelId="{82553C7F-56A1-46B9-83D6-9914BE9434C1}" type="pres">
      <dgm:prSet presAssocID="{6CED8630-DA83-48AA-A5D4-29638FC86B5A}" presName="textNode" presStyleLbl="node1" presStyleIdx="0" presStyleCnt="6">
        <dgm:presLayoutVars>
          <dgm:bulletEnabled val="1"/>
        </dgm:presLayoutVars>
      </dgm:prSet>
      <dgm:spPr/>
      <dgm:t>
        <a:bodyPr/>
        <a:lstStyle/>
        <a:p>
          <a:endParaRPr lang="fr-FR"/>
        </a:p>
      </dgm:t>
    </dgm:pt>
    <dgm:pt modelId="{85FC8FF0-F7ED-4BDE-AA8B-24D41CB183E3}" type="pres">
      <dgm:prSet presAssocID="{F5AC8796-498E-4394-9965-572FA9A2E2D9}" presName="sibTrans" presStyleCnt="0"/>
      <dgm:spPr/>
    </dgm:pt>
    <dgm:pt modelId="{76FF07D0-B57D-402B-92D4-ADD80F0E5D05}" type="pres">
      <dgm:prSet presAssocID="{73C0B8A7-F46A-4D53-9180-D158A8D26900}" presName="textNode" presStyleLbl="node1" presStyleIdx="1" presStyleCnt="6" custLinFactNeighborX="-97833" custLinFactNeighborY="-151">
        <dgm:presLayoutVars>
          <dgm:bulletEnabled val="1"/>
        </dgm:presLayoutVars>
      </dgm:prSet>
      <dgm:spPr/>
      <dgm:t>
        <a:bodyPr/>
        <a:lstStyle/>
        <a:p>
          <a:endParaRPr lang="fr-FR"/>
        </a:p>
      </dgm:t>
    </dgm:pt>
    <dgm:pt modelId="{C4B778AB-776C-410F-ACE3-F2C858EF91E8}" type="pres">
      <dgm:prSet presAssocID="{D229E251-6578-4C00-B66A-C5801A94EF45}" presName="sibTrans" presStyleCnt="0"/>
      <dgm:spPr/>
    </dgm:pt>
    <dgm:pt modelId="{142DB357-E1FB-4DE7-974D-24CD309561BF}" type="pres">
      <dgm:prSet presAssocID="{C20AF457-8271-4B6C-BA94-69A2E5FE13A1}" presName="textNode" presStyleLbl="node1" presStyleIdx="2" presStyleCnt="6" custLinFactX="-15747" custLinFactNeighborX="-100000" custLinFactNeighborY="-483">
        <dgm:presLayoutVars>
          <dgm:bulletEnabled val="1"/>
        </dgm:presLayoutVars>
      </dgm:prSet>
      <dgm:spPr/>
      <dgm:t>
        <a:bodyPr/>
        <a:lstStyle/>
        <a:p>
          <a:endParaRPr lang="fr-FR"/>
        </a:p>
      </dgm:t>
    </dgm:pt>
    <dgm:pt modelId="{1D04AE62-03E6-470F-8958-F58C25916B66}" type="pres">
      <dgm:prSet presAssocID="{397273AA-CB18-4DAB-89BC-5B32830FA017}" presName="sibTrans" presStyleCnt="0"/>
      <dgm:spPr/>
    </dgm:pt>
    <dgm:pt modelId="{CBC6D27D-9BD6-43C8-AAA2-B4085A5F4D51}" type="pres">
      <dgm:prSet presAssocID="{9BB6920A-1168-4A31-AD7F-D066F50DE2DD}" presName="textNode" presStyleLbl="node1" presStyleIdx="3" presStyleCnt="6" custLinFactX="-31489" custLinFactNeighborX="-100000">
        <dgm:presLayoutVars>
          <dgm:bulletEnabled val="1"/>
        </dgm:presLayoutVars>
      </dgm:prSet>
      <dgm:spPr/>
      <dgm:t>
        <a:bodyPr/>
        <a:lstStyle/>
        <a:p>
          <a:endParaRPr lang="fr-FR"/>
        </a:p>
      </dgm:t>
    </dgm:pt>
    <dgm:pt modelId="{A6FB0283-69E0-455E-A7B5-01B6E6DCEE29}" type="pres">
      <dgm:prSet presAssocID="{A40DFD52-1F8F-46D3-A125-C4A54D433936}" presName="sibTrans" presStyleCnt="0"/>
      <dgm:spPr/>
    </dgm:pt>
    <dgm:pt modelId="{93188810-A6FC-4E49-B61C-5C928AC86F44}" type="pres">
      <dgm:prSet presAssocID="{168FC2C0-2746-4360-A70C-2B8942AA4049}" presName="textNode" presStyleLbl="node1" presStyleIdx="4" presStyleCnt="6" custLinFactX="-47071" custLinFactNeighborX="-100000" custLinFactNeighborY="-235">
        <dgm:presLayoutVars>
          <dgm:bulletEnabled val="1"/>
        </dgm:presLayoutVars>
      </dgm:prSet>
      <dgm:spPr/>
      <dgm:t>
        <a:bodyPr/>
        <a:lstStyle/>
        <a:p>
          <a:endParaRPr lang="fr-FR"/>
        </a:p>
      </dgm:t>
    </dgm:pt>
    <dgm:pt modelId="{42A68F13-103D-4A30-847A-B73294EF7B1E}" type="pres">
      <dgm:prSet presAssocID="{877D6EB6-A302-48DF-8043-CAED3112B5D8}" presName="sibTrans" presStyleCnt="0"/>
      <dgm:spPr/>
    </dgm:pt>
    <dgm:pt modelId="{760706B8-3E5D-41E1-A921-BF2C01B1E43B}" type="pres">
      <dgm:prSet presAssocID="{7C2EE9C7-871B-4658-967E-1A73639BC3B3}" presName="textNode" presStyleLbl="node1" presStyleIdx="5" presStyleCnt="6" custLinFactX="-62392" custLinFactNeighborX="-100000" custLinFactNeighborY="-235">
        <dgm:presLayoutVars>
          <dgm:bulletEnabled val="1"/>
        </dgm:presLayoutVars>
      </dgm:prSet>
      <dgm:spPr/>
      <dgm:t>
        <a:bodyPr/>
        <a:lstStyle/>
        <a:p>
          <a:endParaRPr lang="fr-FR"/>
        </a:p>
      </dgm:t>
    </dgm:pt>
  </dgm:ptLst>
  <dgm:cxnLst>
    <dgm:cxn modelId="{FCB30875-3788-4835-93AF-FB040958F555}" type="presOf" srcId="{73C0B8A7-F46A-4D53-9180-D158A8D26900}" destId="{76FF07D0-B57D-402B-92D4-ADD80F0E5D05}" srcOrd="0" destOrd="0" presId="urn:microsoft.com/office/officeart/2005/8/layout/hProcess9"/>
    <dgm:cxn modelId="{5CFA2EDF-0F06-40E5-9951-5D0E8A32F598}" srcId="{1A6D31C1-E83F-4026-AE58-653EFE3869FD}" destId="{9BB6920A-1168-4A31-AD7F-D066F50DE2DD}" srcOrd="3" destOrd="0" parTransId="{96DA1E7D-FE7D-48A9-8E14-8447011DCFC8}" sibTransId="{A40DFD52-1F8F-46D3-A125-C4A54D433936}"/>
    <dgm:cxn modelId="{38ED8E36-5B15-40D8-AAED-B088D790C158}" srcId="{1A6D31C1-E83F-4026-AE58-653EFE3869FD}" destId="{6CED8630-DA83-48AA-A5D4-29638FC86B5A}" srcOrd="0" destOrd="0" parTransId="{650D3D49-8752-4B97-9AE4-4851F799BC89}" sibTransId="{F5AC8796-498E-4394-9965-572FA9A2E2D9}"/>
    <dgm:cxn modelId="{0C848540-F32A-4201-A7BA-C848E6266564}" type="presOf" srcId="{1A6D31C1-E83F-4026-AE58-653EFE3869FD}" destId="{56222E79-FE77-4199-98B0-F9E77B9812A1}" srcOrd="0" destOrd="0" presId="urn:microsoft.com/office/officeart/2005/8/layout/hProcess9"/>
    <dgm:cxn modelId="{73FFCC47-6FD3-45E2-9406-181561D72737}" srcId="{1A6D31C1-E83F-4026-AE58-653EFE3869FD}" destId="{168FC2C0-2746-4360-A70C-2B8942AA4049}" srcOrd="4" destOrd="0" parTransId="{49050182-2740-49F5-B9A8-06A9AAB9C47C}" sibTransId="{877D6EB6-A302-48DF-8043-CAED3112B5D8}"/>
    <dgm:cxn modelId="{3DC5D599-1D81-448C-A075-5BA765698059}" srcId="{1A6D31C1-E83F-4026-AE58-653EFE3869FD}" destId="{7C2EE9C7-871B-4658-967E-1A73639BC3B3}" srcOrd="5" destOrd="0" parTransId="{955E3EE1-4A16-43B8-910F-6F38CF2F9B42}" sibTransId="{06D01C32-420F-446A-9CF3-3B847DC1A076}"/>
    <dgm:cxn modelId="{92C58573-2A7E-4505-82B9-840BE0A9896F}" type="presOf" srcId="{C20AF457-8271-4B6C-BA94-69A2E5FE13A1}" destId="{142DB357-E1FB-4DE7-974D-24CD309561BF}" srcOrd="0" destOrd="0" presId="urn:microsoft.com/office/officeart/2005/8/layout/hProcess9"/>
    <dgm:cxn modelId="{43D5B19B-1A06-479B-A474-137C070A3157}" srcId="{1A6D31C1-E83F-4026-AE58-653EFE3869FD}" destId="{73C0B8A7-F46A-4D53-9180-D158A8D26900}" srcOrd="1" destOrd="0" parTransId="{09ED165E-BB74-4187-B7AF-78BF65EF3099}" sibTransId="{D229E251-6578-4C00-B66A-C5801A94EF45}"/>
    <dgm:cxn modelId="{A24FFA89-14DD-43C5-ABA7-F4AF36979473}" srcId="{1A6D31C1-E83F-4026-AE58-653EFE3869FD}" destId="{C20AF457-8271-4B6C-BA94-69A2E5FE13A1}" srcOrd="2" destOrd="0" parTransId="{B6E2262D-3C70-4A86-ADD2-ECAD2C5B77CF}" sibTransId="{397273AA-CB18-4DAB-89BC-5B32830FA017}"/>
    <dgm:cxn modelId="{59A55731-2CC4-418B-B3C3-0C77C8C40060}" type="presOf" srcId="{9BB6920A-1168-4A31-AD7F-D066F50DE2DD}" destId="{CBC6D27D-9BD6-43C8-AAA2-B4085A5F4D51}" srcOrd="0" destOrd="0" presId="urn:microsoft.com/office/officeart/2005/8/layout/hProcess9"/>
    <dgm:cxn modelId="{56538817-1C47-4AF3-9A2C-D1E83D4F7501}" type="presOf" srcId="{168FC2C0-2746-4360-A70C-2B8942AA4049}" destId="{93188810-A6FC-4E49-B61C-5C928AC86F44}" srcOrd="0" destOrd="0" presId="urn:microsoft.com/office/officeart/2005/8/layout/hProcess9"/>
    <dgm:cxn modelId="{40D15693-9EA0-413A-A6F1-EAFB7A25587A}" type="presOf" srcId="{7C2EE9C7-871B-4658-967E-1A73639BC3B3}" destId="{760706B8-3E5D-41E1-A921-BF2C01B1E43B}" srcOrd="0" destOrd="0" presId="urn:microsoft.com/office/officeart/2005/8/layout/hProcess9"/>
    <dgm:cxn modelId="{9537976F-D9AD-48A6-850B-5A98AD9225AF}" type="presOf" srcId="{6CED8630-DA83-48AA-A5D4-29638FC86B5A}" destId="{82553C7F-56A1-46B9-83D6-9914BE9434C1}" srcOrd="0" destOrd="0" presId="urn:microsoft.com/office/officeart/2005/8/layout/hProcess9"/>
    <dgm:cxn modelId="{5C6C7F77-7E5E-4C4A-B6AC-19329350B758}" type="presParOf" srcId="{56222E79-FE77-4199-98B0-F9E77B9812A1}" destId="{AEF259CA-82D7-412B-BA76-387AFBECD039}" srcOrd="0" destOrd="0" presId="urn:microsoft.com/office/officeart/2005/8/layout/hProcess9"/>
    <dgm:cxn modelId="{2F22C104-55C7-442C-83F5-E8BF376E9734}" type="presParOf" srcId="{56222E79-FE77-4199-98B0-F9E77B9812A1}" destId="{46CA9B6E-209B-4DD3-A89F-EC0C73DABE3E}" srcOrd="1" destOrd="0" presId="urn:microsoft.com/office/officeart/2005/8/layout/hProcess9"/>
    <dgm:cxn modelId="{0EF4284B-C072-45F0-BEC5-41CAB224C878}" type="presParOf" srcId="{46CA9B6E-209B-4DD3-A89F-EC0C73DABE3E}" destId="{82553C7F-56A1-46B9-83D6-9914BE9434C1}" srcOrd="0" destOrd="0" presId="urn:microsoft.com/office/officeart/2005/8/layout/hProcess9"/>
    <dgm:cxn modelId="{CD30631E-3174-4CA9-949F-1BBC0A32D25D}" type="presParOf" srcId="{46CA9B6E-209B-4DD3-A89F-EC0C73DABE3E}" destId="{85FC8FF0-F7ED-4BDE-AA8B-24D41CB183E3}" srcOrd="1" destOrd="0" presId="urn:microsoft.com/office/officeart/2005/8/layout/hProcess9"/>
    <dgm:cxn modelId="{965A3462-2254-405D-85DF-632808F4D329}" type="presParOf" srcId="{46CA9B6E-209B-4DD3-A89F-EC0C73DABE3E}" destId="{76FF07D0-B57D-402B-92D4-ADD80F0E5D05}" srcOrd="2" destOrd="0" presId="urn:microsoft.com/office/officeart/2005/8/layout/hProcess9"/>
    <dgm:cxn modelId="{55875AE0-A420-422A-93EE-A04E086F940C}" type="presParOf" srcId="{46CA9B6E-209B-4DD3-A89F-EC0C73DABE3E}" destId="{C4B778AB-776C-410F-ACE3-F2C858EF91E8}" srcOrd="3" destOrd="0" presId="urn:microsoft.com/office/officeart/2005/8/layout/hProcess9"/>
    <dgm:cxn modelId="{3729C3C7-4026-4518-A93A-39EE1E73C002}" type="presParOf" srcId="{46CA9B6E-209B-4DD3-A89F-EC0C73DABE3E}" destId="{142DB357-E1FB-4DE7-974D-24CD309561BF}" srcOrd="4" destOrd="0" presId="urn:microsoft.com/office/officeart/2005/8/layout/hProcess9"/>
    <dgm:cxn modelId="{49BD1CFF-7316-42D8-A5EB-3BBFCC492DCB}" type="presParOf" srcId="{46CA9B6E-209B-4DD3-A89F-EC0C73DABE3E}" destId="{1D04AE62-03E6-470F-8958-F58C25916B66}" srcOrd="5" destOrd="0" presId="urn:microsoft.com/office/officeart/2005/8/layout/hProcess9"/>
    <dgm:cxn modelId="{654DDA3E-0B8E-44E8-891B-D53FB8439A51}" type="presParOf" srcId="{46CA9B6E-209B-4DD3-A89F-EC0C73DABE3E}" destId="{CBC6D27D-9BD6-43C8-AAA2-B4085A5F4D51}" srcOrd="6" destOrd="0" presId="urn:microsoft.com/office/officeart/2005/8/layout/hProcess9"/>
    <dgm:cxn modelId="{811679DF-74B7-4AAE-8568-4A21CD19F4CD}" type="presParOf" srcId="{46CA9B6E-209B-4DD3-A89F-EC0C73DABE3E}" destId="{A6FB0283-69E0-455E-A7B5-01B6E6DCEE29}" srcOrd="7" destOrd="0" presId="urn:microsoft.com/office/officeart/2005/8/layout/hProcess9"/>
    <dgm:cxn modelId="{3DC7852C-03FE-43E9-A433-DDE163EDCA1B}" type="presParOf" srcId="{46CA9B6E-209B-4DD3-A89F-EC0C73DABE3E}" destId="{93188810-A6FC-4E49-B61C-5C928AC86F44}" srcOrd="8" destOrd="0" presId="urn:microsoft.com/office/officeart/2005/8/layout/hProcess9"/>
    <dgm:cxn modelId="{727F82C7-9B24-4FC2-BB49-C1CC44ECC94B}" type="presParOf" srcId="{46CA9B6E-209B-4DD3-A89F-EC0C73DABE3E}" destId="{42A68F13-103D-4A30-847A-B73294EF7B1E}" srcOrd="9" destOrd="0" presId="urn:microsoft.com/office/officeart/2005/8/layout/hProcess9"/>
    <dgm:cxn modelId="{FC4D476C-CB79-4EC4-A1B6-DCB0D98AD0C9}" type="presParOf" srcId="{46CA9B6E-209B-4DD3-A89F-EC0C73DABE3E}" destId="{760706B8-3E5D-41E1-A921-BF2C01B1E43B}"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F259CA-82D7-412B-BA76-387AFBECD039}">
      <dsp:nvSpPr>
        <dsp:cNvPr id="0" name=""/>
        <dsp:cNvSpPr/>
      </dsp:nvSpPr>
      <dsp:spPr>
        <a:xfrm>
          <a:off x="2" y="0"/>
          <a:ext cx="8712963" cy="1075870"/>
        </a:xfrm>
        <a:prstGeom prst="rightArrow">
          <a:avLst/>
        </a:prstGeom>
        <a:solidFill>
          <a:schemeClr val="tx1">
            <a:lumMod val="50000"/>
            <a:lumOff val="50000"/>
          </a:schemeClr>
        </a:solidFill>
        <a:ln>
          <a:noFill/>
        </a:ln>
        <a:effectLst/>
      </dsp:spPr>
      <dsp:style>
        <a:lnRef idx="0">
          <a:scrgbClr r="0" g="0" b="0"/>
        </a:lnRef>
        <a:fillRef idx="1">
          <a:scrgbClr r="0" g="0" b="0"/>
        </a:fillRef>
        <a:effectRef idx="0">
          <a:scrgbClr r="0" g="0" b="0"/>
        </a:effectRef>
        <a:fontRef idx="minor"/>
      </dsp:style>
    </dsp:sp>
    <dsp:sp modelId="{82553C7F-56A1-46B9-83D6-9914BE9434C1}">
      <dsp:nvSpPr>
        <dsp:cNvPr id="0" name=""/>
        <dsp:cNvSpPr/>
      </dsp:nvSpPr>
      <dsp:spPr>
        <a:xfrm>
          <a:off x="106" y="322761"/>
          <a:ext cx="1275037" cy="430348"/>
        </a:xfrm>
        <a:prstGeom prst="roundRect">
          <a:avLst/>
        </a:prstGeom>
        <a:solidFill>
          <a:schemeClr val="bg1">
            <a:lumMod val="75000"/>
          </a:schemeClr>
        </a:solidFill>
        <a:ln w="9525"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b="1" kern="1200" dirty="0" smtClean="0">
              <a:solidFill>
                <a:schemeClr val="tx1"/>
              </a:solidFill>
              <a:latin typeface="Arial" panose="020B0604020202020204" pitchFamily="34" charset="0"/>
              <a:cs typeface="Arial" panose="020B0604020202020204" pitchFamily="34" charset="0"/>
            </a:rPr>
            <a:t>Juillet</a:t>
          </a:r>
          <a:endParaRPr lang="fr-FR" sz="900" b="1" kern="1200" dirty="0">
            <a:solidFill>
              <a:schemeClr val="tx1"/>
            </a:solidFill>
            <a:latin typeface="Arial" panose="020B0604020202020204" pitchFamily="34" charset="0"/>
            <a:cs typeface="Arial" panose="020B0604020202020204" pitchFamily="34" charset="0"/>
          </a:endParaRPr>
        </a:p>
      </dsp:txBody>
      <dsp:txXfrm>
        <a:off x="21114" y="343769"/>
        <a:ext cx="1233021" cy="388332"/>
      </dsp:txXfrm>
    </dsp:sp>
    <dsp:sp modelId="{76FF07D0-B57D-402B-92D4-ADD80F0E5D05}">
      <dsp:nvSpPr>
        <dsp:cNvPr id="0" name=""/>
        <dsp:cNvSpPr/>
      </dsp:nvSpPr>
      <dsp:spPr>
        <a:xfrm>
          <a:off x="1279748" y="322111"/>
          <a:ext cx="1275037" cy="430348"/>
        </a:xfrm>
        <a:prstGeom prst="roundRect">
          <a:avLst/>
        </a:prstGeom>
        <a:solidFill>
          <a:schemeClr val="bg1">
            <a:lumMod val="75000"/>
          </a:schemeClr>
        </a:solidFill>
        <a:ln w="9525"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b="1" kern="1200" dirty="0" smtClean="0">
              <a:solidFill>
                <a:schemeClr val="tx1"/>
              </a:solidFill>
              <a:latin typeface="Arial" panose="020B0604020202020204" pitchFamily="34" charset="0"/>
              <a:cs typeface="Arial" panose="020B0604020202020204" pitchFamily="34" charset="0"/>
            </a:rPr>
            <a:t>Août</a:t>
          </a:r>
          <a:endParaRPr lang="fr-FR" sz="900" b="1" kern="1200" dirty="0">
            <a:solidFill>
              <a:schemeClr val="tx1"/>
            </a:solidFill>
            <a:latin typeface="Arial" panose="020B0604020202020204" pitchFamily="34" charset="0"/>
            <a:cs typeface="Arial" panose="020B0604020202020204" pitchFamily="34" charset="0"/>
          </a:endParaRPr>
        </a:p>
      </dsp:txBody>
      <dsp:txXfrm>
        <a:off x="1300756" y="343119"/>
        <a:ext cx="1233021" cy="388332"/>
      </dsp:txXfrm>
    </dsp:sp>
    <dsp:sp modelId="{142DB357-E1FB-4DE7-974D-24CD309561BF}">
      <dsp:nvSpPr>
        <dsp:cNvPr id="0" name=""/>
        <dsp:cNvSpPr/>
      </dsp:nvSpPr>
      <dsp:spPr>
        <a:xfrm>
          <a:off x="2561907" y="320682"/>
          <a:ext cx="1275037" cy="430348"/>
        </a:xfrm>
        <a:prstGeom prst="roundRect">
          <a:avLst/>
        </a:prstGeom>
        <a:solidFill>
          <a:schemeClr val="bg1">
            <a:lumMod val="75000"/>
          </a:schemeClr>
        </a:solidFill>
        <a:ln w="9525"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b="1" kern="1200" dirty="0" smtClean="0">
              <a:solidFill>
                <a:schemeClr val="tx1"/>
              </a:solidFill>
              <a:latin typeface="Arial" panose="020B0604020202020204" pitchFamily="34" charset="0"/>
              <a:cs typeface="Arial" panose="020B0604020202020204" pitchFamily="34" charset="0"/>
            </a:rPr>
            <a:t>Septembre</a:t>
          </a:r>
          <a:endParaRPr lang="fr-FR" sz="900" b="1" kern="1200" dirty="0">
            <a:solidFill>
              <a:schemeClr val="tx1"/>
            </a:solidFill>
            <a:latin typeface="Arial" panose="020B0604020202020204" pitchFamily="34" charset="0"/>
            <a:cs typeface="Arial" panose="020B0604020202020204" pitchFamily="34" charset="0"/>
          </a:endParaRPr>
        </a:p>
      </dsp:txBody>
      <dsp:txXfrm>
        <a:off x="2582915" y="341690"/>
        <a:ext cx="1233021" cy="388332"/>
      </dsp:txXfrm>
    </dsp:sp>
    <dsp:sp modelId="{CBC6D27D-9BD6-43C8-AAA2-B4085A5F4D51}">
      <dsp:nvSpPr>
        <dsp:cNvPr id="0" name=""/>
        <dsp:cNvSpPr/>
      </dsp:nvSpPr>
      <dsp:spPr>
        <a:xfrm>
          <a:off x="3848734" y="322761"/>
          <a:ext cx="1275037" cy="430348"/>
        </a:xfrm>
        <a:prstGeom prst="roundRect">
          <a:avLst/>
        </a:prstGeom>
        <a:solidFill>
          <a:schemeClr val="bg1">
            <a:lumMod val="75000"/>
          </a:schemeClr>
        </a:solidFill>
        <a:ln w="9525"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b="1" kern="1200" dirty="0" smtClean="0">
              <a:solidFill>
                <a:schemeClr val="tx1"/>
              </a:solidFill>
              <a:latin typeface="Arial" panose="020B0604020202020204" pitchFamily="34" charset="0"/>
              <a:cs typeface="Arial" panose="020B0604020202020204" pitchFamily="34" charset="0"/>
            </a:rPr>
            <a:t>Octobre</a:t>
          </a:r>
          <a:endParaRPr lang="fr-FR" sz="900" b="1" kern="1200" dirty="0">
            <a:solidFill>
              <a:schemeClr val="tx1"/>
            </a:solidFill>
            <a:latin typeface="Arial" panose="020B0604020202020204" pitchFamily="34" charset="0"/>
            <a:cs typeface="Arial" panose="020B0604020202020204" pitchFamily="34" charset="0"/>
          </a:endParaRPr>
        </a:p>
      </dsp:txBody>
      <dsp:txXfrm>
        <a:off x="3869742" y="343769"/>
        <a:ext cx="1233021" cy="388332"/>
      </dsp:txXfrm>
    </dsp:sp>
    <dsp:sp modelId="{93188810-A6FC-4E49-B61C-5C928AC86F44}">
      <dsp:nvSpPr>
        <dsp:cNvPr id="0" name=""/>
        <dsp:cNvSpPr/>
      </dsp:nvSpPr>
      <dsp:spPr>
        <a:xfrm>
          <a:off x="5137601" y="321749"/>
          <a:ext cx="1275037" cy="430348"/>
        </a:xfrm>
        <a:prstGeom prst="roundRect">
          <a:avLst/>
        </a:prstGeom>
        <a:solidFill>
          <a:schemeClr val="bg1">
            <a:lumMod val="75000"/>
          </a:schemeClr>
        </a:solidFill>
        <a:ln w="9525"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b="1" kern="1200" dirty="0" smtClean="0">
              <a:solidFill>
                <a:schemeClr val="tx1"/>
              </a:solidFill>
              <a:latin typeface="Arial" panose="020B0604020202020204" pitchFamily="34" charset="0"/>
              <a:cs typeface="Arial" panose="020B0604020202020204" pitchFamily="34" charset="0"/>
            </a:rPr>
            <a:t>Novembre</a:t>
          </a:r>
          <a:endParaRPr lang="fr-FR" sz="900" b="1" kern="1200" dirty="0">
            <a:solidFill>
              <a:schemeClr val="tx1"/>
            </a:solidFill>
            <a:latin typeface="Arial" panose="020B0604020202020204" pitchFamily="34" charset="0"/>
            <a:cs typeface="Arial" panose="020B0604020202020204" pitchFamily="34" charset="0"/>
          </a:endParaRPr>
        </a:p>
      </dsp:txBody>
      <dsp:txXfrm>
        <a:off x="5158609" y="342757"/>
        <a:ext cx="1233021" cy="388332"/>
      </dsp:txXfrm>
    </dsp:sp>
    <dsp:sp modelId="{760706B8-3E5D-41E1-A921-BF2C01B1E43B}">
      <dsp:nvSpPr>
        <dsp:cNvPr id="0" name=""/>
        <dsp:cNvSpPr/>
      </dsp:nvSpPr>
      <dsp:spPr>
        <a:xfrm>
          <a:off x="6429796" y="321749"/>
          <a:ext cx="1275037" cy="430348"/>
        </a:xfrm>
        <a:prstGeom prst="roundRect">
          <a:avLst/>
        </a:prstGeom>
        <a:solidFill>
          <a:schemeClr val="bg1">
            <a:lumMod val="75000"/>
          </a:schemeClr>
        </a:solidFill>
        <a:ln w="9525"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fr-FR" sz="900" b="1" kern="1200" dirty="0" smtClean="0">
              <a:solidFill>
                <a:schemeClr val="tx1"/>
              </a:solidFill>
              <a:latin typeface="Arial" panose="020B0604020202020204" pitchFamily="34" charset="0"/>
              <a:cs typeface="Arial" panose="020B0604020202020204" pitchFamily="34" charset="0"/>
            </a:rPr>
            <a:t>Décembre</a:t>
          </a:r>
          <a:endParaRPr lang="fr-FR" sz="900" b="1" kern="1200" dirty="0">
            <a:solidFill>
              <a:schemeClr val="tx1"/>
            </a:solidFill>
            <a:latin typeface="Arial" panose="020B0604020202020204" pitchFamily="34" charset="0"/>
            <a:cs typeface="Arial" panose="020B0604020202020204" pitchFamily="34" charset="0"/>
          </a:endParaRPr>
        </a:p>
      </dsp:txBody>
      <dsp:txXfrm>
        <a:off x="6450804" y="342757"/>
        <a:ext cx="1233021" cy="38833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C66E5034-CD89-49D6-BCBC-C13EE04F38D5}" type="datetimeFigureOut">
              <a:rPr lang="fr-FR" smtClean="0"/>
              <a:t>31/07/2024</a:t>
            </a:fld>
            <a:endParaRPr lang="fr-FR"/>
          </a:p>
        </p:txBody>
      </p:sp>
      <p:sp>
        <p:nvSpPr>
          <p:cNvPr id="4" name="Espace réservé du pied de page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A2C14DA2-5611-4616-8C99-0AEA32F1C073}" type="slidenum">
              <a:rPr lang="fr-FR" smtClean="0"/>
              <a:t>‹N°›</a:t>
            </a:fld>
            <a:endParaRPr lang="fr-FR"/>
          </a:p>
        </p:txBody>
      </p:sp>
    </p:spTree>
    <p:extLst>
      <p:ext uri="{BB962C8B-B14F-4D97-AF65-F5344CB8AC3E}">
        <p14:creationId xmlns:p14="http://schemas.microsoft.com/office/powerpoint/2010/main" val="65884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31/07/2024</a:t>
            </a:fld>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baseline="30000" dirty="0" smtClean="0">
                <a:solidFill>
                  <a:schemeClr val="tx1"/>
                </a:solidFill>
                <a:effectLst/>
                <a:latin typeface="Arial" pitchFamily="34" charset="0"/>
                <a:ea typeface="+mn-ea"/>
                <a:cs typeface="+mn-cs"/>
              </a:rPr>
              <a:t>Entreprise qui occupe moins de 250 personnes et dont le chiffre d'affaires n'excède pas 50 millions d'euros ou le total du bilan annuel n'excède pas 43 millions d'euros, conformément à la recommandation de la Commission du 6 mai 2003 concernant la définition des micros, petites et moyennes entreprises.</a:t>
            </a:r>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5</a:t>
            </a:fld>
            <a:endParaRPr lang="fr-FR" dirty="0"/>
          </a:p>
        </p:txBody>
      </p:sp>
    </p:spTree>
    <p:extLst>
      <p:ext uri="{BB962C8B-B14F-4D97-AF65-F5344CB8AC3E}">
        <p14:creationId xmlns:p14="http://schemas.microsoft.com/office/powerpoint/2010/main" val="3774889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14</a:t>
            </a:fld>
            <a:endParaRPr lang="fr-FR" dirty="0"/>
          </a:p>
        </p:txBody>
      </p:sp>
    </p:spTree>
    <p:extLst>
      <p:ext uri="{BB962C8B-B14F-4D97-AF65-F5344CB8AC3E}">
        <p14:creationId xmlns:p14="http://schemas.microsoft.com/office/powerpoint/2010/main" val="3263873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15</a:t>
            </a:fld>
            <a:endParaRPr lang="fr-FR" dirty="0"/>
          </a:p>
        </p:txBody>
      </p:sp>
    </p:spTree>
    <p:extLst>
      <p:ext uri="{BB962C8B-B14F-4D97-AF65-F5344CB8AC3E}">
        <p14:creationId xmlns:p14="http://schemas.microsoft.com/office/powerpoint/2010/main" val="1858353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16</a:t>
            </a:fld>
            <a:endParaRPr lang="fr-FR" dirty="0"/>
          </a:p>
        </p:txBody>
      </p:sp>
    </p:spTree>
    <p:extLst>
      <p:ext uri="{BB962C8B-B14F-4D97-AF65-F5344CB8AC3E}">
        <p14:creationId xmlns:p14="http://schemas.microsoft.com/office/powerpoint/2010/main" val="4121964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17</a:t>
            </a:fld>
            <a:endParaRPr lang="fr-FR" dirty="0"/>
          </a:p>
        </p:txBody>
      </p:sp>
    </p:spTree>
    <p:extLst>
      <p:ext uri="{BB962C8B-B14F-4D97-AF65-F5344CB8AC3E}">
        <p14:creationId xmlns:p14="http://schemas.microsoft.com/office/powerpoint/2010/main" val="1759910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18</a:t>
            </a:fld>
            <a:endParaRPr lang="fr-FR" dirty="0"/>
          </a:p>
        </p:txBody>
      </p:sp>
    </p:spTree>
    <p:extLst>
      <p:ext uri="{BB962C8B-B14F-4D97-AF65-F5344CB8AC3E}">
        <p14:creationId xmlns:p14="http://schemas.microsoft.com/office/powerpoint/2010/main" val="442032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19</a:t>
            </a:fld>
            <a:endParaRPr lang="fr-FR" dirty="0"/>
          </a:p>
        </p:txBody>
      </p:sp>
    </p:spTree>
    <p:extLst>
      <p:ext uri="{BB962C8B-B14F-4D97-AF65-F5344CB8AC3E}">
        <p14:creationId xmlns:p14="http://schemas.microsoft.com/office/powerpoint/2010/main" val="1845636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20</a:t>
            </a:fld>
            <a:endParaRPr lang="fr-FR" dirty="0"/>
          </a:p>
        </p:txBody>
      </p:sp>
    </p:spTree>
    <p:extLst>
      <p:ext uri="{BB962C8B-B14F-4D97-AF65-F5344CB8AC3E}">
        <p14:creationId xmlns:p14="http://schemas.microsoft.com/office/powerpoint/2010/main" val="825577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6</a:t>
            </a:fld>
            <a:endParaRPr lang="fr-FR" dirty="0"/>
          </a:p>
        </p:txBody>
      </p:sp>
    </p:spTree>
    <p:extLst>
      <p:ext uri="{BB962C8B-B14F-4D97-AF65-F5344CB8AC3E}">
        <p14:creationId xmlns:p14="http://schemas.microsoft.com/office/powerpoint/2010/main" val="4046973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7</a:t>
            </a:fld>
            <a:endParaRPr lang="fr-FR" dirty="0"/>
          </a:p>
        </p:txBody>
      </p:sp>
    </p:spTree>
    <p:extLst>
      <p:ext uri="{BB962C8B-B14F-4D97-AF65-F5344CB8AC3E}">
        <p14:creationId xmlns:p14="http://schemas.microsoft.com/office/powerpoint/2010/main" val="1926951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8</a:t>
            </a:fld>
            <a:endParaRPr lang="fr-FR" dirty="0"/>
          </a:p>
        </p:txBody>
      </p:sp>
    </p:spTree>
    <p:extLst>
      <p:ext uri="{BB962C8B-B14F-4D97-AF65-F5344CB8AC3E}">
        <p14:creationId xmlns:p14="http://schemas.microsoft.com/office/powerpoint/2010/main" val="551024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9</a:t>
            </a:fld>
            <a:endParaRPr lang="fr-FR" dirty="0"/>
          </a:p>
        </p:txBody>
      </p:sp>
    </p:spTree>
    <p:extLst>
      <p:ext uri="{BB962C8B-B14F-4D97-AF65-F5344CB8AC3E}">
        <p14:creationId xmlns:p14="http://schemas.microsoft.com/office/powerpoint/2010/main" val="504264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10</a:t>
            </a:fld>
            <a:endParaRPr lang="fr-FR" dirty="0"/>
          </a:p>
        </p:txBody>
      </p:sp>
    </p:spTree>
    <p:extLst>
      <p:ext uri="{BB962C8B-B14F-4D97-AF65-F5344CB8AC3E}">
        <p14:creationId xmlns:p14="http://schemas.microsoft.com/office/powerpoint/2010/main" val="1859951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11</a:t>
            </a:fld>
            <a:endParaRPr lang="fr-FR" dirty="0"/>
          </a:p>
        </p:txBody>
      </p:sp>
    </p:spTree>
    <p:extLst>
      <p:ext uri="{BB962C8B-B14F-4D97-AF65-F5344CB8AC3E}">
        <p14:creationId xmlns:p14="http://schemas.microsoft.com/office/powerpoint/2010/main" val="1809232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12</a:t>
            </a:fld>
            <a:endParaRPr lang="fr-FR" dirty="0"/>
          </a:p>
        </p:txBody>
      </p:sp>
    </p:spTree>
    <p:extLst>
      <p:ext uri="{BB962C8B-B14F-4D97-AF65-F5344CB8AC3E}">
        <p14:creationId xmlns:p14="http://schemas.microsoft.com/office/powerpoint/2010/main" val="1711532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13</a:t>
            </a:fld>
            <a:endParaRPr lang="fr-FR" dirty="0"/>
          </a:p>
        </p:txBody>
      </p:sp>
    </p:spTree>
    <p:extLst>
      <p:ext uri="{BB962C8B-B14F-4D97-AF65-F5344CB8AC3E}">
        <p14:creationId xmlns:p14="http://schemas.microsoft.com/office/powerpoint/2010/main" val="11705511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467544" y="4696086"/>
            <a:ext cx="8280920" cy="251928"/>
          </a:xfrm>
        </p:spPr>
        <p:txBody>
          <a:bodyPr anchor="b" anchorCtr="0"/>
          <a:lstStyle>
            <a:lvl1pPr>
              <a:defRPr sz="1150">
                <a:solidFill>
                  <a:schemeClr val="tx1"/>
                </a:solidFill>
              </a:defRPr>
            </a:lvl1pPr>
          </a:lstStyle>
          <a:p>
            <a:r>
              <a:rPr lang="fr-FR" dirty="0" smtClean="0"/>
              <a:t>Direction Générale de la Performance économique et environnementale des Entreprises - DGPE</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11" name="Image 10"/>
          <p:cNvPicPr/>
          <p:nvPr userDrawn="1"/>
        </p:nvPicPr>
        <p:blipFill>
          <a:blip r:embed="rId2" cstate="print">
            <a:extLst>
              <a:ext uri="{28A0092B-C50C-407E-A947-70E740481C1C}">
                <a14:useLocalDpi xmlns:a14="http://schemas.microsoft.com/office/drawing/2010/main" val="0"/>
              </a:ext>
            </a:extLst>
          </a:blip>
          <a:stretch>
            <a:fillRect/>
          </a:stretch>
        </p:blipFill>
        <p:spPr>
          <a:xfrm>
            <a:off x="611560" y="483518"/>
            <a:ext cx="3744416" cy="2520280"/>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28650" y="1370013"/>
            <a:ext cx="3867150" cy="326231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370013"/>
            <a:ext cx="3867150" cy="326231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6438345-F593-417D-BE90-97AFE534A056}" type="datetimeFigureOut">
              <a:rPr lang="fr-FR" smtClean="0"/>
              <a:t>31/07/2024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1469120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274638"/>
            <a:ext cx="7886700" cy="993775"/>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630238" y="1879600"/>
            <a:ext cx="3868737" cy="276225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4629150" y="1879600"/>
            <a:ext cx="3887788" cy="276225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6438345-F593-417D-BE90-97AFE534A056}" type="datetimeFigureOut">
              <a:rPr lang="fr-FR" smtClean="0"/>
              <a:t>31/07/2024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1979469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6438345-F593-417D-BE90-97AFE534A056}" type="datetimeFigureOut">
              <a:rPr lang="fr-FR" smtClean="0"/>
              <a:t>31/07/2024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159372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438345-F593-417D-BE90-97AFE534A056}" type="datetimeFigureOut">
              <a:rPr lang="fr-FR" smtClean="0"/>
              <a:t>31/07/2024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3769113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342900"/>
            <a:ext cx="2949575" cy="120015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6438345-F593-417D-BE90-97AFE534A056}" type="datetimeFigureOut">
              <a:rPr lang="fr-FR" smtClean="0"/>
              <a:t>31/07/2024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3671038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342900"/>
            <a:ext cx="2949575" cy="120015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6438345-F593-417D-BE90-97AFE534A056}" type="datetimeFigureOut">
              <a:rPr lang="fr-FR" smtClean="0"/>
              <a:t>31/07/2024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991086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438345-F593-417D-BE90-97AFE534A056}" type="datetimeFigureOut">
              <a:rPr lang="fr-FR" smtClean="0"/>
              <a:t>31/07/2024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2968521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274638"/>
            <a:ext cx="1971675" cy="435768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28650" y="274638"/>
            <a:ext cx="5762625" cy="435768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438345-F593-417D-BE90-97AFE534A056}" type="datetimeFigureOut">
              <a:rPr lang="fr-FR" smtClean="0"/>
              <a:t>31/07/2024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289503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dirty="0" smtClean="0"/>
              <a:t>Direction Générale de la Performance économique et environnementale des Entreprises - DGPE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Image 9"/>
          <p:cNvPicPr/>
          <p:nvPr userDrawn="1"/>
        </p:nvPicPr>
        <p:blipFill>
          <a:blip r:embed="rId2" cstate="print">
            <a:extLst>
              <a:ext uri="{28A0092B-C50C-407E-A947-70E740481C1C}">
                <a14:useLocalDpi xmlns:a14="http://schemas.microsoft.com/office/drawing/2010/main" val="0"/>
              </a:ext>
            </a:extLst>
          </a:blip>
          <a:stretch>
            <a:fillRect/>
          </a:stretch>
        </p:blipFill>
        <p:spPr>
          <a:xfrm>
            <a:off x="180000" y="186003"/>
            <a:ext cx="2119524" cy="132461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smtClean="0"/>
              <a:t>Direction Générale de la Performance économique et environnementale des Entreprises - DGPE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smtClean="0"/>
              <a:t>Direction Générale de la Performance économique et environnementale des Entreprises - DGPE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smtClean="0"/>
              <a:t>Direction Générale de la Performance économique et environnementale des Entreprises - DGPE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dirty="0"/>
              <a:t>XX/XX/XXXX</a:t>
            </a:r>
          </a:p>
        </p:txBody>
      </p:sp>
      <p:sp>
        <p:nvSpPr>
          <p:cNvPr id="6" name="Espace réservé du pied de page 5"/>
          <p:cNvSpPr>
            <a:spLocks noGrp="1"/>
          </p:cNvSpPr>
          <p:nvPr>
            <p:ph type="ftr" sz="quarter" idx="11"/>
          </p:nvPr>
        </p:nvSpPr>
        <p:spPr bwMode="gray"/>
        <p:txBody>
          <a:bodyPr/>
          <a:lstStyle/>
          <a:p>
            <a:r>
              <a:rPr lang="fr-FR" dirty="0"/>
              <a:t>Intitulé de la direction/service interministérielle</a:t>
            </a:r>
          </a:p>
        </p:txBody>
      </p:sp>
      <p:sp>
        <p:nvSpPr>
          <p:cNvPr id="7" name="Espace réservé du numéro de diapositive 6"/>
          <p:cNvSpPr>
            <a:spLocks noGrp="1"/>
          </p:cNvSpPr>
          <p:nvPr>
            <p:ph type="sldNum" sz="quarter" idx="12"/>
          </p:nvPr>
        </p:nvSpPr>
        <p:spPr bwMode="gray"/>
        <p:txBody>
          <a:bodyPr/>
          <a:lstStyle>
            <a:lvl1pPr>
              <a:defRPr/>
            </a:lvl1pPr>
          </a:lstStyle>
          <a:p>
            <a:fld id="{74203166-3A7C-4CAB-BE68-C43859A408ED}"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extLst>
      <p:ext uri="{BB962C8B-B14F-4D97-AF65-F5344CB8AC3E}">
        <p14:creationId xmlns:p14="http://schemas.microsoft.com/office/powerpoint/2010/main" val="99411805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841375"/>
            <a:ext cx="6858000" cy="17907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16438345-F593-417D-BE90-97AFE534A056}" type="datetimeFigureOut">
              <a:rPr lang="fr-FR" smtClean="0"/>
              <a:t>31/07/2024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65200664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6438345-F593-417D-BE90-97AFE534A056}" type="datetimeFigureOut">
              <a:rPr lang="fr-FR" smtClean="0"/>
              <a:t>31/07/2024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7316177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282700"/>
            <a:ext cx="7886700" cy="2139950"/>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16438345-F593-417D-BE90-97AFE534A056}" type="datetimeFigureOut">
              <a:rPr lang="fr-FR" smtClean="0"/>
              <a:t>31/07/2024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932355-247B-4447-82B8-60463F6E0ADC}" type="slidenum">
              <a:rPr lang="fr-FR" smtClean="0"/>
              <a:t>‹N°›</a:t>
            </a:fld>
            <a:endParaRPr lang="fr-FR"/>
          </a:p>
        </p:txBody>
      </p:sp>
    </p:spTree>
    <p:extLst>
      <p:ext uri="{BB962C8B-B14F-4D97-AF65-F5344CB8AC3E}">
        <p14:creationId xmlns:p14="http://schemas.microsoft.com/office/powerpoint/2010/main" val="11802915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dirty="0" smtClean="0"/>
              <a:t>30/09/2022</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smtClean="0"/>
              <a:t>Direction Générale de la Performance économique et environnementale des Entreprises - DGPE</a:t>
            </a:r>
            <a:endParaRPr lang="fr-FR" dirty="0"/>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Image 11"/>
          <p:cNvPicPr/>
          <p:nvPr userDrawn="1"/>
        </p:nvPicPr>
        <p:blipFill>
          <a:blip r:embed="rId8" cstate="print">
            <a:extLst>
              <a:ext uri="{28A0092B-C50C-407E-A947-70E740481C1C}">
                <a14:useLocalDpi xmlns:a14="http://schemas.microsoft.com/office/drawing/2010/main" val="0"/>
              </a:ext>
            </a:extLst>
          </a:blip>
          <a:stretch>
            <a:fillRect/>
          </a:stretch>
        </p:blipFill>
        <p:spPr>
          <a:xfrm>
            <a:off x="180000" y="186003"/>
            <a:ext cx="935616" cy="585547"/>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813" r:id="rId6"/>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16438345-F593-417D-BE90-97AFE534A056}" type="datetimeFigureOut">
              <a:rPr lang="fr-FR" smtClean="0"/>
              <a:t>31/07/2024</a:t>
            </a:fld>
            <a:endParaRPr lang="fr-FR"/>
          </a:p>
        </p:txBody>
      </p:sp>
      <p:sp>
        <p:nvSpPr>
          <p:cNvPr id="5" name="Espace réservé du pied de page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60932355-247B-4447-82B8-60463F6E0ADC}" type="slidenum">
              <a:rPr lang="fr-FR" smtClean="0"/>
              <a:t>‹N°›</a:t>
            </a:fld>
            <a:endParaRPr lang="fr-FR"/>
          </a:p>
        </p:txBody>
      </p:sp>
    </p:spTree>
    <p:extLst>
      <p:ext uri="{BB962C8B-B14F-4D97-AF65-F5344CB8AC3E}">
        <p14:creationId xmlns:p14="http://schemas.microsoft.com/office/powerpoint/2010/main" val="3697842879"/>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franceagrimer.fr/Accompagner/Dispositifs-par-filiere/Aides-de-crise"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 Id="rId5" Type="http://schemas.openxmlformats.org/officeDocument/2006/relationships/image" Target="../media/image15.png"/><Relationship Id="rId4" Type="http://schemas.openxmlformats.org/officeDocument/2006/relationships/hyperlink" Target="mailto:gecri@franceagrimer.fr"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360000" y="2139702"/>
            <a:ext cx="8424000" cy="1152128"/>
          </a:xfrm>
        </p:spPr>
        <p:txBody>
          <a:bodyPr/>
          <a:lstStyle/>
          <a:p>
            <a:pPr algn="ctr"/>
            <a:r>
              <a:rPr lang="fr-FR" sz="2000" dirty="0" smtClean="0">
                <a:solidFill>
                  <a:srgbClr val="002060"/>
                </a:solidFill>
                <a:latin typeface="Marianne" panose="02000000000000000000" pitchFamily="50" charset="0"/>
              </a:rPr>
              <a:t>dispositif d’aides conjoncturelles A destination des apiculteurs</a:t>
            </a:r>
          </a:p>
          <a:p>
            <a:pPr algn="ctr"/>
            <a:endParaRPr lang="fr-FR" sz="1000" dirty="0" smtClean="0">
              <a:latin typeface="Marianne" panose="02000000000000000000" pitchFamily="50" charset="0"/>
            </a:endParaRPr>
          </a:p>
          <a:p>
            <a:pPr algn="ctr"/>
            <a:r>
              <a:rPr lang="fr-FR" sz="1800" dirty="0" smtClean="0">
                <a:latin typeface="Marianne" panose="02000000000000000000" pitchFamily="50" charset="0"/>
              </a:rPr>
              <a:t>- 31 JUILLET 2024 -</a:t>
            </a:r>
          </a:p>
        </p:txBody>
      </p:sp>
      <p:sp>
        <p:nvSpPr>
          <p:cNvPr id="9" name="Espace réservé du pied de page 3"/>
          <p:cNvSpPr>
            <a:spLocks noGrp="1"/>
          </p:cNvSpPr>
          <p:nvPr>
            <p:ph type="ftr" sz="quarter" idx="11"/>
          </p:nvPr>
        </p:nvSpPr>
        <p:spPr>
          <a:xfrm>
            <a:off x="360000" y="4788490"/>
            <a:ext cx="5904000" cy="360000"/>
          </a:xfrm>
        </p:spPr>
        <p:txBody>
          <a:bodyPr/>
          <a:lstStyle/>
          <a:p>
            <a:r>
              <a:rPr lang="fr-FR" dirty="0"/>
              <a:t>Direction générale de la performance économique et environnementale des entreprises </a:t>
            </a:r>
            <a:r>
              <a:rPr lang="fr-FR" dirty="0" smtClean="0"/>
              <a:t>– DGPE </a:t>
            </a:r>
            <a:endParaRPr lang="fr-FR" dirty="0"/>
          </a:p>
        </p:txBody>
      </p:sp>
      <p:sp>
        <p:nvSpPr>
          <p:cNvPr id="10" name="Espace réservé de la date 2"/>
          <p:cNvSpPr txBox="1">
            <a:spLocks/>
          </p:cNvSpPr>
          <p:nvPr/>
        </p:nvSpPr>
        <p:spPr bwMode="gray">
          <a:xfrm>
            <a:off x="7020272" y="4788490"/>
            <a:ext cx="809960" cy="360000"/>
          </a:xfrm>
          <a:prstGeom prst="rect">
            <a:avLst/>
          </a:prstGeom>
        </p:spPr>
        <p:txBody>
          <a:bodyPr vert="horz" lIns="0" tIns="0" rIns="0" bIns="0" rtlCol="0" anchor="ctr" anchorCtr="0">
            <a:noAutofit/>
          </a:bodyPr>
          <a:lstStyle>
            <a:defPPr>
              <a:defRPr lang="fr-FR"/>
            </a:defPPr>
            <a:lvl1pPr marL="0" algn="ctr" defTabSz="914400" rtl="0" eaLnBrk="1" latinLnBrk="0" hangingPunct="1">
              <a:defRPr sz="75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C052756-1309-471D-8679-BF4206EC967D}" type="slidenum">
              <a:rPr lang="fr-FR" cap="all" smtClean="0"/>
              <a:pPr/>
              <a:t>1</a:t>
            </a:fld>
            <a:endParaRPr lang="fr-FR" cap="all"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163355"/>
            <a:ext cx="2346103" cy="1285323"/>
          </a:xfrm>
          <a:prstGeom prst="rect">
            <a:avLst/>
          </a:prstGeom>
        </p:spPr>
      </p:pic>
    </p:spTree>
    <p:extLst>
      <p:ext uri="{BB962C8B-B14F-4D97-AF65-F5344CB8AC3E}">
        <p14:creationId xmlns:p14="http://schemas.microsoft.com/office/powerpoint/2010/main" val="1222544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10</a:t>
            </a:fld>
            <a:endParaRPr lang="fr-FR" dirty="0"/>
          </a:p>
        </p:txBody>
      </p:sp>
      <p:sp>
        <p:nvSpPr>
          <p:cNvPr id="21" name="Titre 1"/>
          <p:cNvSpPr>
            <a:spLocks noGrp="1"/>
          </p:cNvSpPr>
          <p:nvPr>
            <p:ph type="title"/>
          </p:nvPr>
        </p:nvSpPr>
        <p:spPr>
          <a:xfrm>
            <a:off x="1331640" y="292075"/>
            <a:ext cx="6713344" cy="286956"/>
          </a:xfrm>
        </p:spPr>
        <p:txBody>
          <a:bodyPr/>
          <a:lstStyle/>
          <a:p>
            <a:pPr algn="ctr"/>
            <a:r>
              <a:rPr lang="fr-FR" sz="2000" dirty="0" smtClean="0">
                <a:latin typeface="Marianne" panose="02000000000000000000" pitchFamily="50" charset="0"/>
              </a:rPr>
              <a:t>Seuil et plafond d’aide</a:t>
            </a:r>
            <a:endParaRPr lang="fr-FR" sz="2000" dirty="0">
              <a:latin typeface="Marianne" panose="02000000000000000000" pitchFamily="50" charset="0"/>
            </a:endParaRPr>
          </a:p>
        </p:txBody>
      </p:sp>
      <p:sp>
        <p:nvSpPr>
          <p:cNvPr id="8" name="Larme 7"/>
          <p:cNvSpPr/>
          <p:nvPr/>
        </p:nvSpPr>
        <p:spPr>
          <a:xfrm>
            <a:off x="8448354" y="41725"/>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7</a:t>
            </a:r>
            <a:endParaRPr lang="fr-FR" sz="1050" b="1" dirty="0">
              <a:latin typeface="Marianne" panose="02000000000000000000" pitchFamily="50" charset="0"/>
            </a:endParaRPr>
          </a:p>
        </p:txBody>
      </p:sp>
      <p:sp>
        <p:nvSpPr>
          <p:cNvPr id="2" name="Rectangle 1"/>
          <p:cNvSpPr/>
          <p:nvPr/>
        </p:nvSpPr>
        <p:spPr>
          <a:xfrm>
            <a:off x="539552" y="1203598"/>
            <a:ext cx="8064896" cy="3677930"/>
          </a:xfrm>
          <a:prstGeom prst="rect">
            <a:avLst/>
          </a:prstGeom>
        </p:spPr>
        <p:txBody>
          <a:bodyPr wrap="square">
            <a:spAutoFit/>
          </a:bodyPr>
          <a:lstStyle/>
          <a:p>
            <a:pPr algn="just">
              <a:spcBef>
                <a:spcPts val="600"/>
              </a:spcBef>
              <a:spcAft>
                <a:spcPts val="0"/>
              </a:spcAft>
            </a:pPr>
            <a:r>
              <a:rPr lang="fr-FR" sz="1400" b="1" dirty="0" smtClean="0">
                <a:solidFill>
                  <a:srgbClr val="00000A"/>
                </a:solidFill>
                <a:latin typeface="Marianne" panose="02000000000000000000" pitchFamily="50" charset="0"/>
                <a:ea typeface="Arial Unicode MS"/>
                <a:cs typeface="Times New Roman" panose="02020603050405020304" pitchFamily="18" charset="0"/>
              </a:rPr>
              <a:t>Seuil d’aide :  1 000 € </a:t>
            </a:r>
            <a:r>
              <a:rPr lang="fr-FR" sz="1400" dirty="0" smtClean="0">
                <a:solidFill>
                  <a:srgbClr val="00000A"/>
                </a:solidFill>
                <a:latin typeface="Marianne" panose="02000000000000000000" pitchFamily="50" charset="0"/>
                <a:ea typeface="Arial Unicode MS"/>
                <a:cs typeface="Times New Roman" panose="02020603050405020304" pitchFamily="18" charset="0"/>
              </a:rPr>
              <a:t>par entreprise avant plafonnement budgétaire</a:t>
            </a:r>
          </a:p>
          <a:p>
            <a:pPr algn="just">
              <a:spcBef>
                <a:spcPts val="600"/>
              </a:spcBef>
              <a:spcAft>
                <a:spcPts val="0"/>
              </a:spcAft>
            </a:pPr>
            <a:r>
              <a:rPr lang="fr-FR" sz="1400" b="1" dirty="0" smtClean="0">
                <a:solidFill>
                  <a:srgbClr val="00000A"/>
                </a:solidFill>
                <a:latin typeface="Marianne" panose="02000000000000000000" pitchFamily="50" charset="0"/>
                <a:ea typeface="Arial Unicode MS"/>
                <a:cs typeface="Times New Roman" panose="02020603050405020304" pitchFamily="18" charset="0"/>
              </a:rPr>
              <a:t>Plafond </a:t>
            </a:r>
            <a:r>
              <a:rPr lang="fr-FR" sz="1400" dirty="0" smtClean="0">
                <a:solidFill>
                  <a:srgbClr val="00000A"/>
                </a:solidFill>
                <a:latin typeface="Marianne" panose="02000000000000000000" pitchFamily="50" charset="0"/>
                <a:ea typeface="Arial Unicode MS"/>
                <a:cs typeface="Times New Roman" panose="02020603050405020304" pitchFamily="18" charset="0"/>
              </a:rPr>
              <a:t>: </a:t>
            </a:r>
          </a:p>
          <a:p>
            <a:pPr marL="285750" indent="-285750" algn="just">
              <a:spcBef>
                <a:spcPts val="600"/>
              </a:spcBef>
              <a:spcAft>
                <a:spcPts val="0"/>
              </a:spcAft>
              <a:buFontTx/>
              <a:buChar char="-"/>
            </a:pPr>
            <a:r>
              <a:rPr lang="fr-FR" sz="1400" b="1" dirty="0" smtClean="0">
                <a:solidFill>
                  <a:srgbClr val="00000A"/>
                </a:solidFill>
                <a:latin typeface="Marianne" panose="02000000000000000000" pitchFamily="50" charset="0"/>
                <a:ea typeface="Arial Unicode MS"/>
                <a:cs typeface="Times New Roman" panose="02020603050405020304" pitchFamily="18" charset="0"/>
              </a:rPr>
              <a:t>80</a:t>
            </a:r>
            <a:r>
              <a:rPr lang="fr-FR" sz="1400" b="1" dirty="0">
                <a:solidFill>
                  <a:srgbClr val="00000A"/>
                </a:solidFill>
                <a:latin typeface="Marianne" panose="02000000000000000000" pitchFamily="50" charset="0"/>
                <a:ea typeface="Arial Unicode MS"/>
                <a:cs typeface="Times New Roman" panose="02020603050405020304" pitchFamily="18" charset="0"/>
              </a:rPr>
              <a:t>€ par ruche déclarée en 2023 </a:t>
            </a:r>
            <a:endParaRPr lang="fr-FR" sz="1400" b="1" dirty="0" smtClean="0">
              <a:solidFill>
                <a:srgbClr val="00000A"/>
              </a:solidFill>
              <a:latin typeface="Marianne" panose="02000000000000000000" pitchFamily="50" charset="0"/>
              <a:ea typeface="Arial Unicode MS"/>
              <a:cs typeface="Times New Roman" panose="02020603050405020304" pitchFamily="18" charset="0"/>
            </a:endParaRPr>
          </a:p>
          <a:p>
            <a:pPr marL="285750" indent="-285750" algn="just">
              <a:spcBef>
                <a:spcPts val="600"/>
              </a:spcBef>
              <a:spcAft>
                <a:spcPts val="0"/>
              </a:spcAft>
              <a:buFontTx/>
              <a:buChar char="-"/>
            </a:pPr>
            <a:r>
              <a:rPr lang="fr-FR" sz="1400" dirty="0" smtClean="0">
                <a:solidFill>
                  <a:srgbClr val="00000A"/>
                </a:solidFill>
                <a:latin typeface="Marianne" panose="02000000000000000000" pitchFamily="50" charset="0"/>
                <a:ea typeface="Arial Unicode MS"/>
                <a:cs typeface="Times New Roman" panose="02020603050405020304" pitchFamily="18" charset="0"/>
              </a:rPr>
              <a:t>dans </a:t>
            </a:r>
            <a:r>
              <a:rPr lang="fr-FR" sz="1400" dirty="0">
                <a:solidFill>
                  <a:srgbClr val="00000A"/>
                </a:solidFill>
                <a:latin typeface="Marianne" panose="02000000000000000000" pitchFamily="50" charset="0"/>
                <a:ea typeface="Arial Unicode MS"/>
                <a:cs typeface="Times New Roman" panose="02020603050405020304" pitchFamily="18" charset="0"/>
              </a:rPr>
              <a:t>la limite de </a:t>
            </a:r>
            <a:r>
              <a:rPr lang="fr-FR" sz="1400" b="1" dirty="0">
                <a:solidFill>
                  <a:srgbClr val="00000A"/>
                </a:solidFill>
                <a:latin typeface="Marianne" panose="02000000000000000000" pitchFamily="50" charset="0"/>
                <a:ea typeface="Arial Unicode MS"/>
                <a:cs typeface="Times New Roman" panose="02020603050405020304" pitchFamily="18" charset="0"/>
              </a:rPr>
              <a:t>25 000 € par </a:t>
            </a:r>
            <a:r>
              <a:rPr lang="fr-FR" sz="1400" b="1" dirty="0" smtClean="0">
                <a:solidFill>
                  <a:srgbClr val="00000A"/>
                </a:solidFill>
                <a:latin typeface="Marianne" panose="02000000000000000000" pitchFamily="50" charset="0"/>
                <a:ea typeface="Arial Unicode MS"/>
                <a:cs typeface="Times New Roman" panose="02020603050405020304" pitchFamily="18" charset="0"/>
              </a:rPr>
              <a:t>entreprise</a:t>
            </a:r>
            <a:r>
              <a:rPr lang="fr-FR" sz="1400" dirty="0">
                <a:solidFill>
                  <a:srgbClr val="00000A"/>
                </a:solidFill>
                <a:latin typeface="Marianne" panose="02000000000000000000" pitchFamily="50" charset="0"/>
                <a:ea typeface="Arial Unicode MS"/>
                <a:cs typeface="Times New Roman" panose="02020603050405020304" pitchFamily="18" charset="0"/>
              </a:rPr>
              <a:t> </a:t>
            </a:r>
            <a:r>
              <a:rPr lang="fr-FR" sz="1400" dirty="0" smtClean="0">
                <a:solidFill>
                  <a:srgbClr val="00000A"/>
                </a:solidFill>
                <a:latin typeface="Marianne" panose="02000000000000000000" pitchFamily="50" charset="0"/>
                <a:ea typeface="Arial Unicode MS"/>
                <a:cs typeface="Times New Roman" panose="02020603050405020304" pitchFamily="18" charset="0"/>
              </a:rPr>
              <a:t>ou </a:t>
            </a:r>
            <a:r>
              <a:rPr lang="fr-FR" sz="1400" b="1" dirty="0" smtClean="0">
                <a:solidFill>
                  <a:srgbClr val="00000A"/>
                </a:solidFill>
                <a:latin typeface="Marianne" panose="02000000000000000000" pitchFamily="50" charset="0"/>
                <a:ea typeface="Arial Unicode MS"/>
                <a:cs typeface="Times New Roman" panose="02020603050405020304" pitchFamily="18" charset="0"/>
              </a:rPr>
              <a:t>30</a:t>
            </a:r>
            <a:r>
              <a:rPr lang="fr-FR" sz="1400" b="1" dirty="0">
                <a:solidFill>
                  <a:srgbClr val="00000A"/>
                </a:solidFill>
                <a:latin typeface="Marianne" panose="02000000000000000000" pitchFamily="50" charset="0"/>
                <a:ea typeface="Arial Unicode MS"/>
                <a:cs typeface="Times New Roman" panose="02020603050405020304" pitchFamily="18" charset="0"/>
              </a:rPr>
              <a:t> 000 € </a:t>
            </a:r>
            <a:r>
              <a:rPr lang="fr-FR" sz="1400" dirty="0">
                <a:solidFill>
                  <a:srgbClr val="00000A"/>
                </a:solidFill>
                <a:latin typeface="Marianne" panose="02000000000000000000" pitchFamily="50" charset="0"/>
                <a:ea typeface="Arial Unicode MS"/>
                <a:cs typeface="Times New Roman" panose="02020603050405020304" pitchFamily="18" charset="0"/>
              </a:rPr>
              <a:t>par entreprise dans les deux cas suivants : </a:t>
            </a:r>
          </a:p>
          <a:p>
            <a:pPr marL="800100" lvl="1" indent="-342900" algn="just">
              <a:spcBef>
                <a:spcPts val="600"/>
              </a:spcBef>
              <a:buClr>
                <a:srgbClr val="000000"/>
              </a:buClr>
              <a:buFont typeface="Arial" panose="020B0604020202020204" pitchFamily="34" charset="0"/>
              <a:buChar char="•"/>
            </a:pPr>
            <a:r>
              <a:rPr lang="fr-FR" sz="1400" dirty="0">
                <a:solidFill>
                  <a:srgbClr val="00000A"/>
                </a:solidFill>
                <a:latin typeface="Marianne" panose="02000000000000000000" pitchFamily="50" charset="0"/>
                <a:ea typeface="Arial Unicode MS"/>
                <a:cs typeface="Times New Roman" panose="02020603050405020304" pitchFamily="18" charset="0"/>
              </a:rPr>
              <a:t>lorsque le demandeur justifie du </a:t>
            </a:r>
            <a:r>
              <a:rPr lang="fr-FR" sz="1400" b="1" dirty="0">
                <a:solidFill>
                  <a:srgbClr val="00000A"/>
                </a:solidFill>
                <a:latin typeface="Marianne" panose="02000000000000000000" pitchFamily="50" charset="0"/>
                <a:ea typeface="Arial Unicode MS"/>
                <a:cs typeface="Times New Roman" panose="02020603050405020304" pitchFamily="18" charset="0"/>
              </a:rPr>
              <a:t>statut de </a:t>
            </a:r>
            <a:r>
              <a:rPr lang="fr-FR" sz="1400" b="1" dirty="0" smtClean="0">
                <a:solidFill>
                  <a:srgbClr val="00000A"/>
                </a:solidFill>
                <a:latin typeface="Marianne" panose="02000000000000000000" pitchFamily="50" charset="0"/>
                <a:ea typeface="Arial Unicode MS"/>
                <a:cs typeface="Times New Roman" panose="02020603050405020304" pitchFamily="18" charset="0"/>
              </a:rPr>
              <a:t>JA ou RI </a:t>
            </a:r>
            <a:r>
              <a:rPr lang="fr-FR" sz="1200" b="1" i="1" dirty="0" smtClean="0">
                <a:solidFill>
                  <a:srgbClr val="00000A"/>
                </a:solidFill>
                <a:latin typeface="Marianne" panose="02000000000000000000" pitchFamily="50" charset="0"/>
                <a:ea typeface="Arial Unicode MS"/>
                <a:cs typeface="Times New Roman" panose="02020603050405020304" pitchFamily="18" charset="0"/>
              </a:rPr>
              <a:t>(</a:t>
            </a:r>
            <a:r>
              <a:rPr lang="fr-FR" sz="1200" i="1" dirty="0" smtClean="0">
                <a:solidFill>
                  <a:srgbClr val="00000A"/>
                </a:solidFill>
                <a:latin typeface="Marianne" panose="02000000000000000000" pitchFamily="50" charset="0"/>
                <a:ea typeface="Arial Unicode MS"/>
                <a:cs typeface="Times New Roman" panose="02020603050405020304" pitchFamily="18" charset="0"/>
              </a:rPr>
              <a:t>RI </a:t>
            </a:r>
            <a:r>
              <a:rPr lang="fr-FR" sz="1200" i="1" dirty="0">
                <a:solidFill>
                  <a:srgbClr val="00000A"/>
                </a:solidFill>
                <a:latin typeface="Marianne" panose="02000000000000000000" pitchFamily="50" charset="0"/>
                <a:ea typeface="Arial Unicode MS"/>
                <a:cs typeface="Times New Roman" panose="02020603050405020304" pitchFamily="18" charset="0"/>
              </a:rPr>
              <a:t>= exploitant (ou un associé exploitant) installé depuis </a:t>
            </a:r>
            <a:r>
              <a:rPr lang="fr-FR" sz="1200" i="1" dirty="0" smtClean="0">
                <a:solidFill>
                  <a:srgbClr val="00000A"/>
                </a:solidFill>
                <a:latin typeface="Marianne" panose="02000000000000000000" pitchFamily="50" charset="0"/>
                <a:ea typeface="Arial Unicode MS"/>
                <a:cs typeface="Times New Roman" panose="02020603050405020304" pitchFamily="18" charset="0"/>
              </a:rPr>
              <a:t>le </a:t>
            </a:r>
            <a:r>
              <a:rPr lang="fr-FR" sz="1200" i="1" dirty="0" smtClean="0">
                <a:solidFill>
                  <a:srgbClr val="FF0000"/>
                </a:solidFill>
                <a:latin typeface="Marianne" panose="02000000000000000000" pitchFamily="50" charset="0"/>
                <a:ea typeface="Arial Unicode MS"/>
                <a:cs typeface="Times New Roman" panose="02020603050405020304" pitchFamily="18" charset="0"/>
              </a:rPr>
              <a:t>1</a:t>
            </a:r>
            <a:r>
              <a:rPr lang="fr-FR" sz="1200" i="1" baseline="30000" dirty="0" smtClean="0">
                <a:solidFill>
                  <a:srgbClr val="FF0000"/>
                </a:solidFill>
                <a:latin typeface="Marianne" panose="02000000000000000000" pitchFamily="50" charset="0"/>
                <a:ea typeface="Arial Unicode MS"/>
                <a:cs typeface="Times New Roman" panose="02020603050405020304" pitchFamily="18" charset="0"/>
              </a:rPr>
              <a:t>er</a:t>
            </a:r>
            <a:r>
              <a:rPr lang="fr-FR" sz="1200" i="1" dirty="0" smtClean="0">
                <a:solidFill>
                  <a:srgbClr val="FF0000"/>
                </a:solidFill>
                <a:latin typeface="Marianne" panose="02000000000000000000" pitchFamily="50" charset="0"/>
                <a:ea typeface="Arial Unicode MS"/>
                <a:cs typeface="Times New Roman" panose="02020603050405020304" pitchFamily="18" charset="0"/>
              </a:rPr>
              <a:t> janvier 2019 </a:t>
            </a:r>
            <a:r>
              <a:rPr lang="fr-FR" sz="1200" i="1" dirty="0" smtClean="0">
                <a:solidFill>
                  <a:srgbClr val="00000A"/>
                </a:solidFill>
                <a:latin typeface="Marianne" panose="02000000000000000000" pitchFamily="50" charset="0"/>
                <a:ea typeface="Arial Unicode MS"/>
                <a:cs typeface="Times New Roman" panose="02020603050405020304" pitchFamily="18" charset="0"/>
              </a:rPr>
              <a:t>au plus tôt en tant que chef d’exploitation).</a:t>
            </a:r>
          </a:p>
          <a:p>
            <a:pPr marL="800100" lvl="1" indent="-342900" algn="just">
              <a:spcBef>
                <a:spcPts val="600"/>
              </a:spcBef>
              <a:buClr>
                <a:srgbClr val="000000"/>
              </a:buClr>
              <a:buFont typeface="Arial" panose="020B0604020202020204" pitchFamily="34" charset="0"/>
              <a:buChar char="•"/>
            </a:pPr>
            <a:r>
              <a:rPr lang="fr-FR" sz="1400" b="1" dirty="0" smtClean="0">
                <a:solidFill>
                  <a:srgbClr val="00000A"/>
                </a:solidFill>
                <a:latin typeface="Marianne" panose="02000000000000000000" pitchFamily="50" charset="0"/>
                <a:ea typeface="Arial Unicode MS"/>
                <a:cs typeface="Times New Roman" panose="02020603050405020304" pitchFamily="18" charset="0"/>
              </a:rPr>
              <a:t>pour </a:t>
            </a:r>
            <a:r>
              <a:rPr lang="fr-FR" sz="1400" b="1" dirty="0">
                <a:solidFill>
                  <a:srgbClr val="00000A"/>
                </a:solidFill>
                <a:latin typeface="Marianne" panose="02000000000000000000" pitchFamily="50" charset="0"/>
                <a:ea typeface="Arial Unicode MS"/>
                <a:cs typeface="Times New Roman" panose="02020603050405020304" pitchFamily="18" charset="0"/>
              </a:rPr>
              <a:t>les GAEC </a:t>
            </a:r>
            <a:r>
              <a:rPr lang="fr-FR" sz="1400" dirty="0" smtClean="0">
                <a:solidFill>
                  <a:srgbClr val="00000A"/>
                </a:solidFill>
                <a:latin typeface="Marianne" panose="02000000000000000000" pitchFamily="50" charset="0"/>
                <a:ea typeface="Arial Unicode MS"/>
                <a:cs typeface="Times New Roman" panose="02020603050405020304" pitchFamily="18" charset="0"/>
              </a:rPr>
              <a:t>quel </a:t>
            </a:r>
            <a:r>
              <a:rPr lang="fr-FR" sz="1400" dirty="0">
                <a:solidFill>
                  <a:srgbClr val="00000A"/>
                </a:solidFill>
                <a:latin typeface="Marianne" panose="02000000000000000000" pitchFamily="50" charset="0"/>
                <a:ea typeface="Arial Unicode MS"/>
                <a:cs typeface="Times New Roman" panose="02020603050405020304" pitchFamily="18" charset="0"/>
              </a:rPr>
              <a:t>que soit le nombre </a:t>
            </a:r>
            <a:r>
              <a:rPr lang="fr-FR" sz="1400" dirty="0" smtClean="0">
                <a:solidFill>
                  <a:srgbClr val="00000A"/>
                </a:solidFill>
                <a:latin typeface="Marianne" panose="02000000000000000000" pitchFamily="50" charset="0"/>
                <a:ea typeface="Arial Unicode MS"/>
                <a:cs typeface="Times New Roman" panose="02020603050405020304" pitchFamily="18" charset="0"/>
              </a:rPr>
              <a:t>d’associés</a:t>
            </a:r>
          </a:p>
          <a:p>
            <a:pPr marL="355600" lvl="1" indent="-355600" algn="just">
              <a:spcBef>
                <a:spcPts val="600"/>
              </a:spcBef>
              <a:buClr>
                <a:srgbClr val="000000"/>
              </a:buClr>
              <a:buFontTx/>
              <a:buChar char="-"/>
            </a:pPr>
            <a:r>
              <a:rPr lang="fr-FR" sz="1400" b="1" dirty="0" smtClean="0">
                <a:solidFill>
                  <a:srgbClr val="00000A"/>
                </a:solidFill>
                <a:latin typeface="Marianne" panose="02000000000000000000" pitchFamily="50" charset="0"/>
                <a:ea typeface="Arial Unicode MS"/>
                <a:cs typeface="Times New Roman" panose="02020603050405020304" pitchFamily="18" charset="0"/>
              </a:rPr>
              <a:t>dans </a:t>
            </a:r>
            <a:r>
              <a:rPr lang="fr-FR" sz="1400" b="1" dirty="0">
                <a:solidFill>
                  <a:srgbClr val="00000A"/>
                </a:solidFill>
                <a:latin typeface="Marianne" panose="02000000000000000000" pitchFamily="50" charset="0"/>
                <a:ea typeface="Arial Unicode MS"/>
                <a:cs typeface="Times New Roman" panose="02020603050405020304" pitchFamily="18" charset="0"/>
              </a:rPr>
              <a:t>la limite du plafond « Ukraine » de </a:t>
            </a:r>
            <a:r>
              <a:rPr lang="fr-FR" sz="1400" b="1" dirty="0" smtClean="0">
                <a:solidFill>
                  <a:srgbClr val="00000A"/>
                </a:solidFill>
                <a:latin typeface="Marianne" panose="02000000000000000000" pitchFamily="50" charset="0"/>
                <a:ea typeface="Arial Unicode MS"/>
                <a:cs typeface="Times New Roman" panose="02020603050405020304" pitchFamily="18" charset="0"/>
              </a:rPr>
              <a:t>280 000€, toutes aides cumulées, pour l’entreprise</a:t>
            </a:r>
          </a:p>
          <a:p>
            <a:pPr algn="just">
              <a:spcBef>
                <a:spcPts val="600"/>
              </a:spcBef>
              <a:buClr>
                <a:srgbClr val="000000"/>
              </a:buClr>
            </a:pPr>
            <a:r>
              <a:rPr lang="fr-FR" sz="1200" dirty="0" smtClean="0">
                <a:solidFill>
                  <a:schemeClr val="tx2">
                    <a:lumMod val="60000"/>
                    <a:lumOff val="40000"/>
                  </a:schemeClr>
                </a:solidFill>
                <a:latin typeface="Marianne" panose="02000000000000000000" pitchFamily="50" charset="0"/>
                <a:ea typeface="Arial Unicode MS"/>
                <a:cs typeface="Times New Roman" panose="02020603050405020304" pitchFamily="18" charset="0"/>
              </a:rPr>
              <a:t>Exemples </a:t>
            </a:r>
            <a:r>
              <a:rPr lang="fr-FR" sz="1200" dirty="0">
                <a:solidFill>
                  <a:schemeClr val="tx2">
                    <a:lumMod val="60000"/>
                    <a:lumOff val="40000"/>
                  </a:schemeClr>
                </a:solidFill>
                <a:latin typeface="Marianne" panose="02000000000000000000" pitchFamily="50" charset="0"/>
                <a:ea typeface="Arial Unicode MS"/>
                <a:cs typeface="Times New Roman" panose="02020603050405020304" pitchFamily="18" charset="0"/>
              </a:rPr>
              <a:t>d’aide de crise « Ukraine » : aides bio 1 (2023), aides bio 2 (2024), aide lavande (2023), aides cerise/noix (2023), aide alimentation animale pour les éleveurs (2022)… </a:t>
            </a:r>
          </a:p>
          <a:p>
            <a:pPr algn="just">
              <a:spcBef>
                <a:spcPts val="600"/>
              </a:spcBef>
              <a:buClr>
                <a:srgbClr val="000000"/>
              </a:buClr>
            </a:pPr>
            <a:r>
              <a:rPr lang="fr-FR" sz="1200" dirty="0">
                <a:solidFill>
                  <a:srgbClr val="000000"/>
                </a:solidFill>
                <a:latin typeface="Marianne" panose="02000000000000000000" pitchFamily="50" charset="0"/>
                <a:ea typeface="Arial Unicode MS"/>
                <a:cs typeface="Times New Roman" panose="02020603050405020304" pitchFamily="18" charset="0"/>
              </a:rPr>
              <a:t>      </a:t>
            </a:r>
            <a:r>
              <a:rPr lang="fr-FR" sz="1200" dirty="0" smtClean="0">
                <a:solidFill>
                  <a:srgbClr val="000000"/>
                </a:solidFill>
                <a:latin typeface="Marianne" panose="02000000000000000000" pitchFamily="50" charset="0"/>
                <a:ea typeface="Arial Unicode MS"/>
                <a:cs typeface="Times New Roman" panose="02020603050405020304" pitchFamily="18" charset="0"/>
              </a:rPr>
              <a:t>=&gt; Le </a:t>
            </a:r>
            <a:r>
              <a:rPr lang="fr-FR" sz="1200" dirty="0">
                <a:solidFill>
                  <a:srgbClr val="000000"/>
                </a:solidFill>
                <a:latin typeface="Marianne" panose="02000000000000000000" pitchFamily="50" charset="0"/>
                <a:ea typeface="Arial Unicode MS"/>
                <a:cs typeface="Times New Roman" panose="02020603050405020304" pitchFamily="18" charset="0"/>
              </a:rPr>
              <a:t>demandeur doit déclarer ces aides lors de sa demande. </a:t>
            </a:r>
            <a:endParaRPr lang="fr-FR" sz="1200" dirty="0">
              <a:solidFill>
                <a:srgbClr val="00000A"/>
              </a:solidFill>
              <a:latin typeface="Marianne" panose="02000000000000000000" pitchFamily="50" charset="0"/>
              <a:ea typeface="Arial Unicode MS"/>
              <a:cs typeface="Times New Roman" panose="02020603050405020304" pitchFamily="18" charset="0"/>
            </a:endParaRPr>
          </a:p>
          <a:p>
            <a:pPr lvl="1" algn="just">
              <a:spcBef>
                <a:spcPts val="600"/>
              </a:spcBef>
              <a:buClr>
                <a:srgbClr val="000000"/>
              </a:buClr>
            </a:pPr>
            <a:endParaRPr lang="fr-FR" sz="1400" dirty="0" smtClean="0">
              <a:solidFill>
                <a:srgbClr val="00000A"/>
              </a:solidFill>
              <a:latin typeface="Marianne" panose="02000000000000000000" pitchFamily="50" charset="0"/>
              <a:ea typeface="Arial Unicode MS"/>
              <a:cs typeface="Times New Roman" panose="02020603050405020304" pitchFamily="18" charset="0"/>
            </a:endParaRPr>
          </a:p>
        </p:txBody>
      </p:sp>
    </p:spTree>
    <p:extLst>
      <p:ext uri="{BB962C8B-B14F-4D97-AF65-F5344CB8AC3E}">
        <p14:creationId xmlns:p14="http://schemas.microsoft.com/office/powerpoint/2010/main" val="753695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11</a:t>
            </a:fld>
            <a:endParaRPr lang="fr-FR" dirty="0"/>
          </a:p>
        </p:txBody>
      </p:sp>
      <p:sp>
        <p:nvSpPr>
          <p:cNvPr id="21" name="Titre 1"/>
          <p:cNvSpPr>
            <a:spLocks noGrp="1"/>
          </p:cNvSpPr>
          <p:nvPr>
            <p:ph type="title"/>
          </p:nvPr>
        </p:nvSpPr>
        <p:spPr>
          <a:xfrm>
            <a:off x="1331640" y="292075"/>
            <a:ext cx="6713344" cy="286956"/>
          </a:xfrm>
        </p:spPr>
        <p:txBody>
          <a:bodyPr/>
          <a:lstStyle/>
          <a:p>
            <a:pPr algn="ctr"/>
            <a:r>
              <a:rPr lang="fr-FR" sz="2000" b="0" dirty="0" smtClean="0">
                <a:ln w="0"/>
                <a:solidFill>
                  <a:schemeClr val="tx2">
                    <a:lumMod val="60000"/>
                    <a:lumOff val="40000"/>
                  </a:schemeClr>
                </a:solidFill>
                <a:effectLst>
                  <a:outerShdw blurRad="38100" dist="19050" dir="2700000" algn="tl" rotWithShape="0">
                    <a:schemeClr val="dk1">
                      <a:alpha val="40000"/>
                    </a:schemeClr>
                  </a:outerShdw>
                </a:effectLst>
                <a:latin typeface="Marianne" panose="02000000000000000000" pitchFamily="50" charset="0"/>
              </a:rPr>
              <a:t>Exemple 1: aide dans le cas général</a:t>
            </a:r>
            <a:endParaRPr lang="fr-FR" sz="2000" b="0" dirty="0">
              <a:ln w="0"/>
              <a:solidFill>
                <a:schemeClr val="tx2">
                  <a:lumMod val="60000"/>
                  <a:lumOff val="40000"/>
                </a:schemeClr>
              </a:solidFill>
              <a:effectLst>
                <a:outerShdw blurRad="38100" dist="19050" dir="2700000" algn="tl" rotWithShape="0">
                  <a:schemeClr val="dk1">
                    <a:alpha val="40000"/>
                  </a:schemeClr>
                </a:outerShdw>
              </a:effectLst>
              <a:latin typeface="Marianne" panose="02000000000000000000" pitchFamily="50" charset="0"/>
            </a:endParaRPr>
          </a:p>
        </p:txBody>
      </p:sp>
      <p:sp>
        <p:nvSpPr>
          <p:cNvPr id="8" name="Larme 7"/>
          <p:cNvSpPr/>
          <p:nvPr/>
        </p:nvSpPr>
        <p:spPr>
          <a:xfrm>
            <a:off x="8448354" y="41725"/>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sz="1050" b="1" dirty="0">
              <a:latin typeface="Marianne" panose="02000000000000000000" pitchFamily="50" charset="0"/>
            </a:endParaRPr>
          </a:p>
        </p:txBody>
      </p:sp>
      <p:pic>
        <p:nvPicPr>
          <p:cNvPr id="10" name="Image 9"/>
          <p:cNvPicPr>
            <a:picLocks noChangeAspect="1"/>
          </p:cNvPicPr>
          <p:nvPr/>
        </p:nvPicPr>
        <p:blipFill>
          <a:blip r:embed="rId3"/>
          <a:stretch>
            <a:fillRect/>
          </a:stretch>
        </p:blipFill>
        <p:spPr>
          <a:xfrm>
            <a:off x="25456" y="751974"/>
            <a:ext cx="7743825" cy="1943100"/>
          </a:xfrm>
          <a:prstGeom prst="rect">
            <a:avLst/>
          </a:prstGeom>
        </p:spPr>
      </p:pic>
      <p:pic>
        <p:nvPicPr>
          <p:cNvPr id="13" name="Image 12"/>
          <p:cNvPicPr>
            <a:picLocks noChangeAspect="1"/>
          </p:cNvPicPr>
          <p:nvPr/>
        </p:nvPicPr>
        <p:blipFill>
          <a:blip r:embed="rId4"/>
          <a:stretch>
            <a:fillRect/>
          </a:stretch>
        </p:blipFill>
        <p:spPr>
          <a:xfrm>
            <a:off x="107504" y="2750750"/>
            <a:ext cx="6000750" cy="1133475"/>
          </a:xfrm>
          <a:prstGeom prst="rect">
            <a:avLst/>
          </a:prstGeom>
        </p:spPr>
      </p:pic>
      <p:pic>
        <p:nvPicPr>
          <p:cNvPr id="14" name="Image 13"/>
          <p:cNvPicPr>
            <a:picLocks noChangeAspect="1"/>
          </p:cNvPicPr>
          <p:nvPr/>
        </p:nvPicPr>
        <p:blipFill>
          <a:blip r:embed="rId5"/>
          <a:stretch>
            <a:fillRect/>
          </a:stretch>
        </p:blipFill>
        <p:spPr>
          <a:xfrm>
            <a:off x="25456" y="3939902"/>
            <a:ext cx="9144000" cy="405824"/>
          </a:xfrm>
          <a:prstGeom prst="rect">
            <a:avLst/>
          </a:prstGeom>
        </p:spPr>
      </p:pic>
    </p:spTree>
    <p:extLst>
      <p:ext uri="{BB962C8B-B14F-4D97-AF65-F5344CB8AC3E}">
        <p14:creationId xmlns:p14="http://schemas.microsoft.com/office/powerpoint/2010/main" val="482195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67494"/>
            <a:ext cx="6480720" cy="576064"/>
          </a:xfrm>
        </p:spPr>
        <p:txBody>
          <a:bodyPr/>
          <a:lstStyle/>
          <a:p>
            <a:pPr algn="ctr"/>
            <a:r>
              <a:rPr lang="fr-FR" sz="2000" dirty="0" smtClean="0">
                <a:latin typeface="Marianne" panose="02000000000000000000" pitchFamily="50" charset="0"/>
              </a:rPr>
              <a:t>Conditions particulières</a:t>
            </a:r>
            <a:br>
              <a:rPr lang="fr-FR" sz="2000" dirty="0" smtClean="0">
                <a:latin typeface="Marianne" panose="02000000000000000000" pitchFamily="50" charset="0"/>
              </a:rPr>
            </a:br>
            <a:r>
              <a:rPr lang="fr-FR" sz="2000" dirty="0" smtClean="0">
                <a:solidFill>
                  <a:schemeClr val="tx2">
                    <a:lumMod val="60000"/>
                    <a:lumOff val="40000"/>
                  </a:schemeClr>
                </a:solidFill>
                <a:latin typeface="Marianne" panose="02000000000000000000" pitchFamily="50" charset="0"/>
              </a:rPr>
              <a:t>cas 1 : nouveaux installés en apiculture </a:t>
            </a:r>
            <a:endParaRPr lang="fr-FR" sz="2000" dirty="0">
              <a:solidFill>
                <a:schemeClr val="tx2">
                  <a:lumMod val="60000"/>
                  <a:lumOff val="40000"/>
                </a:schemeClr>
              </a:solidFill>
              <a:latin typeface="Marianne" panose="02000000000000000000" pitchFamily="50" charset="0"/>
            </a:endParaRPr>
          </a:p>
        </p:txBody>
      </p:sp>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12</a:t>
            </a:fld>
            <a:endParaRPr lang="fr-FR" dirty="0"/>
          </a:p>
        </p:txBody>
      </p:sp>
      <p:sp>
        <p:nvSpPr>
          <p:cNvPr id="8" name="Larme 7"/>
          <p:cNvSpPr/>
          <p:nvPr/>
        </p:nvSpPr>
        <p:spPr>
          <a:xfrm>
            <a:off x="8388424" y="72008"/>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4</a:t>
            </a:r>
            <a:endParaRPr lang="fr-FR" sz="1050" b="1" dirty="0">
              <a:latin typeface="Marianne" panose="02000000000000000000" pitchFamily="50" charset="0"/>
            </a:endParaRPr>
          </a:p>
        </p:txBody>
      </p:sp>
      <p:sp>
        <p:nvSpPr>
          <p:cNvPr id="7" name="Rectangle 6"/>
          <p:cNvSpPr/>
          <p:nvPr/>
        </p:nvSpPr>
        <p:spPr>
          <a:xfrm>
            <a:off x="396306" y="915566"/>
            <a:ext cx="8208142" cy="3897862"/>
          </a:xfrm>
          <a:prstGeom prst="rect">
            <a:avLst/>
          </a:prstGeom>
        </p:spPr>
        <p:txBody>
          <a:bodyPr wrap="square">
            <a:spAutoFit/>
          </a:bodyPr>
          <a:lstStyle/>
          <a:p>
            <a:pPr algn="just">
              <a:spcBef>
                <a:spcPts val="595"/>
              </a:spcBef>
              <a:spcAft>
                <a:spcPts val="0"/>
              </a:spcAft>
            </a:pPr>
            <a:r>
              <a:rPr lang="fr-FR" sz="1300" dirty="0" smtClean="0">
                <a:solidFill>
                  <a:srgbClr val="00000A"/>
                </a:solidFill>
                <a:latin typeface="Marianne" panose="02000000000000000000" pitchFamily="50" charset="0"/>
                <a:ea typeface="Arial Unicode MS"/>
                <a:cs typeface="Times New Roman" panose="02020603050405020304" pitchFamily="18" charset="0"/>
              </a:rPr>
              <a:t>A </a:t>
            </a:r>
            <a:r>
              <a:rPr lang="fr-FR" sz="1300" dirty="0">
                <a:solidFill>
                  <a:srgbClr val="00000A"/>
                </a:solidFill>
                <a:latin typeface="Marianne" panose="02000000000000000000" pitchFamily="50" charset="0"/>
                <a:ea typeface="Arial Unicode MS"/>
                <a:cs typeface="Times New Roman" panose="02020603050405020304" pitchFamily="18" charset="0"/>
              </a:rPr>
              <a:t>la place de la référence générale, les paramètres utilisables sont, au choix : </a:t>
            </a:r>
          </a:p>
          <a:p>
            <a:pPr marL="171450" indent="-171450" algn="just">
              <a:spcBef>
                <a:spcPts val="595"/>
              </a:spcBef>
              <a:spcAft>
                <a:spcPts val="0"/>
              </a:spcAft>
              <a:buFont typeface="Wingdings" panose="05000000000000000000" pitchFamily="2" charset="2"/>
              <a:buChar char="§"/>
            </a:pPr>
            <a:r>
              <a:rPr lang="fr-FR" sz="1300" dirty="0" smtClean="0">
                <a:solidFill>
                  <a:srgbClr val="00000A"/>
                </a:solidFill>
                <a:latin typeface="Marianne" panose="02000000000000000000" pitchFamily="50" charset="0"/>
                <a:ea typeface="Arial Unicode MS"/>
                <a:cs typeface="Times New Roman" panose="02020603050405020304" pitchFamily="18" charset="0"/>
              </a:rPr>
              <a:t>la </a:t>
            </a:r>
            <a:r>
              <a:rPr lang="fr-FR" sz="1300" b="1" dirty="0" smtClean="0">
                <a:solidFill>
                  <a:srgbClr val="00000A"/>
                </a:solidFill>
                <a:latin typeface="Marianne" panose="02000000000000000000" pitchFamily="50" charset="0"/>
                <a:ea typeface="Arial Unicode MS"/>
                <a:cs typeface="Times New Roman" panose="02020603050405020304" pitchFamily="18" charset="0"/>
              </a:rPr>
              <a:t>moyenne </a:t>
            </a:r>
            <a:r>
              <a:rPr lang="fr-FR" sz="1300" b="1" dirty="0">
                <a:solidFill>
                  <a:srgbClr val="00000A"/>
                </a:solidFill>
                <a:latin typeface="Marianne" panose="02000000000000000000" pitchFamily="50" charset="0"/>
                <a:ea typeface="Arial Unicode MS"/>
                <a:cs typeface="Times New Roman" panose="02020603050405020304" pitchFamily="18" charset="0"/>
              </a:rPr>
              <a:t>des CA des déclarations TVA </a:t>
            </a:r>
            <a:r>
              <a:rPr lang="fr-FR" sz="1300" dirty="0">
                <a:solidFill>
                  <a:srgbClr val="00000A"/>
                </a:solidFill>
                <a:latin typeface="Marianne" panose="02000000000000000000" pitchFamily="50" charset="0"/>
                <a:ea typeface="Arial Unicode MS"/>
                <a:cs typeface="Times New Roman" panose="02020603050405020304" pitchFamily="18" charset="0"/>
              </a:rPr>
              <a:t>des </a:t>
            </a:r>
            <a:r>
              <a:rPr lang="fr-FR" sz="1300" b="1" dirty="0">
                <a:solidFill>
                  <a:srgbClr val="00000A"/>
                </a:solidFill>
                <a:latin typeface="Marianne" panose="02000000000000000000" pitchFamily="50" charset="0"/>
                <a:ea typeface="Arial Unicode MS"/>
                <a:cs typeface="Times New Roman" panose="02020603050405020304" pitchFamily="18" charset="0"/>
              </a:rPr>
              <a:t>deux dernières campagnes de production réalisées </a:t>
            </a:r>
            <a:r>
              <a:rPr lang="fr-FR" sz="1300" dirty="0">
                <a:solidFill>
                  <a:srgbClr val="00000A"/>
                </a:solidFill>
                <a:latin typeface="Marianne" panose="02000000000000000000" pitchFamily="50" charset="0"/>
                <a:ea typeface="Arial Unicode MS"/>
                <a:cs typeface="Times New Roman" panose="02020603050405020304" pitchFamily="18" charset="0"/>
              </a:rPr>
              <a:t>avant 2023 ou de</a:t>
            </a:r>
            <a:r>
              <a:rPr lang="fr-FR" sz="1300" b="1" dirty="0">
                <a:solidFill>
                  <a:srgbClr val="00000A"/>
                </a:solidFill>
                <a:latin typeface="Marianne" panose="02000000000000000000" pitchFamily="50" charset="0"/>
                <a:ea typeface="Arial Unicode MS"/>
                <a:cs typeface="Times New Roman" panose="02020603050405020304" pitchFamily="18" charset="0"/>
              </a:rPr>
              <a:t> l’unique campagne réalisée</a:t>
            </a:r>
            <a:r>
              <a:rPr lang="fr-FR" sz="1300" dirty="0">
                <a:solidFill>
                  <a:srgbClr val="00000A"/>
                </a:solidFill>
                <a:latin typeface="Marianne" panose="02000000000000000000" pitchFamily="50" charset="0"/>
                <a:ea typeface="Arial Unicode MS"/>
                <a:cs typeface="Times New Roman" panose="02020603050405020304" pitchFamily="18" charset="0"/>
              </a:rPr>
              <a:t>, c’est à dire </a:t>
            </a:r>
            <a:r>
              <a:rPr lang="fr-FR" sz="1300" dirty="0" smtClean="0">
                <a:solidFill>
                  <a:srgbClr val="00000A"/>
                </a:solidFill>
                <a:latin typeface="Marianne" panose="02000000000000000000" pitchFamily="50" charset="0"/>
                <a:ea typeface="Arial Unicode MS"/>
                <a:cs typeface="Times New Roman" panose="02020603050405020304" pitchFamily="18" charset="0"/>
              </a:rPr>
              <a:t>:</a:t>
            </a:r>
          </a:p>
          <a:p>
            <a:pPr marL="628650" lvl="1" indent="-171450" algn="just">
              <a:spcBef>
                <a:spcPts val="595"/>
              </a:spcBef>
              <a:buFont typeface="Arial" panose="020B0604020202020204" pitchFamily="34" charset="0"/>
              <a:buChar char="•"/>
            </a:pPr>
            <a:r>
              <a:rPr lang="fr-FR" sz="1300" dirty="0" smtClean="0">
                <a:solidFill>
                  <a:srgbClr val="00000A"/>
                </a:solidFill>
                <a:latin typeface="Marianne" panose="02000000000000000000" pitchFamily="50" charset="0"/>
                <a:ea typeface="Arial Unicode MS"/>
                <a:cs typeface="Times New Roman" panose="02020603050405020304" pitchFamily="18" charset="0"/>
              </a:rPr>
              <a:t>La moyenne </a:t>
            </a:r>
            <a:r>
              <a:rPr lang="fr-FR" sz="1300" dirty="0">
                <a:solidFill>
                  <a:srgbClr val="00000A"/>
                </a:solidFill>
                <a:latin typeface="Marianne" panose="02000000000000000000" pitchFamily="50" charset="0"/>
                <a:ea typeface="Arial Unicode MS"/>
                <a:cs typeface="Times New Roman" panose="02020603050405020304" pitchFamily="18" charset="0"/>
              </a:rPr>
              <a:t>des CA des déclarations TVA 2021 et 2022 </a:t>
            </a:r>
            <a:r>
              <a:rPr lang="fr-FR" sz="1300" dirty="0" smtClean="0">
                <a:solidFill>
                  <a:srgbClr val="00000A"/>
                </a:solidFill>
                <a:latin typeface="Marianne" panose="02000000000000000000" pitchFamily="50" charset="0"/>
                <a:ea typeface="Arial Unicode MS"/>
                <a:cs typeface="Times New Roman" panose="02020603050405020304" pitchFamily="18" charset="0"/>
              </a:rPr>
              <a:t>;</a:t>
            </a:r>
          </a:p>
          <a:p>
            <a:pPr marL="628650" lvl="1" indent="-171450" algn="just">
              <a:spcBef>
                <a:spcPts val="595"/>
              </a:spcBef>
              <a:buFont typeface="Arial" panose="020B0604020202020204" pitchFamily="34" charset="0"/>
              <a:buChar char="•"/>
            </a:pPr>
            <a:r>
              <a:rPr lang="fr-FR" sz="1300" dirty="0" smtClean="0">
                <a:solidFill>
                  <a:srgbClr val="00000A"/>
                </a:solidFill>
                <a:latin typeface="Marianne" panose="02000000000000000000" pitchFamily="50" charset="0"/>
                <a:ea typeface="Arial Unicode MS"/>
                <a:cs typeface="Times New Roman" panose="02020603050405020304" pitchFamily="18" charset="0"/>
              </a:rPr>
              <a:t>ou </a:t>
            </a:r>
            <a:r>
              <a:rPr lang="fr-FR" sz="1300" dirty="0">
                <a:solidFill>
                  <a:srgbClr val="00000A"/>
                </a:solidFill>
                <a:latin typeface="Marianne" panose="02000000000000000000" pitchFamily="50" charset="0"/>
                <a:ea typeface="Arial Unicode MS"/>
                <a:cs typeface="Times New Roman" panose="02020603050405020304" pitchFamily="18" charset="0"/>
              </a:rPr>
              <a:t>le CA de la déclaration TVA 2022 </a:t>
            </a:r>
            <a:r>
              <a:rPr lang="fr-FR" sz="1300" i="1" dirty="0">
                <a:solidFill>
                  <a:srgbClr val="00000A"/>
                </a:solidFill>
                <a:latin typeface="Marianne" panose="02000000000000000000" pitchFamily="50" charset="0"/>
                <a:ea typeface="Arial Unicode MS"/>
                <a:cs typeface="Times New Roman" panose="02020603050405020304" pitchFamily="18" charset="0"/>
              </a:rPr>
              <a:t>s’il n’y a pas de réalisation en 2021 ou si elle n’est pas représentative du fait de la récente installation</a:t>
            </a:r>
            <a:r>
              <a:rPr lang="fr-FR" sz="1300" dirty="0">
                <a:solidFill>
                  <a:srgbClr val="00000A"/>
                </a:solidFill>
                <a:latin typeface="Marianne" panose="02000000000000000000" pitchFamily="50" charset="0"/>
                <a:ea typeface="Arial Unicode MS"/>
                <a:cs typeface="Times New Roman" panose="02020603050405020304" pitchFamily="18" charset="0"/>
              </a:rPr>
              <a:t>.</a:t>
            </a:r>
          </a:p>
          <a:p>
            <a:pPr marL="171450" indent="-171450" algn="just">
              <a:spcBef>
                <a:spcPts val="595"/>
              </a:spcBef>
              <a:spcAft>
                <a:spcPts val="0"/>
              </a:spcAft>
              <a:buFont typeface="Wingdings" panose="05000000000000000000" pitchFamily="2" charset="2"/>
              <a:buChar char="§"/>
            </a:pPr>
            <a:r>
              <a:rPr lang="fr-FR" sz="1300" dirty="0" smtClean="0">
                <a:solidFill>
                  <a:srgbClr val="00000A"/>
                </a:solidFill>
                <a:latin typeface="Marianne" panose="02000000000000000000" pitchFamily="50" charset="0"/>
                <a:ea typeface="Arial Unicode MS"/>
                <a:cs typeface="Times New Roman" panose="02020603050405020304" pitchFamily="18" charset="0"/>
              </a:rPr>
              <a:t>OU </a:t>
            </a:r>
            <a:r>
              <a:rPr lang="fr-FR" sz="1300" b="1" dirty="0">
                <a:solidFill>
                  <a:srgbClr val="00000A"/>
                </a:solidFill>
                <a:latin typeface="Marianne" panose="02000000000000000000" pitchFamily="50" charset="0"/>
                <a:ea typeface="Arial Unicode MS"/>
                <a:cs typeface="Times New Roman" panose="02020603050405020304" pitchFamily="18" charset="0"/>
              </a:rPr>
              <a:t>les valeurs de CA prévisionnelles dans le Plan d’entreprise (PE) tel qu’établi pour l’obtention du statut Jeune agriculteur (JA) </a:t>
            </a:r>
            <a:r>
              <a:rPr lang="fr-FR" sz="1300" i="1" dirty="0">
                <a:solidFill>
                  <a:srgbClr val="00000A"/>
                </a:solidFill>
                <a:latin typeface="Marianne" panose="02000000000000000000" pitchFamily="50" charset="0"/>
                <a:ea typeface="Arial Unicode MS"/>
                <a:cs typeface="Times New Roman" panose="02020603050405020304" pitchFamily="18" charset="0"/>
              </a:rPr>
              <a:t>ou du business plan/étude économique réalisé par </a:t>
            </a:r>
            <a:r>
              <a:rPr lang="fr-FR" sz="1300" i="1" dirty="0" smtClean="0">
                <a:solidFill>
                  <a:srgbClr val="00000A"/>
                </a:solidFill>
                <a:latin typeface="Marianne" panose="02000000000000000000" pitchFamily="50" charset="0"/>
                <a:ea typeface="Arial Unicode MS"/>
                <a:cs typeface="Times New Roman" panose="02020603050405020304" pitchFamily="18" charset="0"/>
              </a:rPr>
              <a:t>comptable ou </a:t>
            </a:r>
            <a:r>
              <a:rPr lang="fr-FR" sz="1300" i="1" dirty="0">
                <a:solidFill>
                  <a:srgbClr val="00000A"/>
                </a:solidFill>
                <a:latin typeface="Marianne" panose="02000000000000000000" pitchFamily="50" charset="0"/>
                <a:ea typeface="Arial Unicode MS"/>
                <a:cs typeface="Times New Roman" panose="02020603050405020304" pitchFamily="18" charset="0"/>
              </a:rPr>
              <a:t>une </a:t>
            </a:r>
            <a:r>
              <a:rPr lang="fr-FR" sz="1300" i="1" dirty="0" smtClean="0">
                <a:solidFill>
                  <a:srgbClr val="00000A"/>
                </a:solidFill>
                <a:latin typeface="Marianne" panose="02000000000000000000" pitchFamily="50" charset="0"/>
                <a:ea typeface="Arial Unicode MS"/>
                <a:cs typeface="Times New Roman" panose="02020603050405020304" pitchFamily="18" charset="0"/>
              </a:rPr>
              <a:t>ADA dans </a:t>
            </a:r>
            <a:r>
              <a:rPr lang="fr-FR" sz="1300" i="1" dirty="0">
                <a:solidFill>
                  <a:srgbClr val="00000A"/>
                </a:solidFill>
                <a:latin typeface="Marianne" panose="02000000000000000000" pitchFamily="50" charset="0"/>
                <a:ea typeface="Arial Unicode MS"/>
                <a:cs typeface="Times New Roman" panose="02020603050405020304" pitchFamily="18" charset="0"/>
              </a:rPr>
              <a:t>le cadre de l’installation </a:t>
            </a:r>
            <a:r>
              <a:rPr lang="fr-FR" sz="1300" dirty="0">
                <a:solidFill>
                  <a:srgbClr val="00000A"/>
                </a:solidFill>
                <a:latin typeface="Marianne" panose="02000000000000000000" pitchFamily="50" charset="0"/>
                <a:ea typeface="Arial Unicode MS"/>
                <a:cs typeface="Times New Roman" panose="02020603050405020304" pitchFamily="18" charset="0"/>
              </a:rPr>
              <a:t>couvrant la période indemnisée à comparer aux valeurs réelles de la période </a:t>
            </a:r>
            <a:r>
              <a:rPr lang="fr-FR" sz="1300" dirty="0" smtClean="0">
                <a:solidFill>
                  <a:srgbClr val="00000A"/>
                </a:solidFill>
                <a:latin typeface="Marianne" panose="02000000000000000000" pitchFamily="50" charset="0"/>
                <a:ea typeface="Arial Unicode MS"/>
                <a:cs typeface="Times New Roman" panose="02020603050405020304" pitchFamily="18" charset="0"/>
              </a:rPr>
              <a:t>indemnisée ; </a:t>
            </a:r>
          </a:p>
          <a:p>
            <a:pPr marL="171450" indent="-171450" algn="just">
              <a:spcBef>
                <a:spcPts val="595"/>
              </a:spcBef>
              <a:spcAft>
                <a:spcPts val="0"/>
              </a:spcAft>
              <a:buFont typeface="Wingdings" panose="05000000000000000000" pitchFamily="2" charset="2"/>
              <a:buChar char="§"/>
            </a:pPr>
            <a:r>
              <a:rPr lang="fr-FR" sz="1300" dirty="0" smtClean="0">
                <a:solidFill>
                  <a:srgbClr val="00000A"/>
                </a:solidFill>
                <a:latin typeface="Marianne" panose="02000000000000000000" pitchFamily="50" charset="0"/>
                <a:ea typeface="Arial Unicode MS"/>
                <a:cs typeface="Times New Roman" panose="02020603050405020304" pitchFamily="18" charset="0"/>
              </a:rPr>
              <a:t>OU </a:t>
            </a:r>
            <a:r>
              <a:rPr lang="fr-FR" sz="1300" b="1" dirty="0">
                <a:solidFill>
                  <a:srgbClr val="00000A"/>
                </a:solidFill>
                <a:latin typeface="Marianne" panose="02000000000000000000" pitchFamily="50" charset="0"/>
                <a:ea typeface="Arial Unicode MS"/>
                <a:cs typeface="Times New Roman" panose="02020603050405020304" pitchFamily="18" charset="0"/>
              </a:rPr>
              <a:t>en cas de reprise d’une exploitation </a:t>
            </a:r>
            <a:r>
              <a:rPr lang="fr-FR" sz="1300" b="1" dirty="0" smtClean="0">
                <a:solidFill>
                  <a:srgbClr val="00000A"/>
                </a:solidFill>
                <a:latin typeface="Marianne" panose="02000000000000000000" pitchFamily="50" charset="0"/>
                <a:ea typeface="Arial Unicode MS"/>
                <a:cs typeface="Times New Roman" panose="02020603050405020304" pitchFamily="18" charset="0"/>
              </a:rPr>
              <a:t>apicole</a:t>
            </a:r>
            <a:r>
              <a:rPr lang="fr-FR" sz="1300" dirty="0">
                <a:solidFill>
                  <a:srgbClr val="00000A"/>
                </a:solidFill>
                <a:latin typeface="Marianne" panose="02000000000000000000" pitchFamily="50" charset="0"/>
                <a:ea typeface="Arial Unicode MS"/>
                <a:cs typeface="Times New Roman" panose="02020603050405020304" pitchFamily="18" charset="0"/>
              </a:rPr>
              <a:t> </a:t>
            </a:r>
            <a:r>
              <a:rPr lang="fr-FR" sz="1300" dirty="0" smtClean="0">
                <a:solidFill>
                  <a:srgbClr val="00000A"/>
                </a:solidFill>
                <a:latin typeface="Marianne" panose="02000000000000000000" pitchFamily="50" charset="0"/>
                <a:ea typeface="Arial Unicode MS"/>
                <a:cs typeface="Times New Roman" panose="02020603050405020304" pitchFamily="18" charset="0"/>
              </a:rPr>
              <a:t>: </a:t>
            </a:r>
            <a:r>
              <a:rPr lang="fr-FR" sz="1300" b="1" dirty="0" smtClean="0">
                <a:solidFill>
                  <a:srgbClr val="00000A"/>
                </a:solidFill>
                <a:latin typeface="Marianne" panose="02000000000000000000" pitchFamily="50" charset="0"/>
                <a:ea typeface="Arial Unicode MS"/>
                <a:cs typeface="Times New Roman" panose="02020603050405020304" pitchFamily="18" charset="0"/>
              </a:rPr>
              <a:t>les </a:t>
            </a:r>
            <a:r>
              <a:rPr lang="fr-FR" sz="1300" b="1" dirty="0">
                <a:solidFill>
                  <a:srgbClr val="00000A"/>
                </a:solidFill>
                <a:latin typeface="Marianne" panose="02000000000000000000" pitchFamily="50" charset="0"/>
                <a:ea typeface="Arial Unicode MS"/>
                <a:cs typeface="Times New Roman" panose="02020603050405020304" pitchFamily="18" charset="0"/>
              </a:rPr>
              <a:t>valeurs </a:t>
            </a:r>
            <a:r>
              <a:rPr lang="fr-FR" sz="1300" b="1" dirty="0" smtClean="0">
                <a:solidFill>
                  <a:srgbClr val="00000A"/>
                </a:solidFill>
                <a:latin typeface="Marianne" panose="02000000000000000000" pitchFamily="50" charset="0"/>
                <a:ea typeface="Arial Unicode MS"/>
                <a:cs typeface="Times New Roman" panose="02020603050405020304" pitchFamily="18" charset="0"/>
              </a:rPr>
              <a:t>historiques</a:t>
            </a:r>
          </a:p>
          <a:p>
            <a:pPr marL="171450" indent="-171450" algn="just">
              <a:spcBef>
                <a:spcPts val="595"/>
              </a:spcBef>
              <a:spcAft>
                <a:spcPts val="0"/>
              </a:spcAft>
              <a:buFont typeface="Wingdings" panose="05000000000000000000" pitchFamily="2" charset="2"/>
              <a:buChar char="§"/>
            </a:pPr>
            <a:endParaRPr lang="fr-FR" sz="1300" b="1" dirty="0">
              <a:solidFill>
                <a:srgbClr val="00000A"/>
              </a:solidFill>
              <a:latin typeface="Marianne" panose="02000000000000000000" pitchFamily="50" charset="0"/>
              <a:ea typeface="Arial Unicode MS"/>
              <a:cs typeface="Times New Roman" panose="02020603050405020304" pitchFamily="18" charset="0"/>
            </a:endParaRPr>
          </a:p>
          <a:p>
            <a:pPr marL="285750" indent="-285750" algn="just" fontAlgn="auto">
              <a:lnSpc>
                <a:spcPct val="107000"/>
              </a:lnSpc>
              <a:spcAft>
                <a:spcPts val="800"/>
              </a:spcAft>
              <a:buFont typeface="Symbol" panose="05050102010706020507" pitchFamily="18" charset="2"/>
              <a:buChar char="Þ"/>
            </a:pPr>
            <a:r>
              <a:rPr lang="fr-FR" sz="1400" dirty="0" smtClean="0">
                <a:solidFill>
                  <a:srgbClr val="00000A"/>
                </a:solidFill>
                <a:latin typeface="Marianne" panose="02000000000000000000" pitchFamily="50" charset="0"/>
                <a:ea typeface="Arial Unicode MS"/>
                <a:cs typeface="Times New Roman" panose="02020603050405020304" pitchFamily="18" charset="0"/>
              </a:rPr>
              <a:t>Un justificatif est requis</a:t>
            </a:r>
          </a:p>
          <a:p>
            <a:pPr marL="285750" indent="-285750" algn="just" fontAlgn="auto">
              <a:lnSpc>
                <a:spcPct val="107000"/>
              </a:lnSpc>
              <a:spcAft>
                <a:spcPts val="800"/>
              </a:spcAft>
              <a:buFont typeface="Symbol" panose="05050102010706020507" pitchFamily="18" charset="2"/>
              <a:buChar char="Þ"/>
            </a:pPr>
            <a:r>
              <a:rPr lang="fr-FR" sz="1400" dirty="0" smtClean="0">
                <a:latin typeface="Marianne" panose="02000000000000000000" pitchFamily="50" charset="0"/>
                <a:ea typeface="Arial Unicode MS"/>
                <a:cs typeface="Times New Roman" panose="02020603050405020304" pitchFamily="18" charset="0"/>
              </a:rPr>
              <a:t>Dès </a:t>
            </a:r>
            <a:r>
              <a:rPr lang="fr-FR" sz="1400" dirty="0">
                <a:latin typeface="Marianne" panose="02000000000000000000" pitchFamily="50" charset="0"/>
                <a:ea typeface="Arial Unicode MS"/>
                <a:cs typeface="Times New Roman" panose="02020603050405020304" pitchFamily="18" charset="0"/>
              </a:rPr>
              <a:t>lors qu’un JA s’installe dans une structure, les cas particulier peut être demandé </a:t>
            </a:r>
            <a:endParaRPr lang="fr-FR" sz="1400" dirty="0">
              <a:latin typeface="Marianne" panose="02000000000000000000" pitchFamily="50" charset="0"/>
            </a:endParaRPr>
          </a:p>
          <a:p>
            <a:pPr marL="171450" indent="-171450" algn="just">
              <a:spcBef>
                <a:spcPts val="595"/>
              </a:spcBef>
              <a:spcAft>
                <a:spcPts val="0"/>
              </a:spcAft>
              <a:buFont typeface="Wingdings" panose="05000000000000000000" pitchFamily="2" charset="2"/>
              <a:buChar char="§"/>
            </a:pPr>
            <a:endParaRPr lang="fr-FR" sz="1300" dirty="0">
              <a:latin typeface="Marianne" panose="02000000000000000000" pitchFamily="50" charset="0"/>
              <a:ea typeface="Arial Unicode MS"/>
              <a:cs typeface="Times New Roman" panose="02020603050405020304" pitchFamily="18" charset="0"/>
            </a:endParaRPr>
          </a:p>
        </p:txBody>
      </p:sp>
    </p:spTree>
    <p:extLst>
      <p:ext uri="{BB962C8B-B14F-4D97-AF65-F5344CB8AC3E}">
        <p14:creationId xmlns:p14="http://schemas.microsoft.com/office/powerpoint/2010/main" val="3553505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13</a:t>
            </a:fld>
            <a:endParaRPr lang="fr-FR" dirty="0"/>
          </a:p>
        </p:txBody>
      </p:sp>
      <p:sp>
        <p:nvSpPr>
          <p:cNvPr id="21" name="Titre 1"/>
          <p:cNvSpPr>
            <a:spLocks noGrp="1"/>
          </p:cNvSpPr>
          <p:nvPr>
            <p:ph type="title"/>
          </p:nvPr>
        </p:nvSpPr>
        <p:spPr>
          <a:xfrm>
            <a:off x="1331640" y="292075"/>
            <a:ext cx="6713344" cy="286956"/>
          </a:xfrm>
        </p:spPr>
        <p:txBody>
          <a:bodyPr/>
          <a:lstStyle/>
          <a:p>
            <a:pPr algn="ctr"/>
            <a:r>
              <a:rPr lang="fr-FR" sz="2000" b="0" dirty="0" smtClean="0">
                <a:ln w="0"/>
                <a:solidFill>
                  <a:schemeClr val="tx2">
                    <a:lumMod val="60000"/>
                    <a:lumOff val="40000"/>
                  </a:schemeClr>
                </a:solidFill>
                <a:effectLst>
                  <a:outerShdw blurRad="38100" dist="19050" dir="2700000" algn="tl" rotWithShape="0">
                    <a:schemeClr val="dk1">
                      <a:alpha val="40000"/>
                    </a:schemeClr>
                  </a:outerShdw>
                </a:effectLst>
                <a:latin typeface="Marianne" panose="02000000000000000000" pitchFamily="50" charset="0"/>
              </a:rPr>
              <a:t>Exemple 2: aide dans cas particulier RI</a:t>
            </a:r>
            <a:br>
              <a:rPr lang="fr-FR" sz="2000" b="0" dirty="0" smtClean="0">
                <a:ln w="0"/>
                <a:solidFill>
                  <a:schemeClr val="tx2">
                    <a:lumMod val="60000"/>
                    <a:lumOff val="40000"/>
                  </a:schemeClr>
                </a:solidFill>
                <a:effectLst>
                  <a:outerShdw blurRad="38100" dist="19050" dir="2700000" algn="tl" rotWithShape="0">
                    <a:schemeClr val="dk1">
                      <a:alpha val="40000"/>
                    </a:schemeClr>
                  </a:outerShdw>
                </a:effectLst>
                <a:latin typeface="Marianne" panose="02000000000000000000" pitchFamily="50" charset="0"/>
              </a:rPr>
            </a:br>
            <a:endParaRPr lang="fr-FR" sz="2000" b="0" dirty="0">
              <a:ln w="0"/>
              <a:solidFill>
                <a:schemeClr val="tx2">
                  <a:lumMod val="60000"/>
                  <a:lumOff val="40000"/>
                </a:schemeClr>
              </a:solidFill>
              <a:effectLst>
                <a:outerShdw blurRad="38100" dist="19050" dir="2700000" algn="tl" rotWithShape="0">
                  <a:schemeClr val="dk1">
                    <a:alpha val="40000"/>
                  </a:schemeClr>
                </a:outerShdw>
              </a:effectLst>
              <a:latin typeface="Marianne" panose="02000000000000000000" pitchFamily="50" charset="0"/>
            </a:endParaRPr>
          </a:p>
        </p:txBody>
      </p:sp>
      <p:sp>
        <p:nvSpPr>
          <p:cNvPr id="8" name="Larme 7"/>
          <p:cNvSpPr/>
          <p:nvPr/>
        </p:nvSpPr>
        <p:spPr>
          <a:xfrm>
            <a:off x="8448354" y="41725"/>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sz="1050" b="1" dirty="0">
              <a:latin typeface="Marianne" panose="02000000000000000000" pitchFamily="50" charset="0"/>
            </a:endParaRPr>
          </a:p>
        </p:txBody>
      </p:sp>
      <p:sp>
        <p:nvSpPr>
          <p:cNvPr id="2" name="ZoneTexte 1"/>
          <p:cNvSpPr txBox="1"/>
          <p:nvPr/>
        </p:nvSpPr>
        <p:spPr>
          <a:xfrm>
            <a:off x="3131840" y="597251"/>
            <a:ext cx="3960440" cy="369332"/>
          </a:xfrm>
          <a:prstGeom prst="rect">
            <a:avLst/>
          </a:prstGeom>
          <a:noFill/>
        </p:spPr>
        <p:txBody>
          <a:bodyPr wrap="square" rtlCol="0">
            <a:spAutoFit/>
          </a:bodyPr>
          <a:lstStyle/>
          <a:p>
            <a:r>
              <a:rPr lang="fr-FR" dirty="0" smtClean="0"/>
              <a:t>Exemple avec installation en 2019</a:t>
            </a:r>
            <a:endParaRPr lang="fr-FR" dirty="0"/>
          </a:p>
        </p:txBody>
      </p:sp>
      <p:pic>
        <p:nvPicPr>
          <p:cNvPr id="6" name="Image 5"/>
          <p:cNvPicPr>
            <a:picLocks noChangeAspect="1"/>
          </p:cNvPicPr>
          <p:nvPr/>
        </p:nvPicPr>
        <p:blipFill>
          <a:blip r:embed="rId3"/>
          <a:stretch>
            <a:fillRect/>
          </a:stretch>
        </p:blipFill>
        <p:spPr>
          <a:xfrm>
            <a:off x="107504" y="2764248"/>
            <a:ext cx="4762500" cy="1000125"/>
          </a:xfrm>
          <a:prstGeom prst="rect">
            <a:avLst/>
          </a:prstGeom>
        </p:spPr>
      </p:pic>
      <p:pic>
        <p:nvPicPr>
          <p:cNvPr id="9" name="Image 8"/>
          <p:cNvPicPr>
            <a:picLocks noChangeAspect="1"/>
          </p:cNvPicPr>
          <p:nvPr/>
        </p:nvPicPr>
        <p:blipFill>
          <a:blip r:embed="rId4"/>
          <a:stretch>
            <a:fillRect/>
          </a:stretch>
        </p:blipFill>
        <p:spPr>
          <a:xfrm>
            <a:off x="88441" y="3810268"/>
            <a:ext cx="9086850" cy="733425"/>
          </a:xfrm>
          <a:prstGeom prst="rect">
            <a:avLst/>
          </a:prstGeom>
        </p:spPr>
      </p:pic>
      <p:pic>
        <p:nvPicPr>
          <p:cNvPr id="7" name="Image 6"/>
          <p:cNvPicPr>
            <a:picLocks noChangeAspect="1"/>
          </p:cNvPicPr>
          <p:nvPr/>
        </p:nvPicPr>
        <p:blipFill>
          <a:blip r:embed="rId5"/>
          <a:stretch>
            <a:fillRect/>
          </a:stretch>
        </p:blipFill>
        <p:spPr>
          <a:xfrm>
            <a:off x="129334" y="939369"/>
            <a:ext cx="7886700" cy="1704975"/>
          </a:xfrm>
          <a:prstGeom prst="rect">
            <a:avLst/>
          </a:prstGeom>
        </p:spPr>
      </p:pic>
    </p:spTree>
    <p:extLst>
      <p:ext uri="{BB962C8B-B14F-4D97-AF65-F5344CB8AC3E}">
        <p14:creationId xmlns:p14="http://schemas.microsoft.com/office/powerpoint/2010/main" val="2342169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2410" y="177286"/>
            <a:ext cx="6480720" cy="925071"/>
          </a:xfrm>
        </p:spPr>
        <p:txBody>
          <a:bodyPr/>
          <a:lstStyle/>
          <a:p>
            <a:pPr algn="ctr"/>
            <a:r>
              <a:rPr lang="fr-FR" sz="2000" dirty="0" smtClean="0">
                <a:latin typeface="Marianne" panose="02000000000000000000" pitchFamily="50" charset="0"/>
              </a:rPr>
              <a:t>Conditions particulières</a:t>
            </a:r>
            <a:br>
              <a:rPr lang="fr-FR" sz="2000" dirty="0" smtClean="0">
                <a:latin typeface="Marianne" panose="02000000000000000000" pitchFamily="50" charset="0"/>
              </a:rPr>
            </a:br>
            <a:r>
              <a:rPr lang="fr-FR" sz="2000" dirty="0" smtClean="0">
                <a:solidFill>
                  <a:schemeClr val="tx2">
                    <a:lumMod val="60000"/>
                    <a:lumOff val="40000"/>
                  </a:schemeClr>
                </a:solidFill>
                <a:latin typeface="Marianne" panose="02000000000000000000" pitchFamily="50" charset="0"/>
              </a:rPr>
              <a:t>cas 2 : apiculteurs présentant une évolution significative du cheptel apicole</a:t>
            </a:r>
            <a:endParaRPr lang="fr-FR" sz="2000" dirty="0">
              <a:solidFill>
                <a:schemeClr val="tx2">
                  <a:lumMod val="60000"/>
                  <a:lumOff val="40000"/>
                </a:schemeClr>
              </a:solidFill>
              <a:latin typeface="Marianne" panose="02000000000000000000" pitchFamily="50" charset="0"/>
            </a:endParaRPr>
          </a:p>
        </p:txBody>
      </p:sp>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14</a:t>
            </a:fld>
            <a:endParaRPr lang="fr-FR" dirty="0"/>
          </a:p>
        </p:txBody>
      </p:sp>
      <p:sp>
        <p:nvSpPr>
          <p:cNvPr id="8" name="Larme 7"/>
          <p:cNvSpPr/>
          <p:nvPr/>
        </p:nvSpPr>
        <p:spPr>
          <a:xfrm>
            <a:off x="8244408" y="72008"/>
            <a:ext cx="827584" cy="627534"/>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4 et 5</a:t>
            </a:r>
            <a:endParaRPr lang="fr-FR" sz="1050" b="1" dirty="0">
              <a:latin typeface="Marianne" panose="02000000000000000000" pitchFamily="50" charset="0"/>
            </a:endParaRPr>
          </a:p>
        </p:txBody>
      </p:sp>
      <p:sp>
        <p:nvSpPr>
          <p:cNvPr id="7" name="Rectangle 6"/>
          <p:cNvSpPr/>
          <p:nvPr/>
        </p:nvSpPr>
        <p:spPr>
          <a:xfrm>
            <a:off x="396306" y="915566"/>
            <a:ext cx="8352928" cy="338554"/>
          </a:xfrm>
          <a:prstGeom prst="rect">
            <a:avLst/>
          </a:prstGeom>
        </p:spPr>
        <p:txBody>
          <a:bodyPr wrap="square">
            <a:spAutoFit/>
          </a:bodyPr>
          <a:lstStyle/>
          <a:p>
            <a:pPr algn="just">
              <a:spcBef>
                <a:spcPts val="595"/>
              </a:spcBef>
              <a:spcAft>
                <a:spcPts val="0"/>
              </a:spcAft>
            </a:pPr>
            <a:endParaRPr lang="fr-FR" sz="1600" dirty="0">
              <a:latin typeface="Marianne" panose="02000000000000000000" pitchFamily="50" charset="0"/>
              <a:ea typeface="Arial Unicode MS"/>
              <a:cs typeface="Times New Roman" panose="02020603050405020304" pitchFamily="18" charset="0"/>
            </a:endParaRPr>
          </a:p>
        </p:txBody>
      </p:sp>
      <p:sp>
        <p:nvSpPr>
          <p:cNvPr id="9" name="Rectangle 8"/>
          <p:cNvSpPr/>
          <p:nvPr/>
        </p:nvSpPr>
        <p:spPr>
          <a:xfrm>
            <a:off x="396306" y="915566"/>
            <a:ext cx="8352928" cy="276999"/>
          </a:xfrm>
          <a:prstGeom prst="rect">
            <a:avLst/>
          </a:prstGeom>
        </p:spPr>
        <p:txBody>
          <a:bodyPr wrap="square">
            <a:spAutoFit/>
          </a:bodyPr>
          <a:lstStyle/>
          <a:p>
            <a:pPr algn="just">
              <a:spcBef>
                <a:spcPts val="595"/>
              </a:spcBef>
              <a:spcAft>
                <a:spcPts val="0"/>
              </a:spcAft>
            </a:pPr>
            <a:endParaRPr lang="fr-FR" sz="1200" dirty="0">
              <a:solidFill>
                <a:srgbClr val="00000A"/>
              </a:solidFill>
              <a:latin typeface="Marianne" panose="02000000000000000000" pitchFamily="50" charset="0"/>
              <a:ea typeface="Arial Unicode MS"/>
              <a:cs typeface="Times New Roman" panose="02020603050405020304" pitchFamily="18" charset="0"/>
            </a:endParaRPr>
          </a:p>
        </p:txBody>
      </p:sp>
      <p:sp>
        <p:nvSpPr>
          <p:cNvPr id="10" name="Rectangle 9"/>
          <p:cNvSpPr/>
          <p:nvPr/>
        </p:nvSpPr>
        <p:spPr>
          <a:xfrm>
            <a:off x="540322" y="1306141"/>
            <a:ext cx="8064896" cy="367216"/>
          </a:xfrm>
          <a:prstGeom prst="rect">
            <a:avLst/>
          </a:prstGeom>
        </p:spPr>
        <p:txBody>
          <a:bodyPr wrap="square">
            <a:spAutoFit/>
          </a:bodyPr>
          <a:lstStyle/>
          <a:p>
            <a:pPr algn="just" fontAlgn="auto">
              <a:lnSpc>
                <a:spcPct val="107000"/>
              </a:lnSpc>
              <a:spcAft>
                <a:spcPts val="800"/>
              </a:spcAft>
            </a:pPr>
            <a:endParaRPr lang="fr-FR" dirty="0">
              <a:effectLst/>
            </a:endParaRPr>
          </a:p>
        </p:txBody>
      </p:sp>
      <p:sp>
        <p:nvSpPr>
          <p:cNvPr id="6" name="Rectangle 5"/>
          <p:cNvSpPr/>
          <p:nvPr/>
        </p:nvSpPr>
        <p:spPr>
          <a:xfrm>
            <a:off x="431925" y="1084843"/>
            <a:ext cx="8208912" cy="2462213"/>
          </a:xfrm>
          <a:prstGeom prst="rect">
            <a:avLst/>
          </a:prstGeom>
        </p:spPr>
        <p:txBody>
          <a:bodyPr wrap="square">
            <a:spAutoFit/>
          </a:bodyPr>
          <a:lstStyle/>
          <a:p>
            <a:pPr algn="just"/>
            <a:r>
              <a:rPr lang="fr-FR" sz="1400" b="1" dirty="0" smtClean="0">
                <a:latin typeface="Marianne" panose="02000000000000000000" pitchFamily="50" charset="0"/>
                <a:ea typeface="SimSun" panose="02010600030101010101" pitchFamily="2" charset="-122"/>
                <a:cs typeface="Arial" panose="020B0604020202020204" pitchFamily="34" charset="0"/>
              </a:rPr>
              <a:t>Principe</a:t>
            </a:r>
            <a:r>
              <a:rPr lang="fr-FR" sz="1400" dirty="0" smtClean="0">
                <a:latin typeface="Marianne" panose="02000000000000000000" pitchFamily="50" charset="0"/>
                <a:ea typeface="SimSun" panose="02010600030101010101" pitchFamily="2" charset="-122"/>
                <a:cs typeface="Arial" panose="020B0604020202020204" pitchFamily="34" charset="0"/>
              </a:rPr>
              <a:t> : l’analyse </a:t>
            </a:r>
            <a:r>
              <a:rPr lang="fr-FR" sz="1400" dirty="0">
                <a:latin typeface="Marianne" panose="02000000000000000000" pitchFamily="50" charset="0"/>
                <a:ea typeface="SimSun" panose="02010600030101010101" pitchFamily="2" charset="-122"/>
                <a:cs typeface="Arial" panose="020B0604020202020204" pitchFamily="34" charset="0"/>
              </a:rPr>
              <a:t>de la perte de CA doit pouvoir se faire sur un périmètre de production </a:t>
            </a:r>
            <a:r>
              <a:rPr lang="fr-FR" sz="1400" dirty="0" smtClean="0">
                <a:latin typeface="Marianne" panose="02000000000000000000" pitchFamily="50" charset="0"/>
                <a:ea typeface="SimSun" panose="02010600030101010101" pitchFamily="2" charset="-122"/>
                <a:cs typeface="Arial" panose="020B0604020202020204" pitchFamily="34" charset="0"/>
              </a:rPr>
              <a:t>équivalent</a:t>
            </a:r>
          </a:p>
          <a:p>
            <a:pPr algn="just"/>
            <a:endParaRPr lang="fr-FR" sz="1400" dirty="0" smtClean="0">
              <a:latin typeface="Marianne" panose="02000000000000000000" pitchFamily="50" charset="0"/>
              <a:ea typeface="SimSun" panose="02010600030101010101" pitchFamily="2" charset="-122"/>
              <a:cs typeface="Mangal"/>
            </a:endParaRPr>
          </a:p>
          <a:p>
            <a:pPr algn="just"/>
            <a:r>
              <a:rPr lang="fr-FR" sz="1400" b="1" dirty="0">
                <a:latin typeface="Marianne" panose="02000000000000000000" pitchFamily="50" charset="0"/>
                <a:ea typeface="SimSun" panose="02010600030101010101" pitchFamily="2" charset="-122"/>
                <a:cs typeface="Arial" panose="020B0604020202020204" pitchFamily="34" charset="0"/>
              </a:rPr>
              <a:t>Conséquence :</a:t>
            </a:r>
            <a:r>
              <a:rPr lang="fr-FR" sz="1400" dirty="0">
                <a:latin typeface="Marianne" panose="02000000000000000000" pitchFamily="50" charset="0"/>
                <a:ea typeface="SimSun" panose="02010600030101010101" pitchFamily="2" charset="-122"/>
                <a:cs typeface="Arial" panose="020B0604020202020204" pitchFamily="34" charset="0"/>
              </a:rPr>
              <a:t> </a:t>
            </a:r>
            <a:r>
              <a:rPr lang="fr-FR" sz="1400" dirty="0" smtClean="0">
                <a:latin typeface="Marianne" panose="02000000000000000000" pitchFamily="50" charset="0"/>
                <a:ea typeface="SimSun" panose="02010600030101010101" pitchFamily="2" charset="-122"/>
                <a:cs typeface="Arial" panose="020B0604020202020204" pitchFamily="34" charset="0"/>
              </a:rPr>
              <a:t>la référence </a:t>
            </a:r>
            <a:r>
              <a:rPr lang="fr-FR" sz="1400" dirty="0">
                <a:latin typeface="Marianne" panose="02000000000000000000" pitchFamily="50" charset="0"/>
                <a:ea typeface="SimSun" panose="02010600030101010101" pitchFamily="2" charset="-122"/>
                <a:cs typeface="Arial" panose="020B0604020202020204" pitchFamily="34" charset="0"/>
              </a:rPr>
              <a:t>pour calculer la perte de CA est modifiée en cas de </a:t>
            </a:r>
            <a:r>
              <a:rPr lang="fr-FR" sz="1400" b="1" dirty="0">
                <a:latin typeface="Marianne" panose="02000000000000000000" pitchFamily="50" charset="0"/>
                <a:ea typeface="SimSun" panose="02010600030101010101" pitchFamily="2" charset="-122"/>
                <a:cs typeface="Arial" panose="020B0604020202020204" pitchFamily="34" charset="0"/>
              </a:rPr>
              <a:t>variations significatives de cheptel</a:t>
            </a:r>
            <a:r>
              <a:rPr lang="fr-FR" sz="1400" dirty="0">
                <a:latin typeface="Marianne" panose="02000000000000000000" pitchFamily="50" charset="0"/>
                <a:ea typeface="SimSun" panose="02010600030101010101" pitchFamily="2" charset="-122"/>
                <a:cs typeface="Arial" panose="020B0604020202020204" pitchFamily="34" charset="0"/>
              </a:rPr>
              <a:t>, c’est-à-dire à partir de </a:t>
            </a:r>
            <a:r>
              <a:rPr lang="fr-FR" sz="1400" b="1" dirty="0">
                <a:latin typeface="Marianne" panose="02000000000000000000" pitchFamily="50" charset="0"/>
                <a:ea typeface="SimSun" panose="02010600030101010101" pitchFamily="2" charset="-122"/>
                <a:cs typeface="Arial" panose="020B0604020202020204" pitchFamily="34" charset="0"/>
              </a:rPr>
              <a:t>20% de variation</a:t>
            </a:r>
            <a:r>
              <a:rPr lang="fr-FR" sz="1400" dirty="0">
                <a:latin typeface="Marianne" panose="02000000000000000000" pitchFamily="50" charset="0"/>
                <a:ea typeface="SimSun" panose="02010600030101010101" pitchFamily="2" charset="-122"/>
                <a:cs typeface="Arial" panose="020B0604020202020204" pitchFamily="34" charset="0"/>
              </a:rPr>
              <a:t> en comparant le nombre de ruches </a:t>
            </a:r>
            <a:r>
              <a:rPr lang="fr-FR" sz="1400" dirty="0" smtClean="0">
                <a:latin typeface="Marianne" panose="02000000000000000000" pitchFamily="50" charset="0"/>
                <a:ea typeface="SimSun" panose="02010600030101010101" pitchFamily="2" charset="-122"/>
                <a:cs typeface="Arial" panose="020B0604020202020204" pitchFamily="34" charset="0"/>
              </a:rPr>
              <a:t>déclarées </a:t>
            </a:r>
            <a:r>
              <a:rPr lang="fr-FR" sz="1400" dirty="0">
                <a:latin typeface="Marianne" panose="02000000000000000000" pitchFamily="50" charset="0"/>
                <a:ea typeface="SimSun" panose="02010600030101010101" pitchFamily="2" charset="-122"/>
                <a:cs typeface="Arial" panose="020B0604020202020204" pitchFamily="34" charset="0"/>
              </a:rPr>
              <a:t>en 2023 au nombre moyen de ruches déclarées sur la période de référence </a:t>
            </a:r>
            <a:r>
              <a:rPr lang="fr-FR" sz="1400" dirty="0" smtClean="0">
                <a:latin typeface="Marianne" panose="02000000000000000000" pitchFamily="50" charset="0"/>
                <a:ea typeface="SimSun" panose="02010600030101010101" pitchFamily="2" charset="-122"/>
                <a:cs typeface="Arial" panose="020B0604020202020204" pitchFamily="34" charset="0"/>
              </a:rPr>
              <a:t>(années 2018 à 2022). </a:t>
            </a:r>
          </a:p>
          <a:p>
            <a:pPr algn="just"/>
            <a:endParaRPr lang="fr-FR" sz="1400" dirty="0" smtClean="0">
              <a:latin typeface="Marianne" panose="02000000000000000000" pitchFamily="50" charset="0"/>
              <a:ea typeface="SimSun" panose="02010600030101010101" pitchFamily="2" charset="-122"/>
              <a:cs typeface="Mangal"/>
            </a:endParaRPr>
          </a:p>
          <a:p>
            <a:pPr algn="just"/>
            <a:r>
              <a:rPr lang="fr-FR" sz="1400" dirty="0" smtClean="0">
                <a:latin typeface="Marianne" panose="02000000000000000000" pitchFamily="50" charset="0"/>
                <a:ea typeface="SimSun" panose="02010600030101010101" pitchFamily="2" charset="-122"/>
                <a:cs typeface="Mangal"/>
              </a:rPr>
              <a:t>Le </a:t>
            </a:r>
            <a:r>
              <a:rPr lang="fr-FR" sz="1400" dirty="0">
                <a:latin typeface="Marianne" panose="02000000000000000000" pitchFamily="50" charset="0"/>
                <a:ea typeface="SimSun" panose="02010600030101010101" pitchFamily="2" charset="-122"/>
                <a:cs typeface="Mangal"/>
              </a:rPr>
              <a:t>CA de référence </a:t>
            </a:r>
            <a:r>
              <a:rPr lang="fr-FR" sz="1400" dirty="0" smtClean="0">
                <a:latin typeface="Marianne" panose="02000000000000000000" pitchFamily="50" charset="0"/>
                <a:ea typeface="SimSun" panose="02010600030101010101" pitchFamily="2" charset="-122"/>
                <a:cs typeface="Mangal"/>
              </a:rPr>
              <a:t>= la </a:t>
            </a:r>
            <a:r>
              <a:rPr lang="fr-FR" sz="1400" b="1" dirty="0">
                <a:latin typeface="Marianne" panose="02000000000000000000" pitchFamily="50" charset="0"/>
                <a:ea typeface="SimSun" panose="02010600030101010101" pitchFamily="2" charset="-122"/>
                <a:cs typeface="Mangal"/>
              </a:rPr>
              <a:t>moyenne des CA annuels des déclarations </a:t>
            </a:r>
            <a:r>
              <a:rPr lang="fr-FR" sz="1400" b="1" dirty="0" smtClean="0">
                <a:latin typeface="Marianne" panose="02000000000000000000" pitchFamily="50" charset="0"/>
                <a:ea typeface="SimSun" panose="02010600030101010101" pitchFamily="2" charset="-122"/>
                <a:cs typeface="Mangal"/>
              </a:rPr>
              <a:t>TVA 2020, 2021, 2022  </a:t>
            </a:r>
            <a:r>
              <a:rPr lang="fr-FR" sz="1400" b="1" dirty="0">
                <a:latin typeface="Marianne" panose="02000000000000000000" pitchFamily="50" charset="0"/>
                <a:ea typeface="SimSun" panose="02010600030101010101" pitchFamily="2" charset="-122"/>
                <a:cs typeface="Mangal"/>
              </a:rPr>
              <a:t>rapportés </a:t>
            </a:r>
            <a:r>
              <a:rPr lang="fr-FR" sz="1400" b="1" dirty="0" smtClean="0">
                <a:latin typeface="Marianne" panose="02000000000000000000" pitchFamily="50" charset="0"/>
                <a:ea typeface="SimSun" panose="02010600030101010101" pitchFamily="2" charset="-122"/>
                <a:cs typeface="Mangal"/>
              </a:rPr>
              <a:t>pour chaque année au </a:t>
            </a:r>
            <a:r>
              <a:rPr lang="fr-FR" sz="1400" b="1" dirty="0">
                <a:latin typeface="Marianne" panose="02000000000000000000" pitchFamily="50" charset="0"/>
                <a:ea typeface="SimSun" panose="02010600030101010101" pitchFamily="2" charset="-122"/>
                <a:cs typeface="Mangal"/>
              </a:rPr>
              <a:t>nombre de ruches </a:t>
            </a:r>
            <a:r>
              <a:rPr lang="fr-FR" sz="1400" b="1" dirty="0" smtClean="0">
                <a:latin typeface="Marianne" panose="02000000000000000000" pitchFamily="50" charset="0"/>
                <a:ea typeface="SimSun" panose="02010600030101010101" pitchFamily="2" charset="-122"/>
                <a:cs typeface="Mangal"/>
              </a:rPr>
              <a:t>déclarées, </a:t>
            </a:r>
            <a:r>
              <a:rPr lang="fr-FR" sz="1400" b="1" dirty="0">
                <a:latin typeface="Marianne" panose="02000000000000000000" pitchFamily="50" charset="0"/>
                <a:ea typeface="SimSun" panose="02010600030101010101" pitchFamily="2" charset="-122"/>
                <a:cs typeface="Mangal"/>
              </a:rPr>
              <a:t>multipliée par nombre de ruches déclarées en 2023 </a:t>
            </a:r>
            <a:r>
              <a:rPr lang="fr-FR" sz="1400" dirty="0" smtClean="0">
                <a:latin typeface="Marianne" panose="02000000000000000000" pitchFamily="50" charset="0"/>
                <a:ea typeface="SimSun" panose="02010600030101010101" pitchFamily="2" charset="-122"/>
                <a:cs typeface="Mangal"/>
              </a:rPr>
              <a:t>: </a:t>
            </a:r>
            <a:endParaRPr lang="fr-FR" sz="1400" dirty="0"/>
          </a:p>
        </p:txBody>
      </p:sp>
      <p:graphicFrame>
        <p:nvGraphicFramePr>
          <p:cNvPr id="13" name="Tableau 12"/>
          <p:cNvGraphicFramePr>
            <a:graphicFrameLocks noGrp="1"/>
          </p:cNvGraphicFramePr>
          <p:nvPr>
            <p:extLst>
              <p:ext uri="{D42A27DB-BD31-4B8C-83A1-F6EECF244321}">
                <p14:modId xmlns:p14="http://schemas.microsoft.com/office/powerpoint/2010/main" val="4010845795"/>
              </p:ext>
            </p:extLst>
          </p:nvPr>
        </p:nvGraphicFramePr>
        <p:xfrm>
          <a:off x="349968" y="3507855"/>
          <a:ext cx="8425706" cy="721068"/>
        </p:xfrm>
        <a:graphic>
          <a:graphicData uri="http://schemas.openxmlformats.org/drawingml/2006/table">
            <a:tbl>
              <a:tblPr firstRow="1" bandRow="1">
                <a:tableStyleId>{5C22544A-7EE6-4342-B048-85BDC9FD1C3A}</a:tableStyleId>
              </a:tblPr>
              <a:tblGrid>
                <a:gridCol w="8425706">
                  <a:extLst>
                    <a:ext uri="{9D8B030D-6E8A-4147-A177-3AD203B41FA5}">
                      <a16:colId xmlns:a16="http://schemas.microsoft.com/office/drawing/2014/main" val="197485633"/>
                    </a:ext>
                  </a:extLst>
                </a:gridCol>
              </a:tblGrid>
              <a:tr h="7210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300" b="1" i="0" u="none" strike="noStrike" kern="1200" cap="none" spc="0" normalizeH="0" baseline="0" noProof="0" dirty="0" smtClean="0">
                          <a:ln>
                            <a:noFill/>
                          </a:ln>
                          <a:solidFill>
                            <a:srgbClr val="000000"/>
                          </a:solidFill>
                          <a:effectLst/>
                          <a:uLnTx/>
                          <a:uFillTx/>
                          <a:latin typeface="Marianne" panose="02000000000000000000" pitchFamily="50" charset="0"/>
                          <a:ea typeface="SimSun" panose="02010600030101010101" pitchFamily="2" charset="-122"/>
                          <a:cs typeface="Mangal"/>
                        </a:rPr>
                        <a:t>CA de référence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300" b="1" i="0" u="none" strike="noStrike" kern="1200" cap="none" spc="0" normalizeH="0" baseline="0" noProof="0" dirty="0" smtClean="0">
                          <a:ln>
                            <a:noFill/>
                          </a:ln>
                          <a:solidFill>
                            <a:srgbClr val="000000"/>
                          </a:solidFill>
                          <a:effectLst/>
                          <a:uLnTx/>
                          <a:uFillTx/>
                          <a:latin typeface="Marianne" panose="02000000000000000000" pitchFamily="50" charset="0"/>
                          <a:ea typeface="SimSun" panose="02010600030101010101" pitchFamily="2" charset="-122"/>
                          <a:cs typeface="Mangal"/>
                        </a:rPr>
                        <a:t>nombre de ruches déclarées 2023 x moyenne (CA N/Nombre de ruches déclarées 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300" b="0" i="0" u="none" strike="noStrike" kern="1200" cap="none" spc="0" normalizeH="0" baseline="0" noProof="0" dirty="0" smtClean="0">
                          <a:ln>
                            <a:noFill/>
                          </a:ln>
                          <a:solidFill>
                            <a:srgbClr val="000000"/>
                          </a:solidFill>
                          <a:effectLst/>
                          <a:uLnTx/>
                          <a:uFillTx/>
                          <a:latin typeface="Marianne" panose="02000000000000000000" pitchFamily="50" charset="0"/>
                          <a:ea typeface="SimSun" panose="02010600030101010101" pitchFamily="2" charset="-122"/>
                          <a:cs typeface="Mangal"/>
                        </a:rPr>
                        <a:t>N=2020, 2021 et 2022</a:t>
                      </a:r>
                      <a:endParaRPr kumimoji="0" lang="fr-FR" sz="1000" b="0" i="0" u="none" strike="noStrike" kern="1200" cap="none" spc="0" normalizeH="0" baseline="0" noProof="0" dirty="0" smtClean="0">
                        <a:ln>
                          <a:noFill/>
                        </a:ln>
                        <a:solidFill>
                          <a:srgbClr val="000000"/>
                        </a:solidFill>
                        <a:effectLst/>
                        <a:uLnTx/>
                        <a:uFillTx/>
                        <a:latin typeface="Marianne" panose="02000000000000000000" pitchFamily="50" charset="0"/>
                        <a:ea typeface="SimSun" panose="02010600030101010101" pitchFamily="2" charset="-122"/>
                        <a:cs typeface="Mang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6772826"/>
                  </a:ext>
                </a:extLst>
              </a:tr>
            </a:tbl>
          </a:graphicData>
        </a:graphic>
      </p:graphicFrame>
      <p:sp>
        <p:nvSpPr>
          <p:cNvPr id="3" name="ZoneTexte 2"/>
          <p:cNvSpPr txBox="1"/>
          <p:nvPr/>
        </p:nvSpPr>
        <p:spPr>
          <a:xfrm>
            <a:off x="349968" y="4305731"/>
            <a:ext cx="8110464" cy="338554"/>
          </a:xfrm>
          <a:prstGeom prst="rect">
            <a:avLst/>
          </a:prstGeom>
          <a:noFill/>
        </p:spPr>
        <p:txBody>
          <a:bodyPr wrap="square" rtlCol="0">
            <a:spAutoFit/>
          </a:bodyPr>
          <a:lstStyle/>
          <a:p>
            <a:r>
              <a:rPr lang="fr-FR" sz="1600" dirty="0" smtClean="0">
                <a:solidFill>
                  <a:srgbClr val="FF0000"/>
                </a:solidFill>
                <a:latin typeface="Marianne" panose="02000000000000000000" pitchFamily="50" charset="0"/>
              </a:rPr>
              <a:t>Attention: ce cas est non cumulable avec le cas 1 JA/RI: le cas 1 est prioritaire</a:t>
            </a:r>
            <a:endParaRPr lang="fr-FR" sz="1600" dirty="0">
              <a:solidFill>
                <a:srgbClr val="FF0000"/>
              </a:solidFill>
              <a:latin typeface="Marianne" panose="02000000000000000000" pitchFamily="50" charset="0"/>
            </a:endParaRPr>
          </a:p>
        </p:txBody>
      </p:sp>
    </p:spTree>
    <p:extLst>
      <p:ext uri="{BB962C8B-B14F-4D97-AF65-F5344CB8AC3E}">
        <p14:creationId xmlns:p14="http://schemas.microsoft.com/office/powerpoint/2010/main" val="3201120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15</a:t>
            </a:fld>
            <a:endParaRPr lang="fr-FR" dirty="0"/>
          </a:p>
        </p:txBody>
      </p:sp>
      <p:sp>
        <p:nvSpPr>
          <p:cNvPr id="21" name="Titre 1"/>
          <p:cNvSpPr>
            <a:spLocks noGrp="1"/>
          </p:cNvSpPr>
          <p:nvPr>
            <p:ph type="title"/>
          </p:nvPr>
        </p:nvSpPr>
        <p:spPr>
          <a:xfrm>
            <a:off x="1331640" y="292075"/>
            <a:ext cx="6713344" cy="286956"/>
          </a:xfrm>
        </p:spPr>
        <p:txBody>
          <a:bodyPr/>
          <a:lstStyle/>
          <a:p>
            <a:pPr algn="ctr"/>
            <a:r>
              <a:rPr lang="fr-FR" sz="2000" b="0" dirty="0" smtClean="0">
                <a:ln w="0"/>
                <a:solidFill>
                  <a:schemeClr val="tx2">
                    <a:lumMod val="60000"/>
                    <a:lumOff val="40000"/>
                  </a:schemeClr>
                </a:solidFill>
                <a:effectLst>
                  <a:outerShdw blurRad="38100" dist="19050" dir="2700000" algn="tl" rotWithShape="0">
                    <a:schemeClr val="dk1">
                      <a:alpha val="40000"/>
                    </a:schemeClr>
                  </a:outerShdw>
                </a:effectLst>
                <a:latin typeface="Marianne" panose="02000000000000000000" pitchFamily="50" charset="0"/>
              </a:rPr>
              <a:t>Exemple 3: aide dans le cas particulier 2</a:t>
            </a:r>
            <a:endParaRPr lang="fr-FR" sz="2000" b="0" dirty="0">
              <a:ln w="0"/>
              <a:solidFill>
                <a:schemeClr val="tx2">
                  <a:lumMod val="60000"/>
                  <a:lumOff val="40000"/>
                </a:schemeClr>
              </a:solidFill>
              <a:effectLst>
                <a:outerShdw blurRad="38100" dist="19050" dir="2700000" algn="tl" rotWithShape="0">
                  <a:schemeClr val="dk1">
                    <a:alpha val="40000"/>
                  </a:schemeClr>
                </a:outerShdw>
              </a:effectLst>
              <a:latin typeface="Marianne" panose="02000000000000000000" pitchFamily="50" charset="0"/>
            </a:endParaRPr>
          </a:p>
        </p:txBody>
      </p:sp>
      <p:sp>
        <p:nvSpPr>
          <p:cNvPr id="8" name="Larme 7"/>
          <p:cNvSpPr/>
          <p:nvPr/>
        </p:nvSpPr>
        <p:spPr>
          <a:xfrm>
            <a:off x="8448354" y="41725"/>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sz="1050" b="1" dirty="0">
              <a:latin typeface="Marianne" panose="02000000000000000000" pitchFamily="50" charset="0"/>
            </a:endParaRPr>
          </a:p>
        </p:txBody>
      </p:sp>
      <p:sp>
        <p:nvSpPr>
          <p:cNvPr id="2" name="ZoneTexte 1"/>
          <p:cNvSpPr txBox="1"/>
          <p:nvPr/>
        </p:nvSpPr>
        <p:spPr>
          <a:xfrm>
            <a:off x="1463578" y="597251"/>
            <a:ext cx="6984776" cy="369332"/>
          </a:xfrm>
          <a:prstGeom prst="rect">
            <a:avLst/>
          </a:prstGeom>
          <a:noFill/>
        </p:spPr>
        <p:txBody>
          <a:bodyPr wrap="square" rtlCol="0">
            <a:spAutoFit/>
          </a:bodyPr>
          <a:lstStyle/>
          <a:p>
            <a:r>
              <a:rPr lang="fr-FR" dirty="0" smtClean="0"/>
              <a:t>Exemple avec diminution du nombre de ruches de plus de 20%</a:t>
            </a:r>
            <a:endParaRPr lang="fr-FR" dirty="0"/>
          </a:p>
        </p:txBody>
      </p:sp>
      <p:pic>
        <p:nvPicPr>
          <p:cNvPr id="6" name="Image 5"/>
          <p:cNvPicPr>
            <a:picLocks noChangeAspect="1"/>
          </p:cNvPicPr>
          <p:nvPr/>
        </p:nvPicPr>
        <p:blipFill>
          <a:blip r:embed="rId3"/>
          <a:stretch>
            <a:fillRect/>
          </a:stretch>
        </p:blipFill>
        <p:spPr>
          <a:xfrm>
            <a:off x="107504" y="2748614"/>
            <a:ext cx="3352800" cy="981075"/>
          </a:xfrm>
          <a:prstGeom prst="rect">
            <a:avLst/>
          </a:prstGeom>
        </p:spPr>
      </p:pic>
      <p:pic>
        <p:nvPicPr>
          <p:cNvPr id="9" name="Image 8"/>
          <p:cNvPicPr>
            <a:picLocks noChangeAspect="1"/>
          </p:cNvPicPr>
          <p:nvPr/>
        </p:nvPicPr>
        <p:blipFill>
          <a:blip r:embed="rId4"/>
          <a:stretch>
            <a:fillRect/>
          </a:stretch>
        </p:blipFill>
        <p:spPr>
          <a:xfrm>
            <a:off x="85250" y="915566"/>
            <a:ext cx="8458200" cy="1704975"/>
          </a:xfrm>
          <a:prstGeom prst="rect">
            <a:avLst/>
          </a:prstGeom>
        </p:spPr>
      </p:pic>
      <p:pic>
        <p:nvPicPr>
          <p:cNvPr id="10" name="Image 9"/>
          <p:cNvPicPr>
            <a:picLocks noChangeAspect="1"/>
          </p:cNvPicPr>
          <p:nvPr/>
        </p:nvPicPr>
        <p:blipFill>
          <a:blip r:embed="rId5"/>
          <a:stretch>
            <a:fillRect/>
          </a:stretch>
        </p:blipFill>
        <p:spPr>
          <a:xfrm>
            <a:off x="3833520" y="2707352"/>
            <a:ext cx="4229100" cy="1333500"/>
          </a:xfrm>
          <a:prstGeom prst="rect">
            <a:avLst/>
          </a:prstGeom>
        </p:spPr>
      </p:pic>
      <p:pic>
        <p:nvPicPr>
          <p:cNvPr id="11" name="Image 10"/>
          <p:cNvPicPr>
            <a:picLocks noChangeAspect="1"/>
          </p:cNvPicPr>
          <p:nvPr/>
        </p:nvPicPr>
        <p:blipFill>
          <a:blip r:embed="rId6"/>
          <a:stretch>
            <a:fillRect/>
          </a:stretch>
        </p:blipFill>
        <p:spPr>
          <a:xfrm>
            <a:off x="3705" y="4072284"/>
            <a:ext cx="9144000" cy="678622"/>
          </a:xfrm>
          <a:prstGeom prst="rect">
            <a:avLst/>
          </a:prstGeom>
        </p:spPr>
      </p:pic>
    </p:spTree>
    <p:extLst>
      <p:ext uri="{BB962C8B-B14F-4D97-AF65-F5344CB8AC3E}">
        <p14:creationId xmlns:p14="http://schemas.microsoft.com/office/powerpoint/2010/main" val="3998727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16</a:t>
            </a:fld>
            <a:endParaRPr lang="fr-FR" dirty="0"/>
          </a:p>
        </p:txBody>
      </p:sp>
      <p:sp>
        <p:nvSpPr>
          <p:cNvPr id="21" name="Titre 1"/>
          <p:cNvSpPr>
            <a:spLocks noGrp="1"/>
          </p:cNvSpPr>
          <p:nvPr>
            <p:ph type="title"/>
          </p:nvPr>
        </p:nvSpPr>
        <p:spPr>
          <a:xfrm>
            <a:off x="1331640" y="344935"/>
            <a:ext cx="6713344" cy="286956"/>
          </a:xfrm>
        </p:spPr>
        <p:txBody>
          <a:bodyPr/>
          <a:lstStyle/>
          <a:p>
            <a:pPr algn="ctr"/>
            <a:r>
              <a:rPr lang="fr-FR" sz="2000" dirty="0" smtClean="0">
                <a:latin typeface="Marianne" panose="02000000000000000000" pitchFamily="50" charset="0"/>
              </a:rPr>
              <a:t>Budget et plafonnement budgétaire</a:t>
            </a:r>
            <a:endParaRPr lang="fr-FR" sz="2000" dirty="0">
              <a:latin typeface="Marianne" panose="02000000000000000000" pitchFamily="50" charset="0"/>
            </a:endParaRPr>
          </a:p>
        </p:txBody>
      </p:sp>
      <p:sp>
        <p:nvSpPr>
          <p:cNvPr id="8" name="Larme 7"/>
          <p:cNvSpPr/>
          <p:nvPr/>
        </p:nvSpPr>
        <p:spPr>
          <a:xfrm>
            <a:off x="8388424" y="72008"/>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a:t>
            </a:r>
            <a:r>
              <a:rPr lang="fr-FR" sz="1050" b="1" dirty="0">
                <a:latin typeface="Marianne" panose="02000000000000000000" pitchFamily="50" charset="0"/>
              </a:rPr>
              <a:t>7</a:t>
            </a:r>
          </a:p>
        </p:txBody>
      </p:sp>
      <p:sp>
        <p:nvSpPr>
          <p:cNvPr id="2" name="Rectangle 1"/>
          <p:cNvSpPr/>
          <p:nvPr/>
        </p:nvSpPr>
        <p:spPr>
          <a:xfrm>
            <a:off x="539552" y="915566"/>
            <a:ext cx="8088018" cy="3046988"/>
          </a:xfrm>
          <a:prstGeom prst="rect">
            <a:avLst/>
          </a:prstGeom>
        </p:spPr>
        <p:txBody>
          <a:bodyPr wrap="square">
            <a:spAutoFit/>
          </a:bodyPr>
          <a:lstStyle/>
          <a:p>
            <a:pPr algn="just"/>
            <a:r>
              <a:rPr lang="fr-FR" sz="1600" dirty="0" smtClean="0">
                <a:latin typeface="Marianne" panose="02000000000000000000" pitchFamily="50" charset="0"/>
              </a:rPr>
              <a:t>Budget maximum : </a:t>
            </a:r>
            <a:r>
              <a:rPr lang="fr-FR" sz="1600" b="1" dirty="0" smtClean="0">
                <a:latin typeface="Marianne" panose="02000000000000000000" pitchFamily="50" charset="0"/>
              </a:rPr>
              <a:t>4,3M€ </a:t>
            </a:r>
            <a:r>
              <a:rPr lang="fr-FR" sz="1600" dirty="0" smtClean="0">
                <a:latin typeface="Marianne" panose="02000000000000000000" pitchFamily="50" charset="0"/>
              </a:rPr>
              <a:t>(financés par le MASA)</a:t>
            </a:r>
          </a:p>
          <a:p>
            <a:pPr algn="just"/>
            <a:endParaRPr lang="fr-FR" sz="1600" dirty="0" smtClean="0">
              <a:latin typeface="Marianne" panose="02000000000000000000" pitchFamily="50" charset="0"/>
            </a:endParaRPr>
          </a:p>
          <a:p>
            <a:pPr algn="just"/>
            <a:r>
              <a:rPr lang="fr-FR" sz="1600" dirty="0" smtClean="0">
                <a:latin typeface="Marianne" panose="02000000000000000000" pitchFamily="50" charset="0"/>
              </a:rPr>
              <a:t>Si dépassement du budget constaté à la fin des dépôts:</a:t>
            </a:r>
          </a:p>
          <a:p>
            <a:pPr algn="just"/>
            <a:r>
              <a:rPr lang="fr-FR" sz="1600" dirty="0" smtClean="0">
                <a:latin typeface="Marianne" panose="02000000000000000000" pitchFamily="50" charset="0"/>
              </a:rPr>
              <a:t>	</a:t>
            </a:r>
            <a:r>
              <a:rPr lang="fr-FR" sz="1600" dirty="0" smtClean="0">
                <a:solidFill>
                  <a:schemeClr val="tx2">
                    <a:lumMod val="60000"/>
                    <a:lumOff val="40000"/>
                  </a:schemeClr>
                </a:solidFill>
                <a:latin typeface="Marianne" panose="02000000000000000000" pitchFamily="50" charset="0"/>
              </a:rPr>
              <a:t>=&gt; application d’un </a:t>
            </a:r>
            <a:r>
              <a:rPr lang="fr-FR" sz="1600" dirty="0">
                <a:solidFill>
                  <a:schemeClr val="tx2">
                    <a:lumMod val="60000"/>
                    <a:lumOff val="40000"/>
                  </a:schemeClr>
                </a:solidFill>
                <a:latin typeface="Marianne" panose="02000000000000000000" pitchFamily="50" charset="0"/>
              </a:rPr>
              <a:t>coefficient stabilisateur </a:t>
            </a:r>
            <a:r>
              <a:rPr lang="fr-FR" sz="1600" dirty="0" smtClean="0">
                <a:solidFill>
                  <a:schemeClr val="tx2">
                    <a:lumMod val="60000"/>
                    <a:lumOff val="40000"/>
                  </a:schemeClr>
                </a:solidFill>
                <a:latin typeface="Marianne" panose="02000000000000000000" pitchFamily="50" charset="0"/>
              </a:rPr>
              <a:t>linéaire identique </a:t>
            </a:r>
            <a:r>
              <a:rPr lang="fr-FR" sz="1600" dirty="0">
                <a:solidFill>
                  <a:schemeClr val="tx2">
                    <a:lumMod val="60000"/>
                    <a:lumOff val="40000"/>
                  </a:schemeClr>
                </a:solidFill>
                <a:latin typeface="Marianne" panose="02000000000000000000" pitchFamily="50" charset="0"/>
              </a:rPr>
              <a:t>pour tous les demandeurs </a:t>
            </a:r>
            <a:r>
              <a:rPr lang="fr-FR" sz="1600" dirty="0" smtClean="0">
                <a:solidFill>
                  <a:schemeClr val="tx2">
                    <a:lumMod val="60000"/>
                    <a:lumOff val="40000"/>
                  </a:schemeClr>
                </a:solidFill>
                <a:latin typeface="Marianne" panose="02000000000000000000" pitchFamily="50" charset="0"/>
              </a:rPr>
              <a:t>sur </a:t>
            </a:r>
            <a:r>
              <a:rPr lang="fr-FR" sz="1600" dirty="0">
                <a:solidFill>
                  <a:schemeClr val="tx2">
                    <a:lumMod val="60000"/>
                    <a:lumOff val="40000"/>
                  </a:schemeClr>
                </a:solidFill>
                <a:latin typeface="Marianne" panose="02000000000000000000" pitchFamily="50" charset="0"/>
              </a:rPr>
              <a:t>le montant total de l’aide </a:t>
            </a:r>
            <a:r>
              <a:rPr lang="fr-FR" sz="1600" dirty="0" smtClean="0">
                <a:solidFill>
                  <a:schemeClr val="tx2">
                    <a:lumMod val="60000"/>
                    <a:lumOff val="40000"/>
                  </a:schemeClr>
                </a:solidFill>
                <a:latin typeface="Marianne" panose="02000000000000000000" pitchFamily="50" charset="0"/>
              </a:rPr>
              <a:t>calculée</a:t>
            </a:r>
          </a:p>
          <a:p>
            <a:pPr algn="just"/>
            <a:endParaRPr lang="fr-FR" sz="1600" dirty="0">
              <a:latin typeface="Marianne" panose="02000000000000000000" pitchFamily="50" charset="0"/>
            </a:endParaRPr>
          </a:p>
          <a:p>
            <a:pPr algn="just"/>
            <a:r>
              <a:rPr lang="fr-FR" sz="1600" dirty="0">
                <a:latin typeface="Marianne" panose="02000000000000000000" pitchFamily="50" charset="0"/>
              </a:rPr>
              <a:t>Le taux du stabilisateur (</a:t>
            </a:r>
            <a:r>
              <a:rPr lang="fr-FR" sz="1600" dirty="0" err="1">
                <a:latin typeface="Marianne" panose="02000000000000000000" pitchFamily="50" charset="0"/>
              </a:rPr>
              <a:t>Ts</a:t>
            </a:r>
            <a:r>
              <a:rPr lang="fr-FR" sz="1600" dirty="0">
                <a:latin typeface="Marianne" panose="02000000000000000000" pitchFamily="50" charset="0"/>
              </a:rPr>
              <a:t>) </a:t>
            </a:r>
            <a:r>
              <a:rPr lang="fr-FR" sz="1600" dirty="0" smtClean="0">
                <a:latin typeface="Marianne" panose="02000000000000000000" pitchFamily="50" charset="0"/>
              </a:rPr>
              <a:t>=</a:t>
            </a:r>
            <a:r>
              <a:rPr lang="fr-FR" sz="1600" b="1" dirty="0" smtClean="0">
                <a:latin typeface="Marianne" panose="02000000000000000000" pitchFamily="50" charset="0"/>
              </a:rPr>
              <a:t> budget/ </a:t>
            </a:r>
            <a:r>
              <a:rPr lang="fr-FR" sz="1600" b="1" dirty="0">
                <a:latin typeface="Marianne" panose="02000000000000000000" pitchFamily="50" charset="0"/>
              </a:rPr>
              <a:t>∑ montants d’aide individuels retenus </a:t>
            </a:r>
            <a:r>
              <a:rPr lang="fr-FR" sz="1600" dirty="0">
                <a:latin typeface="Marianne" panose="02000000000000000000" pitchFamily="50" charset="0"/>
              </a:rPr>
              <a:t> </a:t>
            </a:r>
          </a:p>
          <a:p>
            <a:pPr algn="just"/>
            <a:endParaRPr lang="fr-FR" sz="1600" dirty="0" smtClean="0">
              <a:latin typeface="Marianne" panose="02000000000000000000" pitchFamily="50" charset="0"/>
            </a:endParaRPr>
          </a:p>
          <a:p>
            <a:pPr algn="ctr"/>
            <a:r>
              <a:rPr lang="fr-FR" sz="1600" b="1" dirty="0" smtClean="0">
                <a:latin typeface="Marianne" panose="02000000000000000000" pitchFamily="50" charset="0"/>
              </a:rPr>
              <a:t>Montant d’aide individuelle </a:t>
            </a:r>
            <a:r>
              <a:rPr lang="fr-FR" sz="1600" b="1" dirty="0">
                <a:latin typeface="Marianne" panose="02000000000000000000" pitchFamily="50" charset="0"/>
              </a:rPr>
              <a:t>= montant d’aide </a:t>
            </a:r>
            <a:r>
              <a:rPr lang="fr-FR" sz="1600" b="1" dirty="0" smtClean="0">
                <a:latin typeface="Marianne" panose="02000000000000000000" pitchFamily="50" charset="0"/>
              </a:rPr>
              <a:t>individuelle retenu *</a:t>
            </a:r>
            <a:r>
              <a:rPr lang="fr-FR" sz="1600" b="1" dirty="0" err="1" smtClean="0">
                <a:latin typeface="Marianne" panose="02000000000000000000" pitchFamily="50" charset="0"/>
              </a:rPr>
              <a:t>Ts</a:t>
            </a:r>
            <a:endParaRPr lang="fr-FR" sz="1600" b="1" dirty="0" smtClean="0">
              <a:solidFill>
                <a:srgbClr val="00000A"/>
              </a:solidFill>
              <a:latin typeface="Marianne" panose="02000000000000000000" pitchFamily="50" charset="0"/>
              <a:ea typeface="Arial Unicode MS"/>
              <a:cs typeface="Times New Roman" panose="02020603050405020304" pitchFamily="18" charset="0"/>
            </a:endParaRPr>
          </a:p>
          <a:p>
            <a:pPr algn="ctr"/>
            <a:endParaRPr lang="fr-FR" sz="1600" b="1" dirty="0">
              <a:solidFill>
                <a:srgbClr val="00000A"/>
              </a:solidFill>
              <a:latin typeface="Marianne" panose="02000000000000000000" pitchFamily="50" charset="0"/>
              <a:ea typeface="Arial Unicode MS"/>
              <a:cs typeface="Times New Roman" panose="02020603050405020304" pitchFamily="18" charset="0"/>
            </a:endParaRPr>
          </a:p>
          <a:p>
            <a:pPr algn="ctr"/>
            <a:r>
              <a:rPr lang="fr-FR" sz="1600" b="1" dirty="0" smtClean="0">
                <a:solidFill>
                  <a:srgbClr val="FF0000"/>
                </a:solidFill>
                <a:latin typeface="Marianne" panose="02000000000000000000" pitchFamily="50" charset="0"/>
                <a:ea typeface="Arial Unicode MS"/>
                <a:cs typeface="Times New Roman" panose="02020603050405020304" pitchFamily="18" charset="0"/>
              </a:rPr>
              <a:t>Si un dépassement est constaté, les démarrage des paiements sera retardé afin de limiter la valeur du taux de stabilisation</a:t>
            </a:r>
            <a:endParaRPr lang="fr-FR" sz="1600" b="1" dirty="0" smtClean="0">
              <a:solidFill>
                <a:srgbClr val="FF0000"/>
              </a:solidFill>
              <a:latin typeface="Marianne" panose="02000000000000000000" pitchFamily="50" charset="0"/>
            </a:endParaRPr>
          </a:p>
        </p:txBody>
      </p:sp>
    </p:spTree>
    <p:extLst>
      <p:ext uri="{BB962C8B-B14F-4D97-AF65-F5344CB8AC3E}">
        <p14:creationId xmlns:p14="http://schemas.microsoft.com/office/powerpoint/2010/main" val="1787749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17</a:t>
            </a:fld>
            <a:endParaRPr lang="fr-FR" dirty="0"/>
          </a:p>
        </p:txBody>
      </p:sp>
      <p:sp>
        <p:nvSpPr>
          <p:cNvPr id="21" name="Titre 1"/>
          <p:cNvSpPr>
            <a:spLocks noGrp="1"/>
          </p:cNvSpPr>
          <p:nvPr>
            <p:ph type="title"/>
          </p:nvPr>
        </p:nvSpPr>
        <p:spPr>
          <a:xfrm>
            <a:off x="1226889" y="334955"/>
            <a:ext cx="6713344" cy="504056"/>
          </a:xfrm>
        </p:spPr>
        <p:txBody>
          <a:bodyPr/>
          <a:lstStyle/>
          <a:p>
            <a:pPr algn="ctr"/>
            <a:r>
              <a:rPr lang="fr-FR" sz="2000" dirty="0" smtClean="0">
                <a:latin typeface="Marianne" panose="02000000000000000000" pitchFamily="50" charset="0"/>
              </a:rPr>
              <a:t>Demander l’aide</a:t>
            </a:r>
            <a:br>
              <a:rPr lang="fr-FR" sz="2000" dirty="0" smtClean="0">
                <a:latin typeface="Marianne" panose="02000000000000000000" pitchFamily="50" charset="0"/>
              </a:rPr>
            </a:br>
            <a:endParaRPr lang="fr-FR" sz="2000" dirty="0">
              <a:latin typeface="Marianne" panose="02000000000000000000" pitchFamily="50" charset="0"/>
            </a:endParaRPr>
          </a:p>
        </p:txBody>
      </p:sp>
      <p:sp>
        <p:nvSpPr>
          <p:cNvPr id="8" name="Larme 7"/>
          <p:cNvSpPr/>
          <p:nvPr/>
        </p:nvSpPr>
        <p:spPr>
          <a:xfrm>
            <a:off x="8388424" y="96529"/>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8</a:t>
            </a:r>
            <a:endParaRPr lang="fr-FR" sz="1050" b="1" dirty="0">
              <a:latin typeface="Marianne" panose="02000000000000000000" pitchFamily="50" charset="0"/>
            </a:endParaRPr>
          </a:p>
        </p:txBody>
      </p:sp>
      <p:sp>
        <p:nvSpPr>
          <p:cNvPr id="2" name="Rectangle 1"/>
          <p:cNvSpPr/>
          <p:nvPr/>
        </p:nvSpPr>
        <p:spPr>
          <a:xfrm>
            <a:off x="539552" y="915566"/>
            <a:ext cx="8088018" cy="338554"/>
          </a:xfrm>
          <a:prstGeom prst="rect">
            <a:avLst/>
          </a:prstGeom>
        </p:spPr>
        <p:txBody>
          <a:bodyPr wrap="square">
            <a:spAutoFit/>
          </a:bodyPr>
          <a:lstStyle/>
          <a:p>
            <a:pPr algn="just"/>
            <a:endParaRPr lang="fr-FR" sz="1600" dirty="0">
              <a:solidFill>
                <a:srgbClr val="00000A"/>
              </a:solidFill>
              <a:latin typeface="Marianne" panose="02000000000000000000" pitchFamily="50" charset="0"/>
              <a:ea typeface="Arial Unicode MS"/>
              <a:cs typeface="Times New Roman" panose="02020603050405020304" pitchFamily="18" charset="0"/>
            </a:endParaRPr>
          </a:p>
        </p:txBody>
      </p:sp>
      <p:sp>
        <p:nvSpPr>
          <p:cNvPr id="12" name="Rectangle 7"/>
          <p:cNvSpPr>
            <a:spLocks noChangeArrowheads="1"/>
          </p:cNvSpPr>
          <p:nvPr/>
        </p:nvSpPr>
        <p:spPr bwMode="auto">
          <a:xfrm>
            <a:off x="559269" y="1347032"/>
            <a:ext cx="8267569" cy="116955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fr-FR" altLang="fr-FR" sz="1400" b="0" i="0" u="none" strike="noStrike" cap="none" normalizeH="0" baseline="0" dirty="0" smtClean="0">
                <a:ln>
                  <a:noFill/>
                </a:ln>
                <a:solidFill>
                  <a:srgbClr val="00000A"/>
                </a:solidFill>
                <a:effectLst/>
                <a:latin typeface="Marianne" panose="02000000000000000000" pitchFamily="50" charset="0"/>
                <a:ea typeface="Arial Unicode MS" charset="-128"/>
                <a:cs typeface="Times New Roman" panose="02020603050405020304" pitchFamily="18" charset="0"/>
              </a:rPr>
              <a:t>Demande</a:t>
            </a:r>
            <a:r>
              <a:rPr kumimoji="0" lang="fr-FR" altLang="fr-FR" sz="1400" b="0" i="0" u="none" strike="noStrike" cap="none" normalizeH="0" dirty="0" smtClean="0">
                <a:ln>
                  <a:noFill/>
                </a:ln>
                <a:solidFill>
                  <a:srgbClr val="00000A"/>
                </a:solidFill>
                <a:effectLst/>
                <a:latin typeface="Marianne" panose="02000000000000000000" pitchFamily="50" charset="0"/>
                <a:ea typeface="Arial Unicode MS" charset="-128"/>
                <a:cs typeface="Times New Roman" panose="02020603050405020304" pitchFamily="18" charset="0"/>
              </a:rPr>
              <a:t> </a:t>
            </a:r>
            <a:r>
              <a:rPr kumimoji="0" lang="fr-FR" altLang="fr-FR" sz="1400" b="1" i="0" u="none" strike="noStrike" cap="none" normalizeH="0" dirty="0" smtClean="0">
                <a:ln>
                  <a:noFill/>
                </a:ln>
                <a:solidFill>
                  <a:srgbClr val="00000A"/>
                </a:solidFill>
                <a:effectLst/>
                <a:latin typeface="Marianne" panose="02000000000000000000" pitchFamily="50" charset="0"/>
                <a:ea typeface="Arial Unicode MS" charset="-128"/>
                <a:cs typeface="Times New Roman" panose="02020603050405020304" pitchFamily="18" charset="0"/>
              </a:rPr>
              <a:t>dématérialisée </a:t>
            </a:r>
            <a:r>
              <a:rPr lang="fr-FR" altLang="fr-FR" sz="1400" b="1" dirty="0" smtClean="0">
                <a:solidFill>
                  <a:srgbClr val="00000A"/>
                </a:solidFill>
                <a:latin typeface="Marianne" panose="02000000000000000000" pitchFamily="50" charset="0"/>
                <a:ea typeface="Arial Unicode MS" charset="-128"/>
                <a:cs typeface="Times New Roman" panose="02020603050405020304" pitchFamily="18" charset="0"/>
              </a:rPr>
              <a:t>en ligne : téléservice PAD de FranceAgriMer</a:t>
            </a:r>
          </a:p>
          <a:p>
            <a:pPr marR="0" lvl="0" algn="just" defTabSz="914400" rtl="0" eaLnBrk="0" fontAlgn="base" latinLnBrk="0" hangingPunct="0">
              <a:lnSpc>
                <a:spcPct val="100000"/>
              </a:lnSpc>
              <a:spcBef>
                <a:spcPct val="0"/>
              </a:spcBef>
              <a:spcAft>
                <a:spcPct val="0"/>
              </a:spcAft>
              <a:buClrTx/>
              <a:buSzTx/>
              <a:tabLst/>
            </a:pPr>
            <a:endParaRPr lang="fr-FR" altLang="fr-FR" sz="1400" b="1" dirty="0" smtClean="0">
              <a:solidFill>
                <a:srgbClr val="00000A"/>
              </a:solidFill>
              <a:latin typeface="Marianne" panose="02000000000000000000" pitchFamily="50" charset="0"/>
              <a:ea typeface="Arial Unicode MS" charset="-128"/>
              <a:cs typeface="Times New Roman" panose="02020603050405020304" pitchFamily="18" charset="0"/>
            </a:endParaRPr>
          </a:p>
          <a:p>
            <a:pPr marL="285750" indent="-285750" algn="just" eaLnBrk="0" fontAlgn="base" hangingPunct="0">
              <a:spcBef>
                <a:spcPct val="0"/>
              </a:spcBef>
              <a:spcAft>
                <a:spcPct val="0"/>
              </a:spcAft>
              <a:buFont typeface="Wingdings" panose="05000000000000000000" pitchFamily="2" charset="2"/>
              <a:buChar char="Ø"/>
            </a:pPr>
            <a:r>
              <a:rPr kumimoji="0" lang="fr-FR" altLang="fr-FR" sz="1400" b="0" i="0" u="none" strike="noStrike" cap="none" normalizeH="0" baseline="0" dirty="0" smtClean="0">
                <a:ln>
                  <a:noFill/>
                </a:ln>
                <a:solidFill>
                  <a:srgbClr val="00000A"/>
                </a:solidFill>
                <a:effectLst/>
                <a:latin typeface="Marianne" panose="02000000000000000000" pitchFamily="50" charset="0"/>
                <a:ea typeface="Arial Unicode MS" charset="-128"/>
                <a:cs typeface="Times New Roman" panose="02020603050405020304" pitchFamily="18" charset="0"/>
              </a:rPr>
              <a:t>Prérequis: disposer </a:t>
            </a:r>
            <a:r>
              <a:rPr kumimoji="0" lang="fr-FR" altLang="fr-FR" sz="1400" b="1" i="0" u="none" strike="noStrike" cap="none" normalizeH="0" baseline="0" dirty="0" smtClean="0">
                <a:ln>
                  <a:noFill/>
                </a:ln>
                <a:solidFill>
                  <a:srgbClr val="00000A"/>
                </a:solidFill>
                <a:effectLst/>
                <a:latin typeface="Marianne" panose="02000000000000000000" pitchFamily="50" charset="0"/>
                <a:ea typeface="Arial Unicode MS" charset="-128"/>
                <a:cs typeface="Times New Roman" panose="02020603050405020304" pitchFamily="18" charset="0"/>
              </a:rPr>
              <a:t>SIRET </a:t>
            </a:r>
            <a:r>
              <a:rPr lang="fr-FR" altLang="fr-FR" sz="1400" b="1" dirty="0">
                <a:solidFill>
                  <a:srgbClr val="00000A"/>
                </a:solidFill>
                <a:latin typeface="Marianne" panose="02000000000000000000" pitchFamily="50" charset="0"/>
                <a:ea typeface="Arial Unicode MS" charset="-128"/>
                <a:cs typeface="Times New Roman" panose="02020603050405020304" pitchFamily="18" charset="0"/>
              </a:rPr>
              <a:t>valide</a:t>
            </a:r>
            <a:r>
              <a:rPr lang="fr-FR" altLang="fr-FR" sz="1400" dirty="0" smtClean="0">
                <a:solidFill>
                  <a:srgbClr val="00000A"/>
                </a:solidFill>
                <a:latin typeface="Marianne" panose="02000000000000000000" pitchFamily="50" charset="0"/>
                <a:ea typeface="Arial Unicode MS" charset="-128"/>
                <a:cs typeface="Times New Roman" panose="02020603050405020304" pitchFamily="18" charset="0"/>
              </a:rPr>
              <a:t>.  (</a:t>
            </a:r>
            <a:r>
              <a:rPr lang="fr-FR" altLang="fr-FR" sz="1400" b="1" dirty="0" smtClean="0">
                <a:solidFill>
                  <a:srgbClr val="00000A"/>
                </a:solidFill>
                <a:latin typeface="Marianne" panose="02000000000000000000" pitchFamily="50" charset="0"/>
                <a:ea typeface="Arial Unicode MS" charset="-128"/>
                <a:cs typeface="Times New Roman" panose="02020603050405020304" pitchFamily="18" charset="0"/>
              </a:rPr>
              <a:t>Une seule demande par SIREN)</a:t>
            </a:r>
            <a:r>
              <a:rPr lang="fr-FR" altLang="fr-FR" sz="1400" dirty="0">
                <a:solidFill>
                  <a:srgbClr val="00000A"/>
                </a:solidFill>
                <a:latin typeface="Marianne" panose="02000000000000000000" pitchFamily="50" charset="0"/>
                <a:ea typeface="Arial Unicode MS"/>
                <a:cs typeface="Times New Roman" panose="02020603050405020304" pitchFamily="18" charset="0"/>
              </a:rPr>
              <a:t> </a:t>
            </a:r>
            <a:endParaRPr lang="fr-FR" altLang="fr-FR" sz="1400" dirty="0" smtClean="0">
              <a:solidFill>
                <a:srgbClr val="00000A"/>
              </a:solidFill>
              <a:latin typeface="Marianne" panose="02000000000000000000" pitchFamily="50" charset="0"/>
              <a:ea typeface="Arial Unicode MS"/>
              <a:cs typeface="Times New Roman" panose="02020603050405020304" pitchFamily="18" charset="0"/>
            </a:endParaRPr>
          </a:p>
          <a:p>
            <a:pPr marL="285750" indent="-285750" algn="just" eaLnBrk="0" fontAlgn="base" hangingPunct="0">
              <a:spcBef>
                <a:spcPct val="0"/>
              </a:spcBef>
              <a:spcAft>
                <a:spcPct val="0"/>
              </a:spcAft>
              <a:buFont typeface="Wingdings" panose="05000000000000000000" pitchFamily="2" charset="2"/>
              <a:buChar char="Ø"/>
            </a:pPr>
            <a:endParaRPr lang="fr-FR" altLang="fr-FR" sz="1400" dirty="0">
              <a:solidFill>
                <a:srgbClr val="00000A"/>
              </a:solidFill>
              <a:latin typeface="Marianne" panose="02000000000000000000" pitchFamily="50" charset="0"/>
              <a:ea typeface="Arial Unicode MS"/>
              <a:cs typeface="Times New Roman" panose="02020603050405020304" pitchFamily="18" charset="0"/>
            </a:endParaRPr>
          </a:p>
          <a:p>
            <a:pPr marL="285750" indent="-285750" algn="just" eaLnBrk="0" fontAlgn="base" hangingPunct="0">
              <a:spcBef>
                <a:spcPct val="0"/>
              </a:spcBef>
              <a:spcAft>
                <a:spcPct val="0"/>
              </a:spcAft>
              <a:buFont typeface="Wingdings" panose="05000000000000000000" pitchFamily="2" charset="2"/>
              <a:buChar char="Ø"/>
            </a:pPr>
            <a:r>
              <a:rPr lang="fr-FR" altLang="fr-FR" sz="1400" dirty="0" smtClean="0">
                <a:solidFill>
                  <a:srgbClr val="00000A"/>
                </a:solidFill>
                <a:latin typeface="Marianne" panose="02000000000000000000" pitchFamily="50" charset="0"/>
                <a:ea typeface="Arial Unicode MS"/>
                <a:cs typeface="Times New Roman" panose="02020603050405020304" pitchFamily="18" charset="0"/>
              </a:rPr>
              <a:t>Ouverture du </a:t>
            </a:r>
            <a:r>
              <a:rPr lang="fr-FR" altLang="fr-FR" sz="1400" b="1" dirty="0">
                <a:solidFill>
                  <a:srgbClr val="FF0000"/>
                </a:solidFill>
                <a:latin typeface="Marianne" panose="02000000000000000000" pitchFamily="50" charset="0"/>
                <a:ea typeface="Arial Unicode MS"/>
                <a:cs typeface="Times New Roman" panose="02020603050405020304" pitchFamily="18" charset="0"/>
              </a:rPr>
              <a:t>5 août 2024 au 20 septembre 2024</a:t>
            </a:r>
            <a:r>
              <a:rPr lang="fr-FR" altLang="fr-FR" sz="1400" dirty="0">
                <a:solidFill>
                  <a:srgbClr val="00000A"/>
                </a:solidFill>
                <a:latin typeface="Marianne" panose="02000000000000000000" pitchFamily="50" charset="0"/>
                <a:ea typeface="Arial Unicode MS"/>
                <a:cs typeface="Times New Roman" panose="02020603050405020304" pitchFamily="18" charset="0"/>
              </a:rPr>
              <a:t>, à </a:t>
            </a:r>
            <a:r>
              <a:rPr lang="fr-FR" altLang="fr-FR" sz="1400" b="1" dirty="0">
                <a:solidFill>
                  <a:srgbClr val="FF0000"/>
                </a:solidFill>
                <a:latin typeface="Marianne" panose="02000000000000000000" pitchFamily="50" charset="0"/>
                <a:ea typeface="Arial Unicode MS"/>
                <a:cs typeface="Times New Roman" panose="02020603050405020304" pitchFamily="18" charset="0"/>
              </a:rPr>
              <a:t>14h</a:t>
            </a:r>
            <a:r>
              <a:rPr lang="fr-FR" altLang="fr-FR" sz="1400" dirty="0">
                <a:solidFill>
                  <a:srgbClr val="00000A"/>
                </a:solidFill>
                <a:latin typeface="Marianne" panose="02000000000000000000" pitchFamily="50" charset="0"/>
                <a:ea typeface="Arial Unicode MS"/>
                <a:cs typeface="Times New Roman" panose="02020603050405020304" pitchFamily="18" charset="0"/>
              </a:rPr>
              <a:t>, heure de la </a:t>
            </a:r>
            <a:r>
              <a:rPr lang="fr-FR" altLang="fr-FR" sz="1400" dirty="0" smtClean="0">
                <a:solidFill>
                  <a:srgbClr val="00000A"/>
                </a:solidFill>
                <a:latin typeface="Marianne" panose="02000000000000000000" pitchFamily="50" charset="0"/>
                <a:ea typeface="Arial Unicode MS"/>
                <a:cs typeface="Times New Roman" panose="02020603050405020304" pitchFamily="18" charset="0"/>
              </a:rPr>
              <a:t>métropole</a:t>
            </a:r>
            <a:endParaRPr kumimoji="0" lang="fr-FR" altLang="fr-FR" sz="1400" b="0" i="0" u="none" strike="noStrike" cap="none" normalizeH="0" baseline="0" dirty="0" smtClean="0">
              <a:ln>
                <a:noFill/>
              </a:ln>
              <a:solidFill>
                <a:srgbClr val="00000A"/>
              </a:solidFill>
              <a:effectLst/>
              <a:latin typeface="Marianne" panose="02000000000000000000" pitchFamily="50" charset="0"/>
              <a:ea typeface="Arial Unicode MS" charset="-128"/>
              <a:cs typeface="Times New Roman" panose="02020603050405020304" pitchFamily="18" charset="0"/>
            </a:endParaRPr>
          </a:p>
        </p:txBody>
      </p:sp>
      <p:sp>
        <p:nvSpPr>
          <p:cNvPr id="9" name="Rectangle 2"/>
          <p:cNvSpPr>
            <a:spLocks noChangeArrowheads="1"/>
          </p:cNvSpPr>
          <p:nvPr/>
        </p:nvSpPr>
        <p:spPr bwMode="auto">
          <a:xfrm>
            <a:off x="377312" y="2849532"/>
            <a:ext cx="8244448" cy="33855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just" fontAlgn="base">
              <a:lnSpc>
                <a:spcPct val="100000"/>
              </a:lnSpc>
              <a:spcBef>
                <a:spcPts val="600"/>
              </a:spcBef>
              <a:buClrTx/>
              <a:buSzTx/>
              <a:buFont typeface="Wingdings" panose="05000000000000000000" pitchFamily="2" charset="2"/>
              <a:buChar char="Ø"/>
              <a:tabLst/>
            </a:pPr>
            <a:endParaRPr lang="fr-FR" altLang="fr-FR" sz="1600" dirty="0">
              <a:solidFill>
                <a:srgbClr val="00000A"/>
              </a:solidFill>
              <a:latin typeface="Marianne" panose="02000000000000000000" pitchFamily="50" charset="0"/>
              <a:ea typeface="Arial Unicode MS"/>
              <a:cs typeface="Times New Roman" panose="02020603050405020304" pitchFamily="18" charset="0"/>
            </a:endParaRPr>
          </a:p>
        </p:txBody>
      </p:sp>
    </p:spTree>
    <p:extLst>
      <p:ext uri="{BB962C8B-B14F-4D97-AF65-F5344CB8AC3E}">
        <p14:creationId xmlns:p14="http://schemas.microsoft.com/office/powerpoint/2010/main" val="26787606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18</a:t>
            </a:fld>
            <a:endParaRPr lang="fr-FR" dirty="0"/>
          </a:p>
        </p:txBody>
      </p:sp>
      <p:sp>
        <p:nvSpPr>
          <p:cNvPr id="21" name="Titre 1"/>
          <p:cNvSpPr>
            <a:spLocks noGrp="1"/>
          </p:cNvSpPr>
          <p:nvPr>
            <p:ph type="title"/>
          </p:nvPr>
        </p:nvSpPr>
        <p:spPr>
          <a:xfrm>
            <a:off x="1331640" y="340578"/>
            <a:ext cx="6713344" cy="286956"/>
          </a:xfrm>
        </p:spPr>
        <p:txBody>
          <a:bodyPr/>
          <a:lstStyle/>
          <a:p>
            <a:pPr algn="ctr"/>
            <a:r>
              <a:rPr lang="fr-FR" sz="2000" dirty="0" smtClean="0">
                <a:latin typeface="Marianne" panose="02000000000000000000" pitchFamily="50" charset="0"/>
              </a:rPr>
              <a:t>Constitution de la demande d’aide</a:t>
            </a:r>
            <a:endParaRPr lang="fr-FR" sz="2000" dirty="0">
              <a:latin typeface="Marianne" panose="02000000000000000000" pitchFamily="50" charset="0"/>
            </a:endParaRPr>
          </a:p>
        </p:txBody>
      </p:sp>
      <p:sp>
        <p:nvSpPr>
          <p:cNvPr id="8" name="Larme 7"/>
          <p:cNvSpPr/>
          <p:nvPr/>
        </p:nvSpPr>
        <p:spPr>
          <a:xfrm>
            <a:off x="8388424" y="72008"/>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8 et 9</a:t>
            </a:r>
            <a:endParaRPr lang="fr-FR" sz="1050" b="1" dirty="0">
              <a:latin typeface="Marianne" panose="02000000000000000000" pitchFamily="50" charset="0"/>
            </a:endParaRPr>
          </a:p>
        </p:txBody>
      </p:sp>
      <p:sp>
        <p:nvSpPr>
          <p:cNvPr id="2" name="Rectangle 1"/>
          <p:cNvSpPr/>
          <p:nvPr/>
        </p:nvSpPr>
        <p:spPr>
          <a:xfrm>
            <a:off x="642190" y="500360"/>
            <a:ext cx="8088018" cy="338554"/>
          </a:xfrm>
          <a:prstGeom prst="rect">
            <a:avLst/>
          </a:prstGeom>
        </p:spPr>
        <p:txBody>
          <a:bodyPr wrap="square">
            <a:spAutoFit/>
          </a:bodyPr>
          <a:lstStyle/>
          <a:p>
            <a:pPr algn="just"/>
            <a:endParaRPr lang="fr-FR" sz="1600" dirty="0">
              <a:solidFill>
                <a:srgbClr val="00000A"/>
              </a:solidFill>
              <a:latin typeface="Marianne" panose="02000000000000000000" pitchFamily="50" charset="0"/>
              <a:ea typeface="Arial Unicode MS"/>
              <a:cs typeface="Times New Roman" panose="02020603050405020304" pitchFamily="18" charset="0"/>
            </a:endParaRPr>
          </a:p>
        </p:txBody>
      </p:sp>
      <p:sp>
        <p:nvSpPr>
          <p:cNvPr id="3" name="Rectangle 1"/>
          <p:cNvSpPr>
            <a:spLocks noChangeArrowheads="1"/>
          </p:cNvSpPr>
          <p:nvPr/>
        </p:nvSpPr>
        <p:spPr bwMode="auto">
          <a:xfrm>
            <a:off x="360000" y="697840"/>
            <a:ext cx="8172440" cy="43396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lang="fr-FR" altLang="zh-CN" sz="1600" b="1" dirty="0" smtClean="0">
                <a:solidFill>
                  <a:srgbClr val="00000A"/>
                </a:solidFill>
                <a:latin typeface="Marianne" panose="02000000000000000000" pitchFamily="50" charset="0"/>
                <a:ea typeface="Arial Unicode MS"/>
                <a:cs typeface="Times New Roman" panose="02020603050405020304" pitchFamily="18" charset="0"/>
              </a:rPr>
              <a:t>formulaire </a:t>
            </a:r>
            <a:r>
              <a:rPr lang="fr-FR" altLang="zh-CN" sz="1600" dirty="0">
                <a:solidFill>
                  <a:srgbClr val="00000A"/>
                </a:solidFill>
                <a:latin typeface="Marianne" panose="02000000000000000000" pitchFamily="50" charset="0"/>
                <a:ea typeface="Arial Unicode MS"/>
                <a:cs typeface="Times New Roman" panose="02020603050405020304" pitchFamily="18" charset="0"/>
              </a:rPr>
              <a:t>en ligne </a:t>
            </a:r>
            <a:r>
              <a:rPr lang="fr-FR" altLang="zh-CN" sz="1600" dirty="0" smtClean="0">
                <a:solidFill>
                  <a:srgbClr val="00000A"/>
                </a:solidFill>
                <a:latin typeface="Marianne" panose="02000000000000000000" pitchFamily="50" charset="0"/>
                <a:ea typeface="Arial Unicode MS"/>
                <a:cs typeface="Times New Roman" panose="02020603050405020304" pitchFamily="18" charset="0"/>
              </a:rPr>
              <a:t>avec les </a:t>
            </a:r>
            <a:r>
              <a:rPr lang="fr-FR" altLang="zh-CN" sz="1600" dirty="0">
                <a:solidFill>
                  <a:srgbClr val="00000A"/>
                </a:solidFill>
                <a:latin typeface="Marianne" panose="02000000000000000000" pitchFamily="50" charset="0"/>
                <a:ea typeface="Arial Unicode MS"/>
                <a:cs typeface="Times New Roman" panose="02020603050405020304" pitchFamily="18" charset="0"/>
              </a:rPr>
              <a:t>données déclaratives </a:t>
            </a:r>
            <a:r>
              <a:rPr lang="fr-FR" altLang="zh-CN" sz="1600" dirty="0" smtClean="0">
                <a:solidFill>
                  <a:srgbClr val="00000A"/>
                </a:solidFill>
                <a:latin typeface="Marianne" panose="02000000000000000000" pitchFamily="50" charset="0"/>
                <a:ea typeface="Arial Unicode MS"/>
                <a:cs typeface="Times New Roman" panose="02020603050405020304" pitchFamily="18" charset="0"/>
              </a:rPr>
              <a:t>: ruches, CA, autres aides demandées, engagements </a:t>
            </a:r>
            <a:r>
              <a:rPr lang="fr-FR" altLang="zh-CN" sz="1600" dirty="0">
                <a:solidFill>
                  <a:srgbClr val="00000A"/>
                </a:solidFill>
                <a:latin typeface="Marianne" panose="02000000000000000000" pitchFamily="50" charset="0"/>
                <a:ea typeface="Arial Unicode MS"/>
                <a:cs typeface="Times New Roman" panose="02020603050405020304" pitchFamily="18" charset="0"/>
              </a:rPr>
              <a:t>du </a:t>
            </a:r>
            <a:r>
              <a:rPr lang="fr-FR" altLang="zh-CN" sz="1600" dirty="0" smtClean="0">
                <a:solidFill>
                  <a:srgbClr val="00000A"/>
                </a:solidFill>
                <a:latin typeface="Marianne" panose="02000000000000000000" pitchFamily="50" charset="0"/>
                <a:ea typeface="Arial Unicode MS"/>
                <a:cs typeface="Times New Roman" panose="02020603050405020304" pitchFamily="18" charset="0"/>
              </a:rPr>
              <a:t>demandeur, </a:t>
            </a:r>
            <a:r>
              <a:rPr lang="fr-FR" altLang="zh-CN" sz="1600" dirty="0" err="1" smtClean="0">
                <a:solidFill>
                  <a:srgbClr val="00000A"/>
                </a:solidFill>
                <a:latin typeface="Marianne" panose="02000000000000000000" pitchFamily="50" charset="0"/>
                <a:ea typeface="Arial Unicode MS"/>
                <a:cs typeface="Times New Roman" panose="02020603050405020304" pitchFamily="18" charset="0"/>
              </a:rPr>
              <a:t>etc</a:t>
            </a:r>
            <a:r>
              <a:rPr lang="fr-FR" altLang="zh-CN" sz="1600" dirty="0" smtClean="0">
                <a:solidFill>
                  <a:srgbClr val="00000A"/>
                </a:solidFill>
                <a:latin typeface="Marianne" panose="02000000000000000000" pitchFamily="50" charset="0"/>
                <a:ea typeface="Arial Unicode MS"/>
                <a:cs typeface="Times New Roman" panose="02020603050405020304" pitchFamily="18" charset="0"/>
              </a:rPr>
              <a:t>,)</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lang="fr-FR" sz="1600" b="1" dirty="0" smtClean="0">
                <a:solidFill>
                  <a:srgbClr val="00000A"/>
                </a:solidFill>
                <a:latin typeface="Marianne" panose="02000000000000000000" pitchFamily="50" charset="0"/>
                <a:ea typeface="Arial Unicode MS"/>
                <a:cs typeface="Times New Roman" panose="02020603050405020304" pitchFamily="18" charset="0"/>
              </a:rPr>
              <a:t>pièces justificatives</a:t>
            </a:r>
            <a:r>
              <a:rPr lang="fr-FR" sz="1600" b="1" dirty="0">
                <a:solidFill>
                  <a:srgbClr val="00000A"/>
                </a:solidFill>
                <a:latin typeface="Marianne" panose="02000000000000000000" pitchFamily="50" charset="0"/>
                <a:ea typeface="Arial Unicode MS"/>
                <a:cs typeface="Times New Roman" panose="02020603050405020304" pitchFamily="18" charset="0"/>
              </a:rPr>
              <a:t> </a:t>
            </a:r>
            <a:r>
              <a:rPr lang="fr-FR" sz="1600" b="1" dirty="0" smtClean="0">
                <a:solidFill>
                  <a:srgbClr val="00000A"/>
                </a:solidFill>
                <a:latin typeface="Marianne" panose="02000000000000000000" pitchFamily="50" charset="0"/>
                <a:ea typeface="Arial Unicode MS"/>
                <a:cs typeface="Times New Roman" panose="02020603050405020304" pitchFamily="18" charset="0"/>
              </a:rPr>
              <a:t>:</a:t>
            </a:r>
          </a:p>
          <a:p>
            <a:pPr marL="742950" lvl="1" indent="-285750" algn="just" eaLnBrk="0" fontAlgn="base" hangingPunct="0">
              <a:spcBef>
                <a:spcPct val="0"/>
              </a:spcBef>
              <a:spcAft>
                <a:spcPct val="0"/>
              </a:spcAft>
              <a:buFont typeface="Wingdings" panose="05000000000000000000" pitchFamily="2" charset="2"/>
              <a:buChar char="ü"/>
            </a:pPr>
            <a:r>
              <a:rPr lang="fr-FR" sz="1600" b="1" dirty="0" smtClean="0">
                <a:solidFill>
                  <a:srgbClr val="00000A"/>
                </a:solidFill>
                <a:latin typeface="Marianne" panose="02000000000000000000" pitchFamily="50" charset="0"/>
                <a:ea typeface="Arial Unicode MS"/>
                <a:cs typeface="Times New Roman" panose="02020603050405020304" pitchFamily="18" charset="0"/>
              </a:rPr>
              <a:t>un RIB</a:t>
            </a:r>
            <a:r>
              <a:rPr lang="fr-FR" sz="1600" b="1" dirty="0">
                <a:solidFill>
                  <a:srgbClr val="00000A"/>
                </a:solidFill>
                <a:latin typeface="Marianne" panose="02000000000000000000" pitchFamily="50" charset="0"/>
                <a:ea typeface="Arial Unicode MS"/>
                <a:cs typeface="Times New Roman" panose="02020603050405020304" pitchFamily="18" charset="0"/>
              </a:rPr>
              <a:t> </a:t>
            </a:r>
            <a:r>
              <a:rPr lang="fr-FR" sz="1600" dirty="0" smtClean="0">
                <a:solidFill>
                  <a:srgbClr val="00000A"/>
                </a:solidFill>
                <a:latin typeface="Marianne" panose="02000000000000000000" pitchFamily="50" charset="0"/>
                <a:ea typeface="Arial Unicode MS"/>
                <a:cs typeface="Times New Roman" panose="02020603050405020304" pitchFamily="18" charset="0"/>
              </a:rPr>
              <a:t>au nom du </a:t>
            </a:r>
            <a:r>
              <a:rPr lang="fr-FR" sz="1600" dirty="0">
                <a:solidFill>
                  <a:srgbClr val="00000A"/>
                </a:solidFill>
                <a:latin typeface="Marianne" panose="02000000000000000000" pitchFamily="50" charset="0"/>
                <a:ea typeface="Arial Unicode MS"/>
                <a:cs typeface="Times New Roman" panose="02020603050405020304" pitchFamily="18" charset="0"/>
              </a:rPr>
              <a:t>demandeur. </a:t>
            </a:r>
            <a:endParaRPr lang="fr-FR" sz="1600" dirty="0" smtClean="0">
              <a:solidFill>
                <a:srgbClr val="00000A"/>
              </a:solidFill>
              <a:latin typeface="Marianne" panose="02000000000000000000" pitchFamily="50" charset="0"/>
              <a:ea typeface="Arial Unicode MS"/>
              <a:cs typeface="Times New Roman" panose="02020603050405020304" pitchFamily="18" charset="0"/>
            </a:endParaRPr>
          </a:p>
          <a:p>
            <a:pPr marL="742950" lvl="1" indent="-285750" algn="just" eaLnBrk="0" fontAlgn="base" hangingPunct="0">
              <a:spcBef>
                <a:spcPct val="0"/>
              </a:spcBef>
              <a:spcAft>
                <a:spcPct val="0"/>
              </a:spcAft>
              <a:buFont typeface="Wingdings" panose="05000000000000000000" pitchFamily="2" charset="2"/>
              <a:buChar char="ü"/>
            </a:pPr>
            <a:r>
              <a:rPr lang="fr-FR" sz="1600" b="1" dirty="0" smtClean="0">
                <a:solidFill>
                  <a:srgbClr val="00000A"/>
                </a:solidFill>
                <a:latin typeface="Marianne" panose="02000000000000000000" pitchFamily="50" charset="0"/>
                <a:ea typeface="Arial Unicode MS"/>
                <a:cs typeface="Times New Roman" panose="02020603050405020304" pitchFamily="18" charset="0"/>
              </a:rPr>
              <a:t>les </a:t>
            </a:r>
            <a:r>
              <a:rPr lang="fr-FR" sz="1600" b="1" dirty="0">
                <a:solidFill>
                  <a:srgbClr val="00000A"/>
                </a:solidFill>
                <a:latin typeface="Marianne" panose="02000000000000000000" pitchFamily="50" charset="0"/>
                <a:ea typeface="Arial Unicode MS"/>
                <a:cs typeface="Times New Roman" panose="02020603050405020304" pitchFamily="18" charset="0"/>
              </a:rPr>
              <a:t>déclarations TVA </a:t>
            </a:r>
            <a:r>
              <a:rPr lang="fr-FR" sz="1600" b="1" dirty="0" smtClean="0">
                <a:solidFill>
                  <a:srgbClr val="00000A"/>
                </a:solidFill>
                <a:latin typeface="Marianne" panose="02000000000000000000" pitchFamily="50" charset="0"/>
                <a:ea typeface="Arial Unicode MS"/>
                <a:cs typeface="Times New Roman" panose="02020603050405020304" pitchFamily="18" charset="0"/>
              </a:rPr>
              <a:t>2018-2019-2020-2021-2022 (référence, selon </a:t>
            </a:r>
            <a:r>
              <a:rPr lang="fr-FR" sz="1600" b="1" dirty="0">
                <a:solidFill>
                  <a:srgbClr val="00000A"/>
                </a:solidFill>
                <a:latin typeface="Marianne" panose="02000000000000000000" pitchFamily="50" charset="0"/>
                <a:ea typeface="Arial Unicode MS"/>
                <a:cs typeface="Times New Roman" panose="02020603050405020304" pitchFamily="18" charset="0"/>
              </a:rPr>
              <a:t>les </a:t>
            </a:r>
            <a:r>
              <a:rPr lang="fr-FR" sz="1600" b="1" dirty="0" smtClean="0">
                <a:solidFill>
                  <a:srgbClr val="00000A"/>
                </a:solidFill>
                <a:latin typeface="Marianne" panose="02000000000000000000" pitchFamily="50" charset="0"/>
                <a:ea typeface="Arial Unicode MS"/>
                <a:cs typeface="Times New Roman" panose="02020603050405020304" pitchFamily="18" charset="0"/>
              </a:rPr>
              <a:t>cas) et 2023</a:t>
            </a:r>
          </a:p>
          <a:p>
            <a:pPr marL="742950" lvl="1" indent="-285750" algn="just" eaLnBrk="0" fontAlgn="base" hangingPunct="0">
              <a:spcBef>
                <a:spcPct val="0"/>
              </a:spcBef>
              <a:spcAft>
                <a:spcPct val="0"/>
              </a:spcAft>
              <a:buFont typeface="Wingdings" panose="05000000000000000000" pitchFamily="2" charset="2"/>
              <a:buChar char="ü"/>
            </a:pPr>
            <a:r>
              <a:rPr lang="fr-FR" sz="1600" b="1" dirty="0" smtClean="0">
                <a:solidFill>
                  <a:srgbClr val="00000A"/>
                </a:solidFill>
                <a:latin typeface="Marianne" panose="02000000000000000000" pitchFamily="50" charset="0"/>
                <a:ea typeface="Arial Unicode MS"/>
                <a:cs typeface="Times New Roman" panose="02020603050405020304" pitchFamily="18" charset="0"/>
              </a:rPr>
              <a:t>attestation </a:t>
            </a:r>
            <a:r>
              <a:rPr lang="fr-FR" sz="1600" b="1" dirty="0">
                <a:solidFill>
                  <a:srgbClr val="00000A"/>
                </a:solidFill>
                <a:latin typeface="Marianne" panose="02000000000000000000" pitchFamily="50" charset="0"/>
                <a:ea typeface="Arial Unicode MS"/>
                <a:cs typeface="Times New Roman" panose="02020603050405020304" pitchFamily="18" charset="0"/>
              </a:rPr>
              <a:t>d’affiliation MSA, </a:t>
            </a:r>
            <a:r>
              <a:rPr lang="fr-FR" sz="1600" b="1" dirty="0" smtClean="0">
                <a:solidFill>
                  <a:srgbClr val="00000A"/>
                </a:solidFill>
                <a:latin typeface="Marianne" panose="02000000000000000000" pitchFamily="50" charset="0"/>
                <a:ea typeface="Arial Unicode MS"/>
                <a:cs typeface="Times New Roman" panose="02020603050405020304" pitchFamily="18" charset="0"/>
              </a:rPr>
              <a:t>CGSS </a:t>
            </a:r>
            <a:r>
              <a:rPr lang="fr-FR" sz="1600" b="1" dirty="0">
                <a:solidFill>
                  <a:srgbClr val="00000A"/>
                </a:solidFill>
                <a:latin typeface="Marianne" panose="02000000000000000000" pitchFamily="50" charset="0"/>
                <a:ea typeface="Arial Unicode MS"/>
                <a:cs typeface="Times New Roman" panose="02020603050405020304" pitchFamily="18" charset="0"/>
              </a:rPr>
              <a:t>de moins d’un an </a:t>
            </a:r>
            <a:r>
              <a:rPr lang="fr-FR" sz="1600" b="1" dirty="0" smtClean="0">
                <a:solidFill>
                  <a:srgbClr val="00000A"/>
                </a:solidFill>
                <a:latin typeface="Marianne" panose="02000000000000000000" pitchFamily="50" charset="0"/>
                <a:ea typeface="Arial Unicode MS"/>
                <a:cs typeface="Times New Roman" panose="02020603050405020304" pitchFamily="18" charset="0"/>
              </a:rPr>
              <a:t>justifiant </a:t>
            </a:r>
            <a:r>
              <a:rPr lang="fr-FR" sz="1600" b="1" dirty="0">
                <a:solidFill>
                  <a:srgbClr val="00000A"/>
                </a:solidFill>
                <a:latin typeface="Marianne" panose="02000000000000000000" pitchFamily="50" charset="0"/>
                <a:ea typeface="Arial Unicode MS"/>
                <a:cs typeface="Times New Roman" panose="02020603050405020304" pitchFamily="18" charset="0"/>
              </a:rPr>
              <a:t>du statut de chef d’exploitation agricole </a:t>
            </a:r>
            <a:r>
              <a:rPr lang="fr-FR" sz="1600" dirty="0">
                <a:solidFill>
                  <a:srgbClr val="00000A"/>
                </a:solidFill>
                <a:latin typeface="Marianne" panose="02000000000000000000" pitchFamily="50" charset="0"/>
                <a:ea typeface="Arial Unicode MS"/>
                <a:cs typeface="Times New Roman" panose="02020603050405020304" pitchFamily="18" charset="0"/>
              </a:rPr>
              <a:t>(au moins un membre pour les formes sociétaires autre que les GAEC) ou </a:t>
            </a:r>
            <a:r>
              <a:rPr lang="fr-FR" sz="1600" b="1" dirty="0">
                <a:solidFill>
                  <a:srgbClr val="00000A"/>
                </a:solidFill>
                <a:latin typeface="Marianne" panose="02000000000000000000" pitchFamily="50" charset="0"/>
                <a:ea typeface="Arial Unicode MS"/>
                <a:cs typeface="Times New Roman" panose="02020603050405020304" pitchFamily="18" charset="0"/>
              </a:rPr>
              <a:t>non salarié agricole </a:t>
            </a:r>
            <a:r>
              <a:rPr lang="fr-FR" sz="1600" dirty="0">
                <a:solidFill>
                  <a:srgbClr val="00000A"/>
                </a:solidFill>
                <a:latin typeface="Marianne" panose="02000000000000000000" pitchFamily="50" charset="0"/>
                <a:ea typeface="Arial Unicode MS"/>
                <a:cs typeface="Times New Roman" panose="02020603050405020304" pitchFamily="18" charset="0"/>
              </a:rPr>
              <a:t>au moment de la demande </a:t>
            </a:r>
            <a:r>
              <a:rPr lang="fr-FR" sz="1600" dirty="0" smtClean="0">
                <a:solidFill>
                  <a:srgbClr val="00000A"/>
                </a:solidFill>
                <a:latin typeface="Marianne" panose="02000000000000000000" pitchFamily="50" charset="0"/>
                <a:ea typeface="Arial Unicode MS"/>
                <a:cs typeface="Times New Roman" panose="02020603050405020304" pitchFamily="18" charset="0"/>
              </a:rPr>
              <a:t>d’aide</a:t>
            </a:r>
          </a:p>
          <a:p>
            <a:pPr marL="742950" lvl="1" indent="-285750" algn="just" eaLnBrk="0" fontAlgn="base" hangingPunct="0">
              <a:spcBef>
                <a:spcPct val="0"/>
              </a:spcBef>
              <a:spcAft>
                <a:spcPct val="0"/>
              </a:spcAft>
              <a:buFont typeface="Wingdings" panose="05000000000000000000" pitchFamily="2" charset="2"/>
              <a:buChar char="ü"/>
            </a:pPr>
            <a:r>
              <a:rPr lang="fr-FR" sz="1600" dirty="0" smtClean="0">
                <a:latin typeface="Marianne" panose="02000000000000000000" pitchFamily="50" charset="0"/>
              </a:rPr>
              <a:t>cas </a:t>
            </a:r>
            <a:r>
              <a:rPr lang="fr-FR" sz="1600" dirty="0">
                <a:latin typeface="Marianne" panose="02000000000000000000" pitchFamily="50" charset="0"/>
              </a:rPr>
              <a:t>particuliers, selon les cas :</a:t>
            </a:r>
            <a:endParaRPr lang="fr-FR" sz="2400" dirty="0">
              <a:latin typeface="Marianne" panose="02000000000000000000" pitchFamily="50" charset="0"/>
            </a:endParaRPr>
          </a:p>
          <a:p>
            <a:pPr marL="1657350" lvl="3" indent="-285750" algn="just">
              <a:buFont typeface="Wingdings" panose="05000000000000000000" pitchFamily="2" charset="2"/>
              <a:buChar char="v"/>
            </a:pPr>
            <a:r>
              <a:rPr lang="fr-FR" sz="1600" b="1" dirty="0">
                <a:latin typeface="Marianne" panose="02000000000000000000" pitchFamily="50" charset="0"/>
              </a:rPr>
              <a:t>un justificatif officiel de la date d’installation </a:t>
            </a:r>
            <a:r>
              <a:rPr lang="fr-FR" sz="1200" dirty="0">
                <a:latin typeface="Marianne" panose="02000000000000000000" pitchFamily="50" charset="0"/>
              </a:rPr>
              <a:t>(attestation MSA/AMEXA/CGSS, arrêté de recevabilité Jeune Agriculteur ou certificat de conformité), </a:t>
            </a:r>
          </a:p>
          <a:p>
            <a:pPr marL="1657350" lvl="3" indent="-285750" algn="just">
              <a:buFont typeface="Wingdings" panose="05000000000000000000" pitchFamily="2" charset="2"/>
              <a:buChar char="v"/>
            </a:pPr>
            <a:r>
              <a:rPr lang="fr-FR" sz="1600" dirty="0">
                <a:latin typeface="Marianne" panose="02000000000000000000" pitchFamily="50" charset="0"/>
              </a:rPr>
              <a:t>le cas échéant, </a:t>
            </a:r>
            <a:r>
              <a:rPr lang="fr-FR" sz="1600" b="1" dirty="0">
                <a:latin typeface="Marianne" panose="02000000000000000000" pitchFamily="50" charset="0"/>
              </a:rPr>
              <a:t>le PE ou business plan/étude économique</a:t>
            </a:r>
            <a:r>
              <a:rPr lang="fr-FR" sz="1600" dirty="0">
                <a:latin typeface="Marianne" panose="02000000000000000000" pitchFamily="50" charset="0"/>
              </a:rPr>
              <a:t>,</a:t>
            </a:r>
            <a:endParaRPr lang="fr-FR" sz="2400" dirty="0">
              <a:latin typeface="Marianne" panose="02000000000000000000" pitchFamily="50" charset="0"/>
            </a:endParaRPr>
          </a:p>
          <a:p>
            <a:pPr marL="1657350" lvl="3" indent="-285750" algn="just">
              <a:buFont typeface="Wingdings" panose="05000000000000000000" pitchFamily="2" charset="2"/>
              <a:buChar char="v"/>
            </a:pPr>
            <a:r>
              <a:rPr lang="fr-FR" sz="1600" b="1" dirty="0">
                <a:latin typeface="Marianne" panose="02000000000000000000" pitchFamily="50" charset="0"/>
              </a:rPr>
              <a:t>autres justificatifs probants requis selon les cas </a:t>
            </a:r>
            <a:r>
              <a:rPr lang="fr-FR" sz="1200" i="1" dirty="0" smtClean="0">
                <a:latin typeface="Marianne" panose="02000000000000000000" pitchFamily="50" charset="0"/>
              </a:rPr>
              <a:t>(notamment </a:t>
            </a:r>
            <a:r>
              <a:rPr lang="fr-FR" sz="1200" i="1" dirty="0">
                <a:latin typeface="Marianne" panose="02000000000000000000" pitchFamily="50" charset="0"/>
              </a:rPr>
              <a:t>dans le cas des fusion/absorption/scission </a:t>
            </a:r>
            <a:r>
              <a:rPr lang="fr-FR" sz="1200" i="1" dirty="0" smtClean="0">
                <a:latin typeface="Marianne" panose="02000000000000000000" pitchFamily="50" charset="0"/>
              </a:rPr>
              <a:t>d’exploitation)</a:t>
            </a:r>
            <a:endParaRPr lang="fr-FR" sz="1200" i="1" dirty="0">
              <a:latin typeface="Marianne" panose="02000000000000000000" pitchFamily="50"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zh-CN" sz="1600" dirty="0">
              <a:solidFill>
                <a:srgbClr val="00000A"/>
              </a:solidFill>
              <a:latin typeface="Marianne" panose="02000000000000000000" pitchFamily="50" charset="0"/>
              <a:ea typeface="Arial Unicode MS"/>
              <a:cs typeface="Times New Roman" panose="02020603050405020304" pitchFamily="18" charset="0"/>
            </a:endParaRPr>
          </a:p>
        </p:txBody>
      </p:sp>
    </p:spTree>
    <p:extLst>
      <p:ext uri="{BB962C8B-B14F-4D97-AF65-F5344CB8AC3E}">
        <p14:creationId xmlns:p14="http://schemas.microsoft.com/office/powerpoint/2010/main" val="2748431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360000" y="4793332"/>
            <a:ext cx="5904000" cy="360000"/>
          </a:xfrm>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19</a:t>
            </a:fld>
            <a:endParaRPr lang="fr-FR" dirty="0"/>
          </a:p>
        </p:txBody>
      </p:sp>
      <p:sp>
        <p:nvSpPr>
          <p:cNvPr id="21" name="Titre 1"/>
          <p:cNvSpPr>
            <a:spLocks noGrp="1"/>
          </p:cNvSpPr>
          <p:nvPr>
            <p:ph type="title"/>
          </p:nvPr>
        </p:nvSpPr>
        <p:spPr>
          <a:xfrm>
            <a:off x="1187624" y="380402"/>
            <a:ext cx="7001376" cy="358965"/>
          </a:xfrm>
        </p:spPr>
        <p:txBody>
          <a:bodyPr/>
          <a:lstStyle/>
          <a:p>
            <a:pPr algn="ctr"/>
            <a:r>
              <a:rPr lang="fr-FR" sz="2000" dirty="0" smtClean="0">
                <a:latin typeface="Marianne" panose="02000000000000000000" pitchFamily="50" charset="0"/>
              </a:rPr>
              <a:t>Instruction et paiement des demandes</a:t>
            </a:r>
            <a:endParaRPr lang="fr-FR" sz="2000" dirty="0">
              <a:latin typeface="Marianne" panose="02000000000000000000" pitchFamily="50" charset="0"/>
            </a:endParaRPr>
          </a:p>
        </p:txBody>
      </p:sp>
      <p:sp>
        <p:nvSpPr>
          <p:cNvPr id="8" name="Larme 7"/>
          <p:cNvSpPr/>
          <p:nvPr/>
        </p:nvSpPr>
        <p:spPr>
          <a:xfrm>
            <a:off x="8388424" y="72008"/>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9 &amp; 10</a:t>
            </a:r>
            <a:endParaRPr lang="fr-FR" sz="1050" b="1" dirty="0">
              <a:latin typeface="Marianne" panose="02000000000000000000" pitchFamily="50" charset="0"/>
            </a:endParaRPr>
          </a:p>
        </p:txBody>
      </p:sp>
      <p:sp>
        <p:nvSpPr>
          <p:cNvPr id="3" name="Rectangle 1"/>
          <p:cNvSpPr>
            <a:spLocks noChangeArrowheads="1"/>
          </p:cNvSpPr>
          <p:nvPr/>
        </p:nvSpPr>
        <p:spPr bwMode="auto">
          <a:xfrm>
            <a:off x="516094" y="2649566"/>
            <a:ext cx="8088018"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algn="just">
              <a:buFont typeface="Wingdings" panose="05000000000000000000" pitchFamily="2" charset="2"/>
              <a:buChar char="§"/>
            </a:pPr>
            <a:endParaRPr lang="fr-FR" dirty="0" smtClean="0">
              <a:latin typeface="Marianne" panose="02000000000000000000" pitchFamily="50" charset="0"/>
            </a:endParaRPr>
          </a:p>
        </p:txBody>
      </p:sp>
      <p:sp>
        <p:nvSpPr>
          <p:cNvPr id="9" name="Rectangle 1"/>
          <p:cNvSpPr>
            <a:spLocks noChangeArrowheads="1"/>
          </p:cNvSpPr>
          <p:nvPr/>
        </p:nvSpPr>
        <p:spPr bwMode="auto">
          <a:xfrm>
            <a:off x="360000" y="997848"/>
            <a:ext cx="8192184" cy="37856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algn="just">
              <a:buFont typeface="Arial" panose="020B0604020202020204" pitchFamily="34" charset="0"/>
              <a:buChar char="•"/>
            </a:pPr>
            <a:r>
              <a:rPr lang="fr-FR" sz="1600" dirty="0" smtClean="0">
                <a:latin typeface="Marianne" panose="02000000000000000000" pitchFamily="50" charset="0"/>
              </a:rPr>
              <a:t>La premier niveau d’instruction est par les </a:t>
            </a:r>
            <a:r>
              <a:rPr lang="fr-FR" sz="1600" b="1" dirty="0" smtClean="0">
                <a:latin typeface="Marianne" panose="02000000000000000000" pitchFamily="50" charset="0"/>
              </a:rPr>
              <a:t>services déconcentrés (DDTM/DRAAF)</a:t>
            </a:r>
          </a:p>
          <a:p>
            <a:pPr marL="285750" indent="-285750" algn="just">
              <a:buFont typeface="Arial" panose="020B0604020202020204" pitchFamily="34" charset="0"/>
              <a:buChar char="•"/>
            </a:pPr>
            <a:endParaRPr lang="fr-FR" sz="1600" b="1" dirty="0" smtClean="0">
              <a:latin typeface="Marianne" panose="02000000000000000000" pitchFamily="50" charset="0"/>
            </a:endParaRPr>
          </a:p>
          <a:p>
            <a:pPr marL="285750" indent="-285750" algn="just">
              <a:buFont typeface="Arial" panose="020B0604020202020204" pitchFamily="34" charset="0"/>
              <a:buChar char="•"/>
            </a:pPr>
            <a:r>
              <a:rPr lang="fr-FR" sz="1600" b="1" dirty="0" smtClean="0">
                <a:latin typeface="Marianne" panose="02000000000000000000" pitchFamily="50" charset="0"/>
              </a:rPr>
              <a:t>Le second niveau est assuré par FranceAgriMer, qui est aussi chargé de la mise en paiement </a:t>
            </a:r>
          </a:p>
          <a:p>
            <a:pPr marL="285750" indent="-285750" algn="just">
              <a:buFont typeface="Arial" panose="020B0604020202020204" pitchFamily="34" charset="0"/>
              <a:buChar char="•"/>
            </a:pPr>
            <a:endParaRPr lang="fr-FR" sz="1600" b="1" dirty="0" smtClean="0">
              <a:latin typeface="Marianne" panose="02000000000000000000" pitchFamily="50" charset="0"/>
            </a:endParaRPr>
          </a:p>
          <a:p>
            <a:pPr marL="285750" indent="-285750" algn="just">
              <a:buFont typeface="Arial" panose="020B0604020202020204" pitchFamily="34" charset="0"/>
              <a:buChar char="•"/>
            </a:pPr>
            <a:r>
              <a:rPr lang="fr-FR" sz="1600" b="1" dirty="0">
                <a:latin typeface="Marianne" panose="02000000000000000000" pitchFamily="50" charset="0"/>
              </a:rPr>
              <a:t>FranceAgriMer est susceptible de contrôler directement les données relatives à la MSA </a:t>
            </a:r>
            <a:r>
              <a:rPr lang="fr-FR" sz="1600" dirty="0">
                <a:latin typeface="Marianne" panose="02000000000000000000" pitchFamily="50" charset="0"/>
              </a:rPr>
              <a:t>auprès de la Caisse Centrale de Mutualité Sociale Agricole </a:t>
            </a:r>
          </a:p>
          <a:p>
            <a:pPr algn="just"/>
            <a:endParaRPr lang="fr-FR" sz="1600" dirty="0">
              <a:latin typeface="Marianne" panose="02000000000000000000" pitchFamily="50" charset="0"/>
            </a:endParaRPr>
          </a:p>
          <a:p>
            <a:pPr marL="285750" indent="-285750" algn="just">
              <a:buFont typeface="Arial" panose="020B0604020202020204" pitchFamily="34" charset="0"/>
              <a:buChar char="•"/>
            </a:pPr>
            <a:r>
              <a:rPr lang="fr-FR" sz="1600" b="1" dirty="0">
                <a:solidFill>
                  <a:srgbClr val="FF0000"/>
                </a:solidFill>
                <a:latin typeface="Marianne" panose="02000000000000000000" pitchFamily="50" charset="0"/>
              </a:rPr>
              <a:t>FranceAgriMer contrôlera directement le critère « déclaration de ruches » </a:t>
            </a:r>
            <a:r>
              <a:rPr lang="fr-FR" sz="1600" dirty="0">
                <a:latin typeface="Marianne" panose="02000000000000000000" pitchFamily="50" charset="0"/>
              </a:rPr>
              <a:t>à partir des données </a:t>
            </a:r>
            <a:r>
              <a:rPr lang="fr-FR" sz="1600" dirty="0" smtClean="0">
                <a:latin typeface="Marianne" panose="02000000000000000000" pitchFamily="50" charset="0"/>
              </a:rPr>
              <a:t>arrêtées </a:t>
            </a:r>
            <a:r>
              <a:rPr lang="fr-FR" sz="1600" dirty="0">
                <a:latin typeface="Marianne" panose="02000000000000000000" pitchFamily="50" charset="0"/>
              </a:rPr>
              <a:t>au 31 décembre des années concernées. </a:t>
            </a:r>
            <a:endParaRPr lang="fr-FR" sz="1600" dirty="0" smtClean="0">
              <a:latin typeface="Marianne" panose="02000000000000000000" pitchFamily="50" charset="0"/>
            </a:endParaRPr>
          </a:p>
          <a:p>
            <a:pPr algn="just"/>
            <a:endParaRPr lang="fr-FR" sz="1600" dirty="0">
              <a:latin typeface="Marianne" panose="02000000000000000000" pitchFamily="50" charset="0"/>
            </a:endParaRPr>
          </a:p>
          <a:p>
            <a:pPr marL="285750" indent="-285750" algn="just">
              <a:buFont typeface="Arial" panose="020B0604020202020204" pitchFamily="34" charset="0"/>
              <a:buChar char="•"/>
            </a:pPr>
            <a:r>
              <a:rPr lang="fr-FR" sz="1600" b="1" dirty="0" smtClean="0">
                <a:latin typeface="Marianne" panose="02000000000000000000" pitchFamily="50" charset="0"/>
              </a:rPr>
              <a:t>Sanction administrative pour fraude : </a:t>
            </a:r>
            <a:r>
              <a:rPr lang="fr-FR" sz="1600" dirty="0" smtClean="0">
                <a:latin typeface="Marianne" panose="02000000000000000000" pitchFamily="50" charset="0"/>
              </a:rPr>
              <a:t>En </a:t>
            </a:r>
            <a:r>
              <a:rPr lang="fr-FR" sz="1600" dirty="0">
                <a:latin typeface="Marianne" panose="02000000000000000000" pitchFamily="50" charset="0"/>
              </a:rPr>
              <a:t>cas de fourniture intentionnelle de données fausses ou </a:t>
            </a:r>
            <a:r>
              <a:rPr lang="fr-FR" sz="1600" dirty="0" smtClean="0">
                <a:latin typeface="Marianne" panose="02000000000000000000" pitchFamily="50" charset="0"/>
              </a:rPr>
              <a:t>documents </a:t>
            </a:r>
            <a:r>
              <a:rPr lang="fr-FR" sz="1600" dirty="0">
                <a:latin typeface="Marianne" panose="02000000000000000000" pitchFamily="50" charset="0"/>
              </a:rPr>
              <a:t>falsifiés </a:t>
            </a:r>
            <a:r>
              <a:rPr lang="fr-FR" sz="1600" dirty="0" smtClean="0">
                <a:latin typeface="Marianne" panose="02000000000000000000" pitchFamily="50" charset="0"/>
              </a:rPr>
              <a:t>: </a:t>
            </a:r>
            <a:r>
              <a:rPr lang="fr-FR" sz="1600" b="1" dirty="0" smtClean="0">
                <a:latin typeface="Marianne" panose="02000000000000000000" pitchFamily="50" charset="0"/>
              </a:rPr>
              <a:t>20</a:t>
            </a:r>
            <a:r>
              <a:rPr lang="fr-FR" sz="1600" b="1" dirty="0">
                <a:latin typeface="Marianne" panose="02000000000000000000" pitchFamily="50" charset="0"/>
              </a:rPr>
              <a:t>% du montant </a:t>
            </a:r>
            <a:r>
              <a:rPr lang="fr-FR" sz="1600" b="1" dirty="0" smtClean="0">
                <a:latin typeface="Marianne" panose="02000000000000000000" pitchFamily="50" charset="0"/>
              </a:rPr>
              <a:t>demandé (en plus du non paiement de l’aide)</a:t>
            </a:r>
            <a:endParaRPr lang="fr-FR" sz="1600" dirty="0">
              <a:latin typeface="Marianne" panose="02000000000000000000" pitchFamily="50" charset="0"/>
            </a:endParaRPr>
          </a:p>
        </p:txBody>
      </p:sp>
    </p:spTree>
    <p:extLst>
      <p:ext uri="{BB962C8B-B14F-4D97-AF65-F5344CB8AC3E}">
        <p14:creationId xmlns:p14="http://schemas.microsoft.com/office/powerpoint/2010/main" val="1488142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1331640" y="432007"/>
            <a:ext cx="7128792" cy="432048"/>
          </a:xfrm>
        </p:spPr>
        <p:txBody>
          <a:bodyPr/>
          <a:lstStyle/>
          <a:p>
            <a:r>
              <a:rPr lang="fr-FR" dirty="0" smtClean="0"/>
              <a:t>Principes du webinaire</a:t>
            </a:r>
            <a:endParaRPr lang="fr-FR" dirty="0"/>
          </a:p>
        </p:txBody>
      </p:sp>
      <p:sp>
        <p:nvSpPr>
          <p:cNvPr id="4" name="Espace réservé du pied de page 3"/>
          <p:cNvSpPr>
            <a:spLocks noGrp="1"/>
          </p:cNvSpPr>
          <p:nvPr>
            <p:ph type="ftr" sz="quarter" idx="11"/>
          </p:nvPr>
        </p:nvSpPr>
        <p:spPr/>
        <p:txBody>
          <a:bodyPr/>
          <a:lstStyle/>
          <a:p>
            <a:r>
              <a:rPr lang="fr-FR" dirty="0" smtClean="0"/>
              <a:t>Direction Générale de la Performance économique et environnementale des Entreprises - DGPE</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2</a:t>
            </a:fld>
            <a:endParaRPr lang="fr-FR" dirty="0"/>
          </a:p>
        </p:txBody>
      </p:sp>
      <p:sp>
        <p:nvSpPr>
          <p:cNvPr id="9" name="Espace réservé du texte 8"/>
          <p:cNvSpPr>
            <a:spLocks noGrp="1"/>
          </p:cNvSpPr>
          <p:nvPr>
            <p:ph type="body" sz="quarter" idx="13"/>
          </p:nvPr>
        </p:nvSpPr>
        <p:spPr>
          <a:xfrm>
            <a:off x="360000" y="1599641"/>
            <a:ext cx="8283427" cy="2448273"/>
          </a:xfrm>
        </p:spPr>
        <p:txBody>
          <a:bodyPr/>
          <a:lstStyle/>
          <a:p>
            <a:pPr marL="285750" indent="-285750" algn="just">
              <a:buFont typeface="Arial" panose="020B0604020202020204" pitchFamily="34" charset="0"/>
              <a:buChar char="•"/>
            </a:pPr>
            <a:r>
              <a:rPr lang="fr-FR" sz="2000" dirty="0" smtClean="0">
                <a:latin typeface="Marianne" panose="02000000000000000000" pitchFamily="50" charset="0"/>
              </a:rPr>
              <a:t>Webinaire à destination des services déconcentrés (DRAAF / DAAF / DDT(M) et des représentants des apiculteurs </a:t>
            </a:r>
          </a:p>
          <a:p>
            <a:pPr marL="285750" indent="-285750" algn="just">
              <a:buFont typeface="Arial" panose="020B0604020202020204" pitchFamily="34" charset="0"/>
              <a:buChar char="•"/>
            </a:pPr>
            <a:r>
              <a:rPr lang="fr-FR" sz="2000" dirty="0" smtClean="0">
                <a:latin typeface="Marianne" panose="02000000000000000000" pitchFamily="50" charset="0"/>
              </a:rPr>
              <a:t>Présentation des informations par DGPE-BVPAS et FAM-unité GECRI</a:t>
            </a:r>
          </a:p>
          <a:p>
            <a:pPr marL="285750" indent="-285750" algn="just">
              <a:buFont typeface="Arial" panose="020B0604020202020204" pitchFamily="34" charset="0"/>
              <a:buChar char="•"/>
            </a:pPr>
            <a:r>
              <a:rPr lang="fr-FR" sz="2000" dirty="0" smtClean="0">
                <a:latin typeface="Marianne" panose="02000000000000000000" pitchFamily="50" charset="0"/>
              </a:rPr>
              <a:t>Micros coupés </a:t>
            </a:r>
            <a:endParaRPr lang="fr-FR" sz="2000" dirty="0">
              <a:latin typeface="Marianne" panose="02000000000000000000" pitchFamily="50" charset="0"/>
            </a:endParaRPr>
          </a:p>
          <a:p>
            <a:pPr marL="285750" indent="-285750" algn="just">
              <a:buFont typeface="Arial" panose="020B0604020202020204" pitchFamily="34" charset="0"/>
              <a:buChar char="•"/>
            </a:pPr>
            <a:r>
              <a:rPr lang="fr-FR" sz="2000" dirty="0" smtClean="0">
                <a:latin typeface="Marianne" panose="02000000000000000000" pitchFamily="50" charset="0"/>
              </a:rPr>
              <a:t>Questions dans le chat</a:t>
            </a:r>
            <a:endParaRPr lang="fr-FR" sz="1400" dirty="0" smtClean="0">
              <a:latin typeface="Marianne" panose="02000000000000000000" pitchFamily="50" charset="0"/>
            </a:endParaRPr>
          </a:p>
        </p:txBody>
      </p:sp>
    </p:spTree>
    <p:extLst>
      <p:ext uri="{BB962C8B-B14F-4D97-AF65-F5344CB8AC3E}">
        <p14:creationId xmlns:p14="http://schemas.microsoft.com/office/powerpoint/2010/main" val="32401218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20</a:t>
            </a:fld>
            <a:endParaRPr lang="fr-FR" dirty="0"/>
          </a:p>
        </p:txBody>
      </p:sp>
      <p:sp>
        <p:nvSpPr>
          <p:cNvPr id="21" name="Titre 1"/>
          <p:cNvSpPr>
            <a:spLocks noGrp="1"/>
          </p:cNvSpPr>
          <p:nvPr>
            <p:ph type="title"/>
          </p:nvPr>
        </p:nvSpPr>
        <p:spPr>
          <a:xfrm>
            <a:off x="2195736" y="591530"/>
            <a:ext cx="4968552" cy="390376"/>
          </a:xfrm>
        </p:spPr>
        <p:txBody>
          <a:bodyPr/>
          <a:lstStyle/>
          <a:p>
            <a:pPr algn="ctr"/>
            <a:r>
              <a:rPr lang="fr-FR" sz="2000" dirty="0" smtClean="0">
                <a:latin typeface="Marianne" panose="02000000000000000000" pitchFamily="50" charset="0"/>
              </a:rPr>
              <a:t>Ressources utiles</a:t>
            </a:r>
            <a:endParaRPr lang="fr-FR" sz="2000" dirty="0">
              <a:latin typeface="Marianne" panose="02000000000000000000" pitchFamily="50" charset="0"/>
            </a:endParaRPr>
          </a:p>
        </p:txBody>
      </p:sp>
      <p:sp>
        <p:nvSpPr>
          <p:cNvPr id="13" name="Titre 1"/>
          <p:cNvSpPr txBox="1">
            <a:spLocks/>
          </p:cNvSpPr>
          <p:nvPr/>
        </p:nvSpPr>
        <p:spPr bwMode="gray">
          <a:xfrm>
            <a:off x="286202" y="1059582"/>
            <a:ext cx="8604487" cy="356856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gn="just"/>
            <a:endParaRPr lang="fr-FR" sz="1600" dirty="0">
              <a:solidFill>
                <a:schemeClr val="accent4">
                  <a:lumMod val="75000"/>
                </a:schemeClr>
              </a:solidFill>
              <a:latin typeface="Marianne" panose="02000000000000000000" pitchFamily="50" charset="0"/>
            </a:endParaRPr>
          </a:p>
        </p:txBody>
      </p:sp>
      <p:sp>
        <p:nvSpPr>
          <p:cNvPr id="10" name="Rectangle 9"/>
          <p:cNvSpPr/>
          <p:nvPr/>
        </p:nvSpPr>
        <p:spPr>
          <a:xfrm>
            <a:off x="755576" y="1059582"/>
            <a:ext cx="8050384" cy="3693319"/>
          </a:xfrm>
          <a:prstGeom prst="rect">
            <a:avLst/>
          </a:prstGeom>
        </p:spPr>
        <p:txBody>
          <a:bodyPr wrap="square">
            <a:spAutoFit/>
          </a:bodyPr>
          <a:lstStyle/>
          <a:p>
            <a:pPr algn="ctr"/>
            <a:r>
              <a:rPr lang="fr-FR" dirty="0" smtClean="0">
                <a:solidFill>
                  <a:schemeClr val="tx2"/>
                </a:solidFill>
                <a:latin typeface="Marianne" panose="02000000000000000000" pitchFamily="50" charset="0"/>
              </a:rPr>
              <a:t>Site Web de FranceAgriMer (avec lien vers téléservice)</a:t>
            </a:r>
          </a:p>
          <a:p>
            <a:pPr algn="ctr"/>
            <a:r>
              <a:rPr lang="fr-FR" dirty="0">
                <a:solidFill>
                  <a:schemeClr val="tx2"/>
                </a:solidFill>
                <a:latin typeface="Marianne" panose="02000000000000000000" pitchFamily="50" charset="0"/>
                <a:hlinkClick r:id="rId3"/>
              </a:rPr>
              <a:t>https://</a:t>
            </a:r>
            <a:r>
              <a:rPr lang="fr-FR" dirty="0" smtClean="0">
                <a:solidFill>
                  <a:schemeClr val="tx2"/>
                </a:solidFill>
                <a:latin typeface="Marianne" panose="02000000000000000000" pitchFamily="50" charset="0"/>
                <a:hlinkClick r:id="rId3"/>
              </a:rPr>
              <a:t>www.franceagrimer.fr/Accompagner/Dispositifs-par-filiere/Aides-de-crise</a:t>
            </a:r>
            <a:endParaRPr lang="fr-FR" dirty="0" smtClean="0">
              <a:solidFill>
                <a:schemeClr val="tx2"/>
              </a:solidFill>
              <a:latin typeface="Marianne" panose="02000000000000000000" pitchFamily="50" charset="0"/>
            </a:endParaRPr>
          </a:p>
          <a:p>
            <a:pPr algn="ctr"/>
            <a:r>
              <a:rPr lang="fr-FR" dirty="0" smtClean="0">
                <a:solidFill>
                  <a:schemeClr val="tx2"/>
                </a:solidFill>
                <a:latin typeface="Marianne" panose="02000000000000000000" pitchFamily="50" charset="0"/>
              </a:rPr>
              <a:t>Accessible également depuis la page d’accueil du site:</a:t>
            </a:r>
          </a:p>
          <a:p>
            <a:pPr algn="ctr"/>
            <a:endParaRPr lang="fr-FR" dirty="0">
              <a:solidFill>
                <a:schemeClr val="tx2"/>
              </a:solidFill>
              <a:latin typeface="Marianne" panose="02000000000000000000" pitchFamily="50" charset="0"/>
            </a:endParaRPr>
          </a:p>
          <a:p>
            <a:pPr algn="ctr"/>
            <a:endParaRPr lang="fr-FR" dirty="0" smtClean="0">
              <a:solidFill>
                <a:schemeClr val="tx2"/>
              </a:solidFill>
              <a:latin typeface="Marianne" panose="02000000000000000000" pitchFamily="50" charset="0"/>
            </a:endParaRPr>
          </a:p>
          <a:p>
            <a:pPr algn="ctr"/>
            <a:endParaRPr lang="fr-FR" dirty="0">
              <a:solidFill>
                <a:schemeClr val="tx2"/>
              </a:solidFill>
              <a:latin typeface="Marianne" panose="02000000000000000000" pitchFamily="50" charset="0"/>
            </a:endParaRPr>
          </a:p>
          <a:p>
            <a:pPr algn="ctr"/>
            <a:endParaRPr lang="fr-FR" dirty="0" smtClean="0">
              <a:solidFill>
                <a:schemeClr val="tx2"/>
              </a:solidFill>
              <a:latin typeface="Marianne" panose="02000000000000000000" pitchFamily="50" charset="0"/>
            </a:endParaRPr>
          </a:p>
          <a:p>
            <a:pPr algn="ctr"/>
            <a:endParaRPr lang="fr-FR" dirty="0" smtClean="0">
              <a:solidFill>
                <a:schemeClr val="tx2"/>
              </a:solidFill>
              <a:latin typeface="Marianne" panose="02000000000000000000" pitchFamily="50" charset="0"/>
            </a:endParaRPr>
          </a:p>
          <a:p>
            <a:pPr algn="ctr"/>
            <a:endParaRPr lang="fr-FR" dirty="0">
              <a:solidFill>
                <a:schemeClr val="tx2"/>
              </a:solidFill>
              <a:latin typeface="Marianne" panose="02000000000000000000" pitchFamily="50" charset="0"/>
            </a:endParaRPr>
          </a:p>
          <a:p>
            <a:pPr algn="ctr"/>
            <a:endParaRPr lang="fr-FR" dirty="0" smtClean="0">
              <a:solidFill>
                <a:schemeClr val="tx2"/>
              </a:solidFill>
              <a:latin typeface="Marianne" panose="02000000000000000000" pitchFamily="50" charset="0"/>
            </a:endParaRPr>
          </a:p>
          <a:p>
            <a:pPr algn="ctr"/>
            <a:r>
              <a:rPr lang="fr-FR" dirty="0" smtClean="0">
                <a:solidFill>
                  <a:schemeClr val="tx2"/>
                </a:solidFill>
                <a:latin typeface="Marianne" panose="02000000000000000000" pitchFamily="50" charset="0"/>
              </a:rPr>
              <a:t>En cas de difficulté lors du dépôt, contacter </a:t>
            </a:r>
            <a:r>
              <a:rPr lang="fr-FR" dirty="0">
                <a:solidFill>
                  <a:schemeClr val="tx2"/>
                </a:solidFill>
                <a:latin typeface="Marianne" panose="02000000000000000000" pitchFamily="50" charset="0"/>
              </a:rPr>
              <a:t>votre DDTM ou l’adresse</a:t>
            </a:r>
            <a:r>
              <a:rPr lang="fr-FR" dirty="0">
                <a:solidFill>
                  <a:schemeClr val="tx2"/>
                </a:solidFill>
                <a:latin typeface="Marianne" panose="02000000000000000000" pitchFamily="50" charset="0"/>
                <a:hlinkClick r:id="rId4"/>
              </a:rPr>
              <a:t> </a:t>
            </a:r>
            <a:r>
              <a:rPr lang="fr-FR" u="sng" dirty="0" smtClean="0">
                <a:hlinkClick r:id="rId4"/>
              </a:rPr>
              <a:t>gecri@franceagrimer.fr</a:t>
            </a:r>
            <a:endParaRPr lang="fr-FR" i="1" dirty="0">
              <a:solidFill>
                <a:schemeClr val="tx2"/>
              </a:solidFill>
              <a:latin typeface="Marianne" panose="02000000000000000000" pitchFamily="50" charset="0"/>
            </a:endParaRPr>
          </a:p>
        </p:txBody>
      </p:sp>
      <p:pic>
        <p:nvPicPr>
          <p:cNvPr id="2" name="Image 1"/>
          <p:cNvPicPr>
            <a:picLocks noChangeAspect="1"/>
          </p:cNvPicPr>
          <p:nvPr/>
        </p:nvPicPr>
        <p:blipFill>
          <a:blip r:embed="rId5"/>
          <a:stretch>
            <a:fillRect/>
          </a:stretch>
        </p:blipFill>
        <p:spPr>
          <a:xfrm>
            <a:off x="1853818" y="2246828"/>
            <a:ext cx="5853899" cy="1629131"/>
          </a:xfrm>
          <a:prstGeom prst="rect">
            <a:avLst/>
          </a:prstGeom>
        </p:spPr>
      </p:pic>
    </p:spTree>
    <p:extLst>
      <p:ext uri="{BB962C8B-B14F-4D97-AF65-F5344CB8AC3E}">
        <p14:creationId xmlns:p14="http://schemas.microsoft.com/office/powerpoint/2010/main" val="2356408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1259632" y="277742"/>
            <a:ext cx="7128792" cy="432048"/>
          </a:xfrm>
        </p:spPr>
        <p:txBody>
          <a:bodyPr/>
          <a:lstStyle/>
          <a:p>
            <a:r>
              <a:rPr lang="fr-FR" dirty="0" smtClean="0"/>
              <a:t>Sommaire</a:t>
            </a:r>
            <a:endParaRPr lang="fr-FR" dirty="0"/>
          </a:p>
        </p:txBody>
      </p:sp>
      <p:sp>
        <p:nvSpPr>
          <p:cNvPr id="4" name="Espace réservé du pied de page 3"/>
          <p:cNvSpPr>
            <a:spLocks noGrp="1"/>
          </p:cNvSpPr>
          <p:nvPr>
            <p:ph type="ftr" sz="quarter" idx="11"/>
          </p:nvPr>
        </p:nvSpPr>
        <p:spPr/>
        <p:txBody>
          <a:bodyPr/>
          <a:lstStyle/>
          <a:p>
            <a:r>
              <a:rPr lang="fr-FR" dirty="0" smtClean="0"/>
              <a:t>Direction Générale de la Performance économique et environnementale des Entreprises - DGPE</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3</a:t>
            </a:fld>
            <a:endParaRPr lang="fr-FR" dirty="0"/>
          </a:p>
        </p:txBody>
      </p:sp>
      <p:sp>
        <p:nvSpPr>
          <p:cNvPr id="9" name="Espace réservé du texte 8"/>
          <p:cNvSpPr>
            <a:spLocks noGrp="1"/>
          </p:cNvSpPr>
          <p:nvPr>
            <p:ph type="body" sz="quarter" idx="13"/>
          </p:nvPr>
        </p:nvSpPr>
        <p:spPr>
          <a:xfrm>
            <a:off x="360001" y="1059581"/>
            <a:ext cx="3455728" cy="1944217"/>
          </a:xfrm>
        </p:spPr>
        <p:txBody>
          <a:bodyPr/>
          <a:lstStyle/>
          <a:p>
            <a:r>
              <a:rPr lang="fr-FR" sz="1400" dirty="0" smtClean="0">
                <a:latin typeface="Marianne" panose="02000000000000000000" pitchFamily="50" charset="0"/>
              </a:rPr>
              <a:t> Calendrier</a:t>
            </a:r>
          </a:p>
          <a:p>
            <a:r>
              <a:rPr lang="fr-FR" sz="1400" dirty="0" smtClean="0">
                <a:latin typeface="Marianne" panose="02000000000000000000" pitchFamily="50" charset="0"/>
              </a:rPr>
              <a:t> Conditions d’éligibilité</a:t>
            </a:r>
          </a:p>
          <a:p>
            <a:r>
              <a:rPr lang="fr-FR" sz="1400" dirty="0" smtClean="0">
                <a:latin typeface="Marianne" panose="02000000000000000000" pitchFamily="50" charset="0"/>
              </a:rPr>
              <a:t> Calcul de l’aide </a:t>
            </a:r>
          </a:p>
          <a:p>
            <a:r>
              <a:rPr lang="fr-FR" sz="1400" dirty="0" smtClean="0">
                <a:latin typeface="Marianne" panose="02000000000000000000" pitchFamily="50" charset="0"/>
              </a:rPr>
              <a:t> Demande d’aide</a:t>
            </a:r>
          </a:p>
          <a:p>
            <a:r>
              <a:rPr lang="fr-FR" sz="1400" dirty="0" smtClean="0">
                <a:latin typeface="Marianne" panose="02000000000000000000" pitchFamily="50" charset="0"/>
              </a:rPr>
              <a:t> Instruction et paiement des dossiers</a:t>
            </a:r>
          </a:p>
          <a:p>
            <a:endParaRPr lang="fr-FR" sz="1400" dirty="0" smtClean="0">
              <a:latin typeface="Marianne" panose="02000000000000000000" pitchFamily="50" charset="0"/>
            </a:endParaRPr>
          </a:p>
          <a:p>
            <a:pPr marL="0" indent="0">
              <a:buNone/>
            </a:pPr>
            <a:endParaRPr lang="fr-FR" sz="1400" dirty="0" smtClean="0">
              <a:latin typeface="Marianne" panose="02000000000000000000" pitchFamily="50" charset="0"/>
            </a:endParaRPr>
          </a:p>
        </p:txBody>
      </p:sp>
      <p:pic>
        <p:nvPicPr>
          <p:cNvPr id="6" name="Image 5"/>
          <p:cNvPicPr>
            <a:picLocks noChangeAspect="1"/>
          </p:cNvPicPr>
          <p:nvPr/>
        </p:nvPicPr>
        <p:blipFill rotWithShape="1">
          <a:blip r:embed="rId2">
            <a:extLst>
              <a:ext uri="{28A0092B-C50C-407E-A947-70E740481C1C}">
                <a14:useLocalDpi xmlns:a14="http://schemas.microsoft.com/office/drawing/2010/main" val="0"/>
              </a:ext>
            </a:extLst>
          </a:blip>
          <a:srcRect l="5577"/>
          <a:stretch/>
        </p:blipFill>
        <p:spPr>
          <a:xfrm>
            <a:off x="3815728" y="6713"/>
            <a:ext cx="4896544" cy="4661502"/>
          </a:xfrm>
          <a:prstGeom prst="rect">
            <a:avLst/>
          </a:prstGeom>
        </p:spPr>
      </p:pic>
    </p:spTree>
    <p:extLst>
      <p:ext uri="{BB962C8B-B14F-4D97-AF65-F5344CB8AC3E}">
        <p14:creationId xmlns:p14="http://schemas.microsoft.com/office/powerpoint/2010/main" val="271669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303093"/>
            <a:ext cx="6395700" cy="681486"/>
          </a:xfrm>
        </p:spPr>
        <p:txBody>
          <a:bodyPr/>
          <a:lstStyle/>
          <a:p>
            <a:pPr algn="ctr"/>
            <a:r>
              <a:rPr lang="fr-FR" sz="2400" dirty="0" smtClean="0">
                <a:latin typeface="Marianne" panose="02000000000000000000" pitchFamily="50" charset="0"/>
              </a:rPr>
              <a:t>Calendrier prévisionnel du déploiement du dispositif</a:t>
            </a:r>
            <a:endParaRPr lang="fr-FR" sz="2400" dirty="0">
              <a:latin typeface="Marianne" panose="02000000000000000000" pitchFamily="50" charset="0"/>
            </a:endParaRPr>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latin typeface="Marianne" panose="02000000000000000000" pitchFamily="50" charset="0"/>
              </a:rPr>
              <a:pPr/>
              <a:t>4</a:t>
            </a:fld>
            <a:endParaRPr lang="fr-FR" dirty="0">
              <a:latin typeface="Marianne" panose="02000000000000000000" pitchFamily="50" charset="0"/>
            </a:endParaRPr>
          </a:p>
        </p:txBody>
      </p:sp>
      <p:graphicFrame>
        <p:nvGraphicFramePr>
          <p:cNvPr id="46" name="Diagramme 45"/>
          <p:cNvGraphicFramePr/>
          <p:nvPr>
            <p:extLst>
              <p:ext uri="{D42A27DB-BD31-4B8C-83A1-F6EECF244321}">
                <p14:modId xmlns:p14="http://schemas.microsoft.com/office/powerpoint/2010/main" val="626417285"/>
              </p:ext>
            </p:extLst>
          </p:nvPr>
        </p:nvGraphicFramePr>
        <p:xfrm>
          <a:off x="323528" y="1082037"/>
          <a:ext cx="8712968" cy="1075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p:cNvSpPr/>
          <p:nvPr/>
        </p:nvSpPr>
        <p:spPr>
          <a:xfrm>
            <a:off x="1692251" y="2727445"/>
            <a:ext cx="3779849" cy="709306"/>
          </a:xfrm>
          <a:prstGeom prst="rect">
            <a:avLst/>
          </a:prstGeom>
          <a:noFill/>
          <a:ln w="28575" cap="flat" cmpd="sng" algn="ctr">
            <a:solidFill>
              <a:srgbClr val="8E8ED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defTabSz="1219170"/>
            <a:r>
              <a:rPr lang="fr-FR" sz="1400" b="1" dirty="0" smtClean="0">
                <a:solidFill>
                  <a:prstClr val="black"/>
                </a:solidFill>
                <a:latin typeface="Marianne" panose="02000000000000000000" pitchFamily="50" charset="0"/>
              </a:rPr>
              <a:t> Instruction DDT(M) </a:t>
            </a:r>
          </a:p>
          <a:p>
            <a:pPr algn="ctr" defTabSz="1219170"/>
            <a:r>
              <a:rPr lang="fr-FR" sz="1400" b="1" dirty="0" smtClean="0">
                <a:solidFill>
                  <a:prstClr val="black"/>
                </a:solidFill>
                <a:latin typeface="Marianne" panose="02000000000000000000" pitchFamily="50" charset="0"/>
              </a:rPr>
              <a:t>avec appui DRAAF</a:t>
            </a:r>
          </a:p>
          <a:p>
            <a:pPr algn="ctr" defTabSz="1219170"/>
            <a:r>
              <a:rPr lang="fr-FR" sz="1400" b="1" dirty="0" smtClean="0">
                <a:solidFill>
                  <a:prstClr val="black"/>
                </a:solidFill>
                <a:latin typeface="Marianne" panose="02000000000000000000" pitchFamily="50" charset="0"/>
              </a:rPr>
              <a:t>et </a:t>
            </a:r>
            <a:r>
              <a:rPr lang="fr-FR" sz="1400" b="1" dirty="0" err="1" smtClean="0">
                <a:solidFill>
                  <a:prstClr val="black"/>
                </a:solidFill>
                <a:latin typeface="Marianne" panose="02000000000000000000" pitchFamily="50" charset="0"/>
              </a:rPr>
              <a:t>FranceAgriMer</a:t>
            </a:r>
            <a:endParaRPr lang="fr-FR" sz="1400" b="1" dirty="0">
              <a:solidFill>
                <a:prstClr val="black"/>
              </a:solidFill>
              <a:latin typeface="Marianne" panose="02000000000000000000" pitchFamily="50" charset="0"/>
            </a:endParaRPr>
          </a:p>
        </p:txBody>
      </p:sp>
      <p:sp>
        <p:nvSpPr>
          <p:cNvPr id="12" name="Rectangle 11"/>
          <p:cNvSpPr/>
          <p:nvPr/>
        </p:nvSpPr>
        <p:spPr>
          <a:xfrm>
            <a:off x="5472100" y="4119254"/>
            <a:ext cx="2700300" cy="618712"/>
          </a:xfrm>
          <a:prstGeom prst="rect">
            <a:avLst/>
          </a:prstGeom>
          <a:solidFill>
            <a:schemeClr val="accent2">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914354"/>
            <a:r>
              <a:rPr lang="fr-FR" sz="1200" dirty="0" smtClean="0">
                <a:solidFill>
                  <a:prstClr val="black"/>
                </a:solidFill>
                <a:latin typeface="Marianne" panose="02000000000000000000" pitchFamily="50" charset="0"/>
                <a:cs typeface="Arial" panose="020B0604020202020204" pitchFamily="34" charset="0"/>
              </a:rPr>
              <a:t>Paiements des dossiers, au plus tard le 31/12/2024 (date de l’encadrement temporaire UE)</a:t>
            </a:r>
          </a:p>
        </p:txBody>
      </p:sp>
      <p:sp>
        <p:nvSpPr>
          <p:cNvPr id="13" name="Rectangle 12"/>
          <p:cNvSpPr/>
          <p:nvPr/>
        </p:nvSpPr>
        <p:spPr>
          <a:xfrm>
            <a:off x="1691680" y="1935051"/>
            <a:ext cx="2232248" cy="740006"/>
          </a:xfrm>
          <a:prstGeom prst="rect">
            <a:avLst/>
          </a:prstGeom>
          <a:solidFill>
            <a:schemeClr val="accent2">
              <a:lumMod val="20000"/>
              <a:lumOff val="8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200" dirty="0">
                <a:solidFill>
                  <a:schemeClr val="tx1"/>
                </a:solidFill>
                <a:latin typeface="Marianne" panose="02000000000000000000" pitchFamily="50" charset="0"/>
              </a:rPr>
              <a:t>Ouverture de la plateforme de dépôt du 05/08/2024 au 20/09/2024 14h</a:t>
            </a:r>
          </a:p>
        </p:txBody>
      </p:sp>
      <p:sp>
        <p:nvSpPr>
          <p:cNvPr id="14" name="Espace réservé du pied de page 3"/>
          <p:cNvSpPr>
            <a:spLocks noGrp="1"/>
          </p:cNvSpPr>
          <p:nvPr>
            <p:ph type="ftr" sz="quarter" idx="11"/>
          </p:nvPr>
        </p:nvSpPr>
        <p:spPr>
          <a:xfrm>
            <a:off x="360000" y="4783500"/>
            <a:ext cx="5904000" cy="360000"/>
          </a:xfrm>
        </p:spPr>
        <p:txBody>
          <a:bodyPr/>
          <a:lstStyle/>
          <a:p>
            <a:r>
              <a:rPr lang="fr-FR" dirty="0" smtClean="0"/>
              <a:t>Direction Générale de la Performance économique et environnementale des Entreprises - DGPE</a:t>
            </a:r>
            <a:endParaRPr lang="fr-FR" dirty="0"/>
          </a:p>
        </p:txBody>
      </p:sp>
      <p:sp>
        <p:nvSpPr>
          <p:cNvPr id="9" name="Rectangle 8"/>
          <p:cNvSpPr/>
          <p:nvPr/>
        </p:nvSpPr>
        <p:spPr>
          <a:xfrm>
            <a:off x="2375756" y="3528071"/>
            <a:ext cx="3096344" cy="545650"/>
          </a:xfrm>
          <a:prstGeom prst="rect">
            <a:avLst/>
          </a:prstGeom>
          <a:solidFill>
            <a:schemeClr val="bg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914354"/>
            <a:r>
              <a:rPr lang="fr-FR" sz="1200" dirty="0" smtClean="0">
                <a:solidFill>
                  <a:schemeClr val="accent2">
                    <a:lumMod val="60000"/>
                    <a:lumOff val="40000"/>
                  </a:schemeClr>
                </a:solidFill>
                <a:latin typeface="Marianne" panose="02000000000000000000" pitchFamily="50" charset="0"/>
                <a:cs typeface="Arial" panose="020B0604020202020204" pitchFamily="34" charset="0"/>
              </a:rPr>
              <a:t>Transmission des demandes de paiements à FAM au plus tard le 31/10/2024 </a:t>
            </a:r>
          </a:p>
        </p:txBody>
      </p:sp>
      <p:sp>
        <p:nvSpPr>
          <p:cNvPr id="11" name="Rectangle 10"/>
          <p:cNvSpPr/>
          <p:nvPr/>
        </p:nvSpPr>
        <p:spPr>
          <a:xfrm>
            <a:off x="3851412" y="4122342"/>
            <a:ext cx="1620688" cy="618712"/>
          </a:xfrm>
          <a:prstGeom prst="rect">
            <a:avLst/>
          </a:prstGeom>
          <a:pattFill prst="dkUpDiag">
            <a:fgClr>
              <a:schemeClr val="accent2">
                <a:lumMod val="40000"/>
                <a:lumOff val="60000"/>
              </a:schemeClr>
            </a:fgClr>
            <a:bgClr>
              <a:schemeClr val="bg1"/>
            </a:bgClr>
          </a:patt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914354"/>
            <a:r>
              <a:rPr lang="fr-FR" sz="1000" i="1" dirty="0" smtClean="0">
                <a:solidFill>
                  <a:prstClr val="black"/>
                </a:solidFill>
                <a:latin typeface="Marianne" panose="02000000000000000000" pitchFamily="50" charset="0"/>
                <a:cs typeface="Arial" panose="020B0604020202020204" pitchFamily="34" charset="0"/>
              </a:rPr>
              <a:t>En fonction du montant des dépôts (voir partie budget)</a:t>
            </a:r>
          </a:p>
        </p:txBody>
      </p:sp>
    </p:spTree>
    <p:extLst>
      <p:ext uri="{BB962C8B-B14F-4D97-AF65-F5344CB8AC3E}">
        <p14:creationId xmlns:p14="http://schemas.microsoft.com/office/powerpoint/2010/main" val="908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5</a:t>
            </a:fld>
            <a:endParaRPr lang="fr-FR" dirty="0"/>
          </a:p>
        </p:txBody>
      </p:sp>
      <p:sp>
        <p:nvSpPr>
          <p:cNvPr id="22" name="Titre 1"/>
          <p:cNvSpPr txBox="1">
            <a:spLocks/>
          </p:cNvSpPr>
          <p:nvPr/>
        </p:nvSpPr>
        <p:spPr bwMode="gray">
          <a:xfrm>
            <a:off x="1547664" y="339502"/>
            <a:ext cx="6713344" cy="359519"/>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gn="ctr"/>
            <a:r>
              <a:rPr lang="fr-FR" sz="2000" dirty="0" smtClean="0">
                <a:latin typeface="Marianne" panose="02000000000000000000" pitchFamily="50" charset="0"/>
              </a:rPr>
              <a:t>Conditions d’éligibilité liées aux demandeurs </a:t>
            </a:r>
            <a:endParaRPr lang="fr-FR" sz="2000" dirty="0">
              <a:latin typeface="Marianne" panose="02000000000000000000" pitchFamily="50" charset="0"/>
            </a:endParaRPr>
          </a:p>
        </p:txBody>
      </p:sp>
      <p:sp>
        <p:nvSpPr>
          <p:cNvPr id="3" name="Larme 2"/>
          <p:cNvSpPr/>
          <p:nvPr/>
        </p:nvSpPr>
        <p:spPr>
          <a:xfrm>
            <a:off x="8388424" y="61739"/>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3</a:t>
            </a:r>
            <a:endParaRPr lang="fr-FR" sz="1050" b="1" dirty="0">
              <a:latin typeface="Marianne" panose="02000000000000000000" pitchFamily="50" charset="0"/>
            </a:endParaRPr>
          </a:p>
        </p:txBody>
      </p:sp>
      <p:sp>
        <p:nvSpPr>
          <p:cNvPr id="6" name="Rectangle 5"/>
          <p:cNvSpPr/>
          <p:nvPr/>
        </p:nvSpPr>
        <p:spPr>
          <a:xfrm>
            <a:off x="341744" y="699021"/>
            <a:ext cx="8388464" cy="4263218"/>
          </a:xfrm>
          <a:prstGeom prst="rect">
            <a:avLst/>
          </a:prstGeom>
        </p:spPr>
        <p:txBody>
          <a:bodyPr wrap="square">
            <a:spAutoFit/>
          </a:bodyPr>
          <a:lstStyle/>
          <a:p>
            <a:pPr lvl="0" algn="just">
              <a:spcBef>
                <a:spcPts val="600"/>
              </a:spcBef>
              <a:spcAft>
                <a:spcPts val="700"/>
              </a:spcAft>
              <a:buSzPts val="1000"/>
            </a:pPr>
            <a:r>
              <a:rPr lang="fr-FR" sz="1200" dirty="0">
                <a:solidFill>
                  <a:srgbClr val="00000A"/>
                </a:solidFill>
                <a:latin typeface="Marianne" panose="02000000000000000000" pitchFamily="50" charset="0"/>
                <a:ea typeface="Arial Unicode MS"/>
                <a:cs typeface="Times New Roman" panose="02020603050405020304" pitchFamily="18" charset="0"/>
              </a:rPr>
              <a:t>Les demandeurs </a:t>
            </a:r>
            <a:r>
              <a:rPr lang="fr-FR" sz="1200" dirty="0" smtClean="0">
                <a:solidFill>
                  <a:srgbClr val="00000A"/>
                </a:solidFill>
                <a:latin typeface="Marianne" panose="02000000000000000000" pitchFamily="50" charset="0"/>
                <a:ea typeface="Arial Unicode MS"/>
                <a:cs typeface="Times New Roman" panose="02020603050405020304" pitchFamily="18" charset="0"/>
              </a:rPr>
              <a:t>doivent </a:t>
            </a:r>
            <a:r>
              <a:rPr lang="fr-FR" sz="1200" dirty="0">
                <a:solidFill>
                  <a:srgbClr val="00000A"/>
                </a:solidFill>
                <a:latin typeface="Marianne" panose="02000000000000000000" pitchFamily="50" charset="0"/>
                <a:ea typeface="Arial Unicode MS"/>
                <a:cs typeface="Times New Roman" panose="02020603050405020304" pitchFamily="18" charset="0"/>
              </a:rPr>
              <a:t>répondre à l’ensemble des critères suivants </a:t>
            </a:r>
            <a:r>
              <a:rPr lang="fr-FR" sz="1200" dirty="0" smtClean="0">
                <a:solidFill>
                  <a:srgbClr val="00000A"/>
                </a:solidFill>
                <a:latin typeface="Marianne" panose="02000000000000000000" pitchFamily="50" charset="0"/>
                <a:ea typeface="Arial Unicode MS"/>
                <a:cs typeface="Times New Roman" panose="02020603050405020304" pitchFamily="18" charset="0"/>
              </a:rPr>
              <a:t>: </a:t>
            </a:r>
            <a:endParaRPr lang="fr-FR" sz="1200" dirty="0">
              <a:solidFill>
                <a:srgbClr val="00000A"/>
              </a:solidFill>
              <a:latin typeface="Marianne" panose="02000000000000000000" pitchFamily="50" charset="0"/>
              <a:ea typeface="Arial Unicode MS"/>
              <a:cs typeface="Times New Roman" panose="02020603050405020304" pitchFamily="18" charset="0"/>
            </a:endParaRPr>
          </a:p>
          <a:p>
            <a:pPr marL="342900" lvl="0" indent="-342900" algn="just">
              <a:spcBef>
                <a:spcPts val="300"/>
              </a:spcBef>
              <a:buSzPts val="1000"/>
              <a:buFont typeface="Marianne" panose="02000000000000000000" pitchFamily="50" charset="0"/>
              <a:buAutoNum type="alphaLcPeriod"/>
            </a:pPr>
            <a:r>
              <a:rPr lang="fr-FR" sz="1200" b="1" dirty="0">
                <a:solidFill>
                  <a:srgbClr val="00000A"/>
                </a:solidFill>
                <a:latin typeface="Marianne" panose="02000000000000000000" pitchFamily="50" charset="0"/>
                <a:ea typeface="Arial Unicode MS"/>
                <a:cs typeface="Times New Roman" panose="02020603050405020304" pitchFamily="18" charset="0"/>
              </a:rPr>
              <a:t>être un exploitant </a:t>
            </a:r>
            <a:r>
              <a:rPr lang="fr-FR" sz="1200" b="1" dirty="0" smtClean="0">
                <a:solidFill>
                  <a:srgbClr val="00000A"/>
                </a:solidFill>
                <a:latin typeface="Marianne" panose="02000000000000000000" pitchFamily="50" charset="0"/>
                <a:ea typeface="Arial Unicode MS"/>
                <a:cs typeface="Times New Roman" panose="02020603050405020304" pitchFamily="18" charset="0"/>
              </a:rPr>
              <a:t>agricole, </a:t>
            </a:r>
            <a:r>
              <a:rPr lang="fr-FR" sz="1200" dirty="0" smtClean="0">
                <a:solidFill>
                  <a:srgbClr val="00000A"/>
                </a:solidFill>
                <a:latin typeface="Marianne" panose="02000000000000000000" pitchFamily="50" charset="0"/>
                <a:ea typeface="Arial Unicode MS"/>
                <a:cs typeface="Times New Roman" panose="02020603050405020304" pitchFamily="18" charset="0"/>
              </a:rPr>
              <a:t>GAEC, EARL </a:t>
            </a:r>
            <a:r>
              <a:rPr lang="fr-FR" sz="1200" dirty="0">
                <a:solidFill>
                  <a:srgbClr val="00000A"/>
                </a:solidFill>
                <a:latin typeface="Marianne" panose="02000000000000000000" pitchFamily="50" charset="0"/>
                <a:ea typeface="Arial Unicode MS"/>
                <a:cs typeface="Times New Roman" panose="02020603050405020304" pitchFamily="18" charset="0"/>
              </a:rPr>
              <a:t>ou une autre personne </a:t>
            </a:r>
            <a:r>
              <a:rPr lang="fr-FR" sz="1200" dirty="0" smtClean="0">
                <a:solidFill>
                  <a:srgbClr val="00000A"/>
                </a:solidFill>
                <a:latin typeface="Marianne" panose="02000000000000000000" pitchFamily="50" charset="0"/>
                <a:ea typeface="Arial Unicode MS"/>
                <a:cs typeface="Times New Roman" panose="02020603050405020304" pitchFamily="18" charset="0"/>
              </a:rPr>
              <a:t>morale </a:t>
            </a:r>
            <a:r>
              <a:rPr lang="fr-FR" sz="1200" dirty="0">
                <a:solidFill>
                  <a:srgbClr val="00000A"/>
                </a:solidFill>
                <a:latin typeface="Marianne" panose="02000000000000000000" pitchFamily="50" charset="0"/>
                <a:ea typeface="Arial Unicode MS"/>
                <a:cs typeface="Times New Roman" panose="02020603050405020304" pitchFamily="18" charset="0"/>
              </a:rPr>
              <a:t>exerçant </a:t>
            </a:r>
            <a:r>
              <a:rPr lang="fr-FR" sz="1200" b="1" dirty="0">
                <a:solidFill>
                  <a:srgbClr val="00000A"/>
                </a:solidFill>
                <a:latin typeface="Marianne" panose="02000000000000000000" pitchFamily="50" charset="0"/>
                <a:ea typeface="Arial Unicode MS"/>
                <a:cs typeface="Times New Roman" panose="02020603050405020304" pitchFamily="18" charset="0"/>
              </a:rPr>
              <a:t>une activité apicole en France</a:t>
            </a:r>
            <a:r>
              <a:rPr lang="fr-FR" sz="1200" dirty="0">
                <a:solidFill>
                  <a:srgbClr val="00000A"/>
                </a:solidFill>
                <a:latin typeface="Marianne" panose="02000000000000000000" pitchFamily="50" charset="0"/>
                <a:ea typeface="Arial Unicode MS"/>
                <a:cs typeface="Times New Roman" panose="02020603050405020304" pitchFamily="18" charset="0"/>
              </a:rPr>
              <a:t> ;</a:t>
            </a:r>
          </a:p>
          <a:p>
            <a:pPr marL="342900" lvl="0" indent="-342900" algn="just">
              <a:spcBef>
                <a:spcPts val="300"/>
              </a:spcBef>
              <a:buSzPts val="1000"/>
              <a:buFont typeface="Marianne" panose="02000000000000000000" pitchFamily="50" charset="0"/>
              <a:buAutoNum type="alphaLcPeriod"/>
            </a:pPr>
            <a:r>
              <a:rPr lang="fr-FR" sz="1200" dirty="0">
                <a:solidFill>
                  <a:srgbClr val="00000A"/>
                </a:solidFill>
                <a:latin typeface="Marianne" panose="02000000000000000000" pitchFamily="50" charset="0"/>
                <a:ea typeface="Arial Unicode MS"/>
                <a:cs typeface="Times New Roman" panose="02020603050405020304" pitchFamily="18" charset="0"/>
              </a:rPr>
              <a:t>être une </a:t>
            </a:r>
            <a:r>
              <a:rPr lang="fr-FR" sz="1200" b="1" dirty="0">
                <a:solidFill>
                  <a:srgbClr val="00000A"/>
                </a:solidFill>
                <a:latin typeface="Marianne" panose="02000000000000000000" pitchFamily="50" charset="0"/>
                <a:ea typeface="Arial Unicode MS"/>
                <a:cs typeface="Times New Roman" panose="02020603050405020304" pitchFamily="18" charset="0"/>
              </a:rPr>
              <a:t>petite ou moyenne entreprise (PME</a:t>
            </a:r>
            <a:r>
              <a:rPr lang="fr-FR" sz="1200" b="1" dirty="0" smtClean="0">
                <a:solidFill>
                  <a:srgbClr val="00000A"/>
                </a:solidFill>
                <a:latin typeface="Marianne" panose="02000000000000000000" pitchFamily="50" charset="0"/>
                <a:ea typeface="Arial Unicode MS"/>
                <a:cs typeface="Times New Roman" panose="02020603050405020304" pitchFamily="18" charset="0"/>
              </a:rPr>
              <a:t>)</a:t>
            </a:r>
            <a:r>
              <a:rPr lang="fr-FR" sz="1200" dirty="0" smtClean="0">
                <a:solidFill>
                  <a:srgbClr val="00000A"/>
                </a:solidFill>
                <a:latin typeface="Marianne" panose="02000000000000000000" pitchFamily="50" charset="0"/>
                <a:ea typeface="Arial Unicode MS"/>
                <a:cs typeface="Times New Roman" panose="02020603050405020304" pitchFamily="18" charset="0"/>
              </a:rPr>
              <a:t>, dont </a:t>
            </a:r>
            <a:r>
              <a:rPr lang="fr-FR" sz="1200" dirty="0">
                <a:solidFill>
                  <a:srgbClr val="00000A"/>
                </a:solidFill>
                <a:latin typeface="Marianne" panose="02000000000000000000" pitchFamily="50" charset="0"/>
                <a:ea typeface="Arial Unicode MS"/>
                <a:cs typeface="Times New Roman" panose="02020603050405020304" pitchFamily="18" charset="0"/>
              </a:rPr>
              <a:t>le siège se situe sur le territoire français ;</a:t>
            </a:r>
          </a:p>
          <a:p>
            <a:pPr marL="342900" lvl="0" indent="-342900" algn="just">
              <a:lnSpc>
                <a:spcPct val="120000"/>
              </a:lnSpc>
              <a:spcBef>
                <a:spcPts val="300"/>
              </a:spcBef>
              <a:buSzPts val="1000"/>
              <a:buFont typeface="Marianne" panose="02000000000000000000" pitchFamily="50" charset="0"/>
              <a:buAutoNum type="alphaLcPeriod"/>
            </a:pPr>
            <a:r>
              <a:rPr lang="fr-FR" sz="1200" dirty="0">
                <a:solidFill>
                  <a:srgbClr val="00000A"/>
                </a:solidFill>
                <a:latin typeface="Marianne" panose="02000000000000000000" pitchFamily="50" charset="0"/>
                <a:ea typeface="Arial Unicode MS"/>
                <a:cs typeface="Times New Roman" panose="02020603050405020304" pitchFamily="18" charset="0"/>
              </a:rPr>
              <a:t>être immatriculé </a:t>
            </a:r>
            <a:r>
              <a:rPr lang="fr-FR" sz="1200" dirty="0" smtClean="0">
                <a:solidFill>
                  <a:srgbClr val="00000A"/>
                </a:solidFill>
                <a:latin typeface="Marianne" panose="02000000000000000000" pitchFamily="50" charset="0"/>
                <a:ea typeface="Arial Unicode MS"/>
                <a:cs typeface="Times New Roman" panose="02020603050405020304" pitchFamily="18" charset="0"/>
              </a:rPr>
              <a:t>par </a:t>
            </a:r>
            <a:r>
              <a:rPr lang="fr-FR" sz="1200" dirty="0">
                <a:solidFill>
                  <a:srgbClr val="00000A"/>
                </a:solidFill>
                <a:latin typeface="Marianne" panose="02000000000000000000" pitchFamily="50" charset="0"/>
                <a:ea typeface="Arial Unicode MS"/>
                <a:cs typeface="Times New Roman" panose="02020603050405020304" pitchFamily="18" charset="0"/>
              </a:rPr>
              <a:t>un </a:t>
            </a:r>
            <a:r>
              <a:rPr lang="fr-FR" sz="1200" b="1" dirty="0">
                <a:solidFill>
                  <a:srgbClr val="00000A"/>
                </a:solidFill>
                <a:latin typeface="Marianne" panose="02000000000000000000" pitchFamily="50" charset="0"/>
                <a:ea typeface="Arial Unicode MS"/>
                <a:cs typeface="Times New Roman" panose="02020603050405020304" pitchFamily="18" charset="0"/>
              </a:rPr>
              <a:t>numéro SIRET actif à la date de dépôt </a:t>
            </a:r>
            <a:r>
              <a:rPr lang="fr-FR" sz="1200" dirty="0">
                <a:solidFill>
                  <a:srgbClr val="00000A"/>
                </a:solidFill>
                <a:latin typeface="Marianne" panose="02000000000000000000" pitchFamily="50" charset="0"/>
                <a:ea typeface="Arial Unicode MS"/>
                <a:cs typeface="Times New Roman" panose="02020603050405020304" pitchFamily="18" charset="0"/>
              </a:rPr>
              <a:t>de la demande d’aide et au jour du </a:t>
            </a:r>
            <a:r>
              <a:rPr lang="fr-FR" sz="1200" dirty="0" smtClean="0">
                <a:solidFill>
                  <a:srgbClr val="00000A"/>
                </a:solidFill>
                <a:latin typeface="Marianne" panose="02000000000000000000" pitchFamily="50" charset="0"/>
                <a:ea typeface="Arial Unicode MS"/>
                <a:cs typeface="Times New Roman" panose="02020603050405020304" pitchFamily="18" charset="0"/>
              </a:rPr>
              <a:t>paiement</a:t>
            </a:r>
            <a:r>
              <a:rPr lang="fr-FR" sz="1200" dirty="0">
                <a:solidFill>
                  <a:srgbClr val="00000A"/>
                </a:solidFill>
                <a:latin typeface="Marianne" panose="02000000000000000000" pitchFamily="50" charset="0"/>
                <a:ea typeface="Arial Unicode MS"/>
                <a:cs typeface="Times New Roman" panose="02020603050405020304" pitchFamily="18" charset="0"/>
              </a:rPr>
              <a:t> </a:t>
            </a:r>
            <a:r>
              <a:rPr lang="fr-FR" sz="1200" dirty="0" smtClean="0">
                <a:solidFill>
                  <a:srgbClr val="00000A"/>
                </a:solidFill>
                <a:latin typeface="Marianne" panose="02000000000000000000" pitchFamily="50" charset="0"/>
                <a:ea typeface="Arial Unicode MS"/>
                <a:cs typeface="Times New Roman" panose="02020603050405020304" pitchFamily="18" charset="0"/>
              </a:rPr>
              <a:t>;</a:t>
            </a:r>
            <a:endParaRPr lang="fr-FR" sz="1200" dirty="0">
              <a:solidFill>
                <a:srgbClr val="00000A"/>
              </a:solidFill>
              <a:latin typeface="Marianne" panose="02000000000000000000" pitchFamily="50" charset="0"/>
              <a:ea typeface="Arial Unicode MS"/>
              <a:cs typeface="Times New Roman" panose="02020603050405020304" pitchFamily="18" charset="0"/>
            </a:endParaRPr>
          </a:p>
          <a:p>
            <a:pPr marL="342900" lvl="0" indent="-342900" algn="just">
              <a:lnSpc>
                <a:spcPct val="120000"/>
              </a:lnSpc>
              <a:spcBef>
                <a:spcPts val="300"/>
              </a:spcBef>
              <a:buSzPts val="1000"/>
              <a:buFont typeface="Marianne" panose="02000000000000000000" pitchFamily="50" charset="0"/>
              <a:buAutoNum type="alphaLcPeriod"/>
            </a:pPr>
            <a:r>
              <a:rPr lang="fr-FR" sz="1200" b="1" dirty="0">
                <a:solidFill>
                  <a:srgbClr val="00000A"/>
                </a:solidFill>
                <a:latin typeface="Marianne" panose="02000000000000000000" pitchFamily="50" charset="0"/>
                <a:ea typeface="Arial Unicode MS"/>
                <a:cs typeface="Times New Roman" panose="02020603050405020304" pitchFamily="18" charset="0"/>
              </a:rPr>
              <a:t>être affilié à la MSA ou à la CGSS, en qualité de chef d’exploitation agricole </a:t>
            </a:r>
            <a:r>
              <a:rPr lang="fr-FR" sz="1200" dirty="0">
                <a:solidFill>
                  <a:srgbClr val="00000A"/>
                </a:solidFill>
                <a:latin typeface="Marianne" panose="02000000000000000000" pitchFamily="50" charset="0"/>
                <a:ea typeface="Arial Unicode MS"/>
                <a:cs typeface="Times New Roman" panose="02020603050405020304" pitchFamily="18" charset="0"/>
              </a:rPr>
              <a:t>(au moins un membre pour les formes sociétaires autre que les GAEC) ou </a:t>
            </a:r>
            <a:r>
              <a:rPr lang="fr-FR" sz="1200" b="1" dirty="0">
                <a:solidFill>
                  <a:srgbClr val="00000A"/>
                </a:solidFill>
                <a:latin typeface="Marianne" panose="02000000000000000000" pitchFamily="50" charset="0"/>
                <a:ea typeface="Arial Unicode MS"/>
                <a:cs typeface="Times New Roman" panose="02020603050405020304" pitchFamily="18" charset="0"/>
              </a:rPr>
              <a:t>non salarié agricole </a:t>
            </a:r>
            <a:r>
              <a:rPr lang="fr-FR" sz="1200" dirty="0">
                <a:solidFill>
                  <a:srgbClr val="00000A"/>
                </a:solidFill>
                <a:latin typeface="Marianne" panose="02000000000000000000" pitchFamily="50" charset="0"/>
                <a:ea typeface="Arial Unicode MS"/>
                <a:cs typeface="Times New Roman" panose="02020603050405020304" pitchFamily="18" charset="0"/>
              </a:rPr>
              <a:t>; </a:t>
            </a:r>
          </a:p>
          <a:p>
            <a:pPr marL="342900" lvl="0" indent="-342900" algn="just">
              <a:lnSpc>
                <a:spcPct val="120000"/>
              </a:lnSpc>
              <a:spcBef>
                <a:spcPts val="300"/>
              </a:spcBef>
              <a:buSzPts val="1000"/>
              <a:buFont typeface="Marianne" panose="02000000000000000000" pitchFamily="50" charset="0"/>
              <a:buAutoNum type="alphaLcPeriod"/>
            </a:pPr>
            <a:r>
              <a:rPr lang="fr-FR" sz="1200" dirty="0">
                <a:solidFill>
                  <a:srgbClr val="00000A"/>
                </a:solidFill>
                <a:latin typeface="Marianne" panose="02000000000000000000" pitchFamily="50" charset="0"/>
                <a:ea typeface="Arial Unicode MS"/>
                <a:cs typeface="Times New Roman" panose="02020603050405020304" pitchFamily="18" charset="0"/>
              </a:rPr>
              <a:t>avoir déclaré entre le </a:t>
            </a:r>
            <a:r>
              <a:rPr lang="fr-FR" sz="1200" b="1" dirty="0">
                <a:solidFill>
                  <a:srgbClr val="00000A"/>
                </a:solidFill>
                <a:latin typeface="Marianne" panose="02000000000000000000" pitchFamily="50" charset="0"/>
                <a:ea typeface="Arial Unicode MS"/>
                <a:cs typeface="Times New Roman" panose="02020603050405020304" pitchFamily="18" charset="0"/>
              </a:rPr>
              <a:t>1er septembre et le 31 décembre 2023 lors de la déclaration de ruches 2023 </a:t>
            </a:r>
            <a:r>
              <a:rPr lang="fr-FR" sz="1200" dirty="0">
                <a:solidFill>
                  <a:srgbClr val="00000A"/>
                </a:solidFill>
                <a:latin typeface="Marianne" panose="02000000000000000000" pitchFamily="50" charset="0"/>
                <a:ea typeface="Arial Unicode MS"/>
                <a:cs typeface="Times New Roman" panose="02020603050405020304" pitchFamily="18" charset="0"/>
              </a:rPr>
              <a:t>obligatoire </a:t>
            </a:r>
            <a:r>
              <a:rPr lang="fr-FR" sz="1200" b="1" dirty="0" smtClean="0">
                <a:solidFill>
                  <a:srgbClr val="00000A"/>
                </a:solidFill>
                <a:latin typeface="Marianne" panose="02000000000000000000" pitchFamily="50" charset="0"/>
                <a:ea typeface="Arial Unicode MS"/>
                <a:cs typeface="Times New Roman" panose="02020603050405020304" pitchFamily="18" charset="0"/>
              </a:rPr>
              <a:t>au </a:t>
            </a:r>
            <a:r>
              <a:rPr lang="fr-FR" sz="1200" b="1" dirty="0">
                <a:solidFill>
                  <a:srgbClr val="00000A"/>
                </a:solidFill>
                <a:latin typeface="Marianne" panose="02000000000000000000" pitchFamily="50" charset="0"/>
                <a:ea typeface="Arial Unicode MS"/>
                <a:cs typeface="Times New Roman" panose="02020603050405020304" pitchFamily="18" charset="0"/>
              </a:rPr>
              <a:t>moins </a:t>
            </a:r>
            <a:endParaRPr lang="fr-FR" sz="1200" b="1" dirty="0" smtClean="0">
              <a:solidFill>
                <a:srgbClr val="00000A"/>
              </a:solidFill>
              <a:latin typeface="Marianne" panose="02000000000000000000" pitchFamily="50" charset="0"/>
              <a:ea typeface="Arial Unicode MS"/>
              <a:cs typeface="Times New Roman" panose="02020603050405020304" pitchFamily="18" charset="0"/>
            </a:endParaRPr>
          </a:p>
          <a:p>
            <a:pPr marL="628650" lvl="1" indent="-171450" algn="just">
              <a:lnSpc>
                <a:spcPct val="120000"/>
              </a:lnSpc>
              <a:spcBef>
                <a:spcPts val="300"/>
              </a:spcBef>
              <a:buSzPts val="1000"/>
              <a:buFontTx/>
              <a:buChar char="-"/>
            </a:pPr>
            <a:r>
              <a:rPr lang="fr-FR" sz="1200" b="1" dirty="0" smtClean="0">
                <a:solidFill>
                  <a:srgbClr val="00000A"/>
                </a:solidFill>
                <a:latin typeface="Marianne" panose="02000000000000000000" pitchFamily="50" charset="0"/>
                <a:ea typeface="Arial Unicode MS"/>
                <a:cs typeface="Times New Roman" panose="02020603050405020304" pitchFamily="18" charset="0"/>
              </a:rPr>
              <a:t>200 </a:t>
            </a:r>
            <a:r>
              <a:rPr lang="fr-FR" sz="1200" b="1" dirty="0">
                <a:solidFill>
                  <a:srgbClr val="00000A"/>
                </a:solidFill>
                <a:latin typeface="Marianne" panose="02000000000000000000" pitchFamily="50" charset="0"/>
                <a:ea typeface="Arial Unicode MS"/>
                <a:cs typeface="Times New Roman" panose="02020603050405020304" pitchFamily="18" charset="0"/>
              </a:rPr>
              <a:t>ruches en métropole (hors Corse), </a:t>
            </a:r>
            <a:endParaRPr lang="fr-FR" sz="1200" b="1" dirty="0" smtClean="0">
              <a:solidFill>
                <a:srgbClr val="00000A"/>
              </a:solidFill>
              <a:latin typeface="Marianne" panose="02000000000000000000" pitchFamily="50" charset="0"/>
              <a:ea typeface="Arial Unicode MS"/>
              <a:cs typeface="Times New Roman" panose="02020603050405020304" pitchFamily="18" charset="0"/>
            </a:endParaRPr>
          </a:p>
          <a:p>
            <a:pPr marL="628650" lvl="1" indent="-171450" algn="just">
              <a:lnSpc>
                <a:spcPct val="120000"/>
              </a:lnSpc>
              <a:spcBef>
                <a:spcPts val="300"/>
              </a:spcBef>
              <a:buSzPts val="1000"/>
              <a:buFontTx/>
              <a:buChar char="-"/>
            </a:pPr>
            <a:r>
              <a:rPr lang="fr-FR" sz="1200" b="1" dirty="0" smtClean="0">
                <a:solidFill>
                  <a:srgbClr val="00000A"/>
                </a:solidFill>
                <a:latin typeface="Marianne" panose="02000000000000000000" pitchFamily="50" charset="0"/>
                <a:ea typeface="Arial Unicode MS"/>
                <a:cs typeface="Times New Roman" panose="02020603050405020304" pitchFamily="18" charset="0"/>
              </a:rPr>
              <a:t>125 </a:t>
            </a:r>
            <a:r>
              <a:rPr lang="fr-FR" sz="1200" b="1" dirty="0">
                <a:solidFill>
                  <a:srgbClr val="00000A"/>
                </a:solidFill>
                <a:latin typeface="Marianne" panose="02000000000000000000" pitchFamily="50" charset="0"/>
                <a:ea typeface="Arial Unicode MS"/>
                <a:cs typeface="Times New Roman" panose="02020603050405020304" pitchFamily="18" charset="0"/>
              </a:rPr>
              <a:t>ruches en Corse </a:t>
            </a:r>
            <a:endParaRPr lang="fr-FR" sz="1200" b="1" dirty="0" smtClean="0">
              <a:solidFill>
                <a:srgbClr val="00000A"/>
              </a:solidFill>
              <a:latin typeface="Marianne" panose="02000000000000000000" pitchFamily="50" charset="0"/>
              <a:ea typeface="Arial Unicode MS"/>
              <a:cs typeface="Times New Roman" panose="02020603050405020304" pitchFamily="18" charset="0"/>
            </a:endParaRPr>
          </a:p>
          <a:p>
            <a:pPr marL="628650" lvl="1" indent="-171450" algn="just">
              <a:lnSpc>
                <a:spcPct val="120000"/>
              </a:lnSpc>
              <a:spcBef>
                <a:spcPts val="300"/>
              </a:spcBef>
              <a:buSzPts val="1000"/>
              <a:buFontTx/>
              <a:buChar char="-"/>
            </a:pPr>
            <a:r>
              <a:rPr lang="fr-FR" sz="1200" b="1" dirty="0" smtClean="0">
                <a:solidFill>
                  <a:srgbClr val="00000A"/>
                </a:solidFill>
                <a:latin typeface="Marianne" panose="02000000000000000000" pitchFamily="50" charset="0"/>
                <a:ea typeface="Arial Unicode MS"/>
                <a:cs typeface="Times New Roman" panose="02020603050405020304" pitchFamily="18" charset="0"/>
              </a:rPr>
              <a:t>100 </a:t>
            </a:r>
            <a:r>
              <a:rPr lang="fr-FR" sz="1200" b="1" dirty="0">
                <a:solidFill>
                  <a:srgbClr val="00000A"/>
                </a:solidFill>
                <a:latin typeface="Marianne" panose="02000000000000000000" pitchFamily="50" charset="0"/>
                <a:ea typeface="Arial Unicode MS"/>
                <a:cs typeface="Times New Roman" panose="02020603050405020304" pitchFamily="18" charset="0"/>
              </a:rPr>
              <a:t>en Outre-Mer </a:t>
            </a:r>
            <a:r>
              <a:rPr lang="fr-FR" sz="1200" dirty="0">
                <a:solidFill>
                  <a:srgbClr val="00000A"/>
                </a:solidFill>
                <a:latin typeface="Marianne" panose="02000000000000000000" pitchFamily="50" charset="0"/>
                <a:ea typeface="Arial Unicode MS"/>
                <a:cs typeface="Times New Roman" panose="02020603050405020304" pitchFamily="18" charset="0"/>
              </a:rPr>
              <a:t>;</a:t>
            </a:r>
          </a:p>
          <a:p>
            <a:pPr marL="342900" lvl="0" indent="-342900" algn="just">
              <a:lnSpc>
                <a:spcPct val="120000"/>
              </a:lnSpc>
              <a:spcBef>
                <a:spcPts val="300"/>
              </a:spcBef>
              <a:buSzPts val="1000"/>
              <a:buFont typeface="Marianne" panose="02000000000000000000" pitchFamily="50" charset="0"/>
              <a:buAutoNum type="alphaLcPeriod"/>
            </a:pPr>
            <a:r>
              <a:rPr lang="fr-FR" sz="1200" dirty="0">
                <a:solidFill>
                  <a:srgbClr val="00000A"/>
                </a:solidFill>
                <a:latin typeface="Marianne" panose="02000000000000000000" pitchFamily="50" charset="0"/>
                <a:ea typeface="Arial Unicode MS"/>
                <a:cs typeface="Times New Roman" panose="02020603050405020304" pitchFamily="18" charset="0"/>
              </a:rPr>
              <a:t>avoir subi une </a:t>
            </a:r>
            <a:r>
              <a:rPr lang="fr-FR" sz="1200" b="1" dirty="0">
                <a:solidFill>
                  <a:srgbClr val="00000A"/>
                </a:solidFill>
                <a:latin typeface="Marianne" panose="02000000000000000000" pitchFamily="50" charset="0"/>
                <a:ea typeface="Arial Unicode MS"/>
                <a:cs typeface="Times New Roman" panose="02020603050405020304" pitchFamily="18" charset="0"/>
              </a:rPr>
              <a:t>perte de Chiffre d’Affaires (CA) sur la période indemnisée supérieure ou égale à 30%</a:t>
            </a:r>
            <a:r>
              <a:rPr lang="fr-FR" sz="1200" dirty="0">
                <a:solidFill>
                  <a:srgbClr val="00000A"/>
                </a:solidFill>
                <a:latin typeface="Marianne" panose="02000000000000000000" pitchFamily="50" charset="0"/>
                <a:ea typeface="Arial Unicode MS"/>
                <a:cs typeface="Times New Roman" panose="02020603050405020304" pitchFamily="18" charset="0"/>
              </a:rPr>
              <a:t> par rapport à la période de référence à périmètre </a:t>
            </a:r>
            <a:r>
              <a:rPr lang="fr-FR" sz="1200" dirty="0" smtClean="0">
                <a:solidFill>
                  <a:srgbClr val="00000A"/>
                </a:solidFill>
                <a:latin typeface="Marianne" panose="02000000000000000000" pitchFamily="50" charset="0"/>
                <a:ea typeface="Arial Unicode MS"/>
                <a:cs typeface="Times New Roman" panose="02020603050405020304" pitchFamily="18" charset="0"/>
              </a:rPr>
              <a:t>équivalent.</a:t>
            </a:r>
          </a:p>
          <a:p>
            <a:pPr algn="just">
              <a:lnSpc>
                <a:spcPct val="120000"/>
              </a:lnSpc>
              <a:spcBef>
                <a:spcPts val="300"/>
              </a:spcBef>
              <a:buSzPts val="1000"/>
            </a:pPr>
            <a:r>
              <a:rPr lang="fr-FR" sz="1200" dirty="0" smtClean="0">
                <a:solidFill>
                  <a:schemeClr val="tx2">
                    <a:lumMod val="60000"/>
                    <a:lumOff val="40000"/>
                  </a:schemeClr>
                </a:solidFill>
                <a:effectLst/>
                <a:latin typeface="Marianne" panose="02000000000000000000" pitchFamily="50" charset="0"/>
                <a:ea typeface="Arial Unicode MS"/>
                <a:cs typeface="Times New Roman" panose="02020603050405020304" pitchFamily="18" charset="0"/>
              </a:rPr>
              <a:t>+ </a:t>
            </a:r>
            <a:r>
              <a:rPr lang="fr-FR" sz="1200" b="1" dirty="0">
                <a:solidFill>
                  <a:schemeClr val="tx2">
                    <a:lumMod val="60000"/>
                    <a:lumOff val="40000"/>
                  </a:schemeClr>
                </a:solidFill>
              </a:rPr>
              <a:t>continuer son activité en apiculture durant l’ensemble de l’année 2024</a:t>
            </a:r>
            <a:r>
              <a:rPr lang="fr-FR" sz="1200" dirty="0">
                <a:solidFill>
                  <a:schemeClr val="tx2">
                    <a:lumMod val="60000"/>
                    <a:lumOff val="40000"/>
                  </a:schemeClr>
                </a:solidFill>
              </a:rPr>
              <a:t>.</a:t>
            </a:r>
          </a:p>
          <a:p>
            <a:pPr marL="342900" lvl="0" indent="-342900" algn="just">
              <a:lnSpc>
                <a:spcPct val="120000"/>
              </a:lnSpc>
              <a:spcBef>
                <a:spcPts val="600"/>
              </a:spcBef>
              <a:spcAft>
                <a:spcPts val="600"/>
              </a:spcAft>
              <a:buSzPts val="1000"/>
              <a:buFont typeface="Marianne" panose="02000000000000000000" pitchFamily="50" charset="0"/>
              <a:buAutoNum type="alphaLcPeriod"/>
            </a:pPr>
            <a:endParaRPr lang="fr-FR" sz="1200" dirty="0">
              <a:solidFill>
                <a:srgbClr val="00000A"/>
              </a:solidFill>
              <a:effectLst/>
              <a:latin typeface="Marianne" panose="02000000000000000000" pitchFamily="50" charset="0"/>
              <a:ea typeface="Arial Unicode MS"/>
              <a:cs typeface="Times New Roman" panose="02020603050405020304" pitchFamily="18" charset="0"/>
            </a:endParaRPr>
          </a:p>
        </p:txBody>
      </p:sp>
    </p:spTree>
    <p:extLst>
      <p:ext uri="{BB962C8B-B14F-4D97-AF65-F5344CB8AC3E}">
        <p14:creationId xmlns:p14="http://schemas.microsoft.com/office/powerpoint/2010/main" val="882098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6</a:t>
            </a:fld>
            <a:endParaRPr lang="fr-FR" dirty="0"/>
          </a:p>
        </p:txBody>
      </p:sp>
      <p:sp>
        <p:nvSpPr>
          <p:cNvPr id="22" name="Titre 1"/>
          <p:cNvSpPr txBox="1">
            <a:spLocks/>
          </p:cNvSpPr>
          <p:nvPr/>
        </p:nvSpPr>
        <p:spPr bwMode="gray">
          <a:xfrm>
            <a:off x="1331640" y="353616"/>
            <a:ext cx="6713344" cy="372608"/>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a:lstStyle>
          <a:p>
            <a:pPr algn="ctr"/>
            <a:r>
              <a:rPr lang="fr-FR" sz="2000" dirty="0" smtClean="0">
                <a:latin typeface="Marianne" panose="02000000000000000000" pitchFamily="50" charset="0"/>
              </a:rPr>
              <a:t>Conditions d’inéligibilité </a:t>
            </a:r>
            <a:endParaRPr lang="fr-FR" sz="2000" dirty="0">
              <a:latin typeface="Marianne" panose="02000000000000000000" pitchFamily="50" charset="0"/>
            </a:endParaRPr>
          </a:p>
        </p:txBody>
      </p:sp>
      <p:sp>
        <p:nvSpPr>
          <p:cNvPr id="6" name="Rectangle 5"/>
          <p:cNvSpPr/>
          <p:nvPr/>
        </p:nvSpPr>
        <p:spPr>
          <a:xfrm>
            <a:off x="467544" y="824914"/>
            <a:ext cx="8208912" cy="2008242"/>
          </a:xfrm>
          <a:prstGeom prst="rect">
            <a:avLst/>
          </a:prstGeom>
        </p:spPr>
        <p:txBody>
          <a:bodyPr wrap="square">
            <a:spAutoFit/>
          </a:bodyPr>
          <a:lstStyle/>
          <a:p>
            <a:pPr algn="just">
              <a:spcAft>
                <a:spcPts val="300"/>
              </a:spcAft>
              <a:tabLst>
                <a:tab pos="-3436620" algn="l"/>
                <a:tab pos="-3280410" algn="l"/>
              </a:tabLst>
            </a:pPr>
            <a:r>
              <a:rPr lang="fr-FR" sz="1200" dirty="0">
                <a:solidFill>
                  <a:srgbClr val="00000A"/>
                </a:solidFill>
                <a:latin typeface="Marianne" panose="02000000000000000000" pitchFamily="50" charset="0"/>
                <a:ea typeface="Arial Unicode MS"/>
                <a:cs typeface="Times New Roman" panose="02020603050405020304" pitchFamily="18" charset="0"/>
              </a:rPr>
              <a:t>Ne sont pas éligibles à l’aide  </a:t>
            </a:r>
            <a:r>
              <a:rPr lang="fr-FR" sz="1200" dirty="0" smtClean="0">
                <a:solidFill>
                  <a:srgbClr val="00000A"/>
                </a:solidFill>
                <a:latin typeface="Marianne" panose="02000000000000000000" pitchFamily="50" charset="0"/>
                <a:ea typeface="Arial Unicode MS"/>
                <a:cs typeface="Times New Roman" panose="02020603050405020304" pitchFamily="18" charset="0"/>
              </a:rPr>
              <a:t>:</a:t>
            </a:r>
          </a:p>
          <a:p>
            <a:pPr algn="just">
              <a:spcAft>
                <a:spcPts val="300"/>
              </a:spcAft>
              <a:tabLst>
                <a:tab pos="-3436620" algn="l"/>
                <a:tab pos="-3280410" algn="l"/>
              </a:tabLst>
            </a:pPr>
            <a:endParaRPr lang="fr-FR" sz="1050" dirty="0" smtClean="0">
              <a:solidFill>
                <a:srgbClr val="00000A"/>
              </a:solidFill>
              <a:latin typeface="Marianne" panose="02000000000000000000" pitchFamily="50" charset="0"/>
              <a:ea typeface="Arial Unicode MS"/>
              <a:cs typeface="Times New Roman" panose="02020603050405020304" pitchFamily="18" charset="0"/>
            </a:endParaRPr>
          </a:p>
          <a:p>
            <a:pPr marL="342900" lvl="0" indent="-342900" algn="just">
              <a:spcAft>
                <a:spcPts val="300"/>
              </a:spcAft>
              <a:buClr>
                <a:srgbClr val="000000"/>
              </a:buClr>
              <a:buFont typeface="Symbol" panose="05050102010706020507" pitchFamily="18" charset="2"/>
              <a:buChar char=""/>
              <a:tabLst>
                <a:tab pos="-3436620" algn="l"/>
                <a:tab pos="-3280410" algn="l"/>
              </a:tabLst>
            </a:pPr>
            <a:r>
              <a:rPr lang="fr-FR" sz="1200" dirty="0" smtClean="0">
                <a:solidFill>
                  <a:srgbClr val="00000A"/>
                </a:solidFill>
                <a:latin typeface="Marianne" panose="02000000000000000000" pitchFamily="50" charset="0"/>
                <a:ea typeface="Arial Unicode MS"/>
                <a:cs typeface="Times New Roman" panose="02020603050405020304" pitchFamily="18" charset="0"/>
              </a:rPr>
              <a:t>les demandeurs </a:t>
            </a:r>
          </a:p>
          <a:p>
            <a:pPr marL="800100" lvl="1" indent="-342900" algn="just">
              <a:spcAft>
                <a:spcPts val="300"/>
              </a:spcAft>
              <a:buClr>
                <a:srgbClr val="000000"/>
              </a:buClr>
              <a:buFont typeface="Symbol" panose="05050102010706020507" pitchFamily="18" charset="2"/>
              <a:buChar char=""/>
              <a:tabLst>
                <a:tab pos="-3436620" algn="l"/>
                <a:tab pos="-3280410" algn="l"/>
              </a:tabLst>
            </a:pPr>
            <a:r>
              <a:rPr lang="fr-FR" sz="1200" dirty="0" smtClean="0">
                <a:solidFill>
                  <a:srgbClr val="00000A"/>
                </a:solidFill>
                <a:latin typeface="Marianne" panose="02000000000000000000" pitchFamily="50" charset="0"/>
                <a:ea typeface="Arial Unicode MS"/>
                <a:cs typeface="Times New Roman" panose="02020603050405020304" pitchFamily="18" charset="0"/>
              </a:rPr>
              <a:t>ne disposant </a:t>
            </a:r>
            <a:r>
              <a:rPr lang="fr-FR" sz="1200" b="1" dirty="0" smtClean="0">
                <a:solidFill>
                  <a:srgbClr val="00000A"/>
                </a:solidFill>
                <a:latin typeface="Marianne" panose="02000000000000000000" pitchFamily="50" charset="0"/>
                <a:ea typeface="Arial Unicode MS"/>
                <a:cs typeface="Times New Roman" panose="02020603050405020304" pitchFamily="18" charset="0"/>
              </a:rPr>
              <a:t>d’aucune référence pour apprécier les pertes de CA </a:t>
            </a:r>
            <a:r>
              <a:rPr lang="fr-FR" sz="1200" dirty="0" smtClean="0">
                <a:solidFill>
                  <a:srgbClr val="00000A"/>
                </a:solidFill>
                <a:latin typeface="Marianne" panose="02000000000000000000" pitchFamily="50" charset="0"/>
                <a:ea typeface="Arial Unicode MS"/>
                <a:cs typeface="Times New Roman" panose="02020603050405020304" pitchFamily="18" charset="0"/>
              </a:rPr>
              <a:t>;</a:t>
            </a:r>
          </a:p>
          <a:p>
            <a:pPr marL="800100" lvl="1" indent="-342900" algn="just">
              <a:spcAft>
                <a:spcPts val="300"/>
              </a:spcAft>
              <a:buClr>
                <a:srgbClr val="000000"/>
              </a:buClr>
              <a:buFont typeface="Symbol" panose="05050102010706020507" pitchFamily="18" charset="2"/>
              <a:buChar char=""/>
              <a:tabLst>
                <a:tab pos="-3436620" algn="l"/>
                <a:tab pos="-3280410" algn="l"/>
              </a:tabLst>
            </a:pPr>
            <a:r>
              <a:rPr lang="fr-FR" sz="1200" dirty="0" smtClean="0">
                <a:solidFill>
                  <a:srgbClr val="00000A"/>
                </a:solidFill>
                <a:latin typeface="Marianne" panose="02000000000000000000" pitchFamily="50" charset="0"/>
                <a:ea typeface="Arial Unicode MS"/>
                <a:cs typeface="Times New Roman" panose="02020603050405020304" pitchFamily="18" charset="0"/>
              </a:rPr>
              <a:t>ne </a:t>
            </a:r>
            <a:r>
              <a:rPr lang="fr-FR" sz="1200" dirty="0">
                <a:solidFill>
                  <a:srgbClr val="00000A"/>
                </a:solidFill>
                <a:latin typeface="Marianne" panose="02000000000000000000" pitchFamily="50" charset="0"/>
                <a:ea typeface="Arial Unicode MS"/>
                <a:cs typeface="Times New Roman" panose="02020603050405020304" pitchFamily="18" charset="0"/>
              </a:rPr>
              <a:t>disposant </a:t>
            </a:r>
            <a:r>
              <a:rPr lang="fr-FR" sz="1200" b="1" dirty="0">
                <a:solidFill>
                  <a:srgbClr val="00000A"/>
                </a:solidFill>
                <a:latin typeface="Marianne" panose="02000000000000000000" pitchFamily="50" charset="0"/>
                <a:ea typeface="Arial Unicode MS"/>
                <a:cs typeface="Times New Roman" panose="02020603050405020304" pitchFamily="18" charset="0"/>
              </a:rPr>
              <a:t>pas de déclaration TVA 2023 </a:t>
            </a:r>
            <a:r>
              <a:rPr lang="fr-FR" sz="1200" i="1" dirty="0">
                <a:solidFill>
                  <a:srgbClr val="00000A"/>
                </a:solidFill>
                <a:latin typeface="Marianne" panose="02000000000000000000" pitchFamily="50" charset="0"/>
                <a:ea typeface="Arial Unicode MS"/>
                <a:cs typeface="Times New Roman" panose="02020603050405020304" pitchFamily="18" charset="0"/>
              </a:rPr>
              <a:t>hors cas de transmission d’exploitation </a:t>
            </a:r>
            <a:r>
              <a:rPr lang="fr-FR" sz="1200" dirty="0">
                <a:solidFill>
                  <a:srgbClr val="00000A"/>
                </a:solidFill>
                <a:latin typeface="Marianne" panose="02000000000000000000" pitchFamily="50" charset="0"/>
                <a:ea typeface="Arial Unicode MS"/>
                <a:cs typeface="Times New Roman" panose="02020603050405020304" pitchFamily="18" charset="0"/>
              </a:rPr>
              <a:t> </a:t>
            </a:r>
            <a:r>
              <a:rPr lang="fr-FR" sz="1200" dirty="0" smtClean="0">
                <a:solidFill>
                  <a:srgbClr val="00000A"/>
                </a:solidFill>
                <a:latin typeface="Marianne" panose="02000000000000000000" pitchFamily="50" charset="0"/>
                <a:ea typeface="Arial Unicode MS"/>
                <a:cs typeface="Times New Roman" panose="02020603050405020304" pitchFamily="18" charset="0"/>
              </a:rPr>
              <a:t>;</a:t>
            </a:r>
          </a:p>
          <a:p>
            <a:pPr marL="800100" lvl="1" indent="-342900" algn="just">
              <a:spcAft>
                <a:spcPts val="300"/>
              </a:spcAft>
              <a:buClr>
                <a:srgbClr val="000000"/>
              </a:buClr>
              <a:buFont typeface="Symbol" panose="05050102010706020507" pitchFamily="18" charset="2"/>
              <a:buChar char=""/>
              <a:tabLst>
                <a:tab pos="-3436620" algn="l"/>
                <a:tab pos="-3280410" algn="l"/>
              </a:tabLst>
            </a:pPr>
            <a:r>
              <a:rPr lang="fr-FR" sz="1200" dirty="0" smtClean="0">
                <a:solidFill>
                  <a:srgbClr val="00000A"/>
                </a:solidFill>
                <a:latin typeface="Marianne" panose="02000000000000000000" pitchFamily="50" charset="0"/>
                <a:ea typeface="Arial Unicode MS"/>
                <a:cs typeface="Times New Roman" panose="02020603050405020304" pitchFamily="18" charset="0"/>
              </a:rPr>
              <a:t>n’ayant </a:t>
            </a:r>
            <a:r>
              <a:rPr lang="fr-FR" sz="1200" dirty="0">
                <a:solidFill>
                  <a:srgbClr val="00000A"/>
                </a:solidFill>
                <a:latin typeface="Marianne" panose="02000000000000000000" pitchFamily="50" charset="0"/>
                <a:ea typeface="Arial Unicode MS"/>
                <a:cs typeface="Times New Roman" panose="02020603050405020304" pitchFamily="18" charset="0"/>
              </a:rPr>
              <a:t>pas </a:t>
            </a:r>
            <a:r>
              <a:rPr lang="fr-FR" sz="1200" b="1" dirty="0">
                <a:solidFill>
                  <a:srgbClr val="00000A"/>
                </a:solidFill>
                <a:latin typeface="Marianne" panose="02000000000000000000" pitchFamily="50" charset="0"/>
                <a:ea typeface="Arial Unicode MS"/>
                <a:cs typeface="Times New Roman" panose="02020603050405020304" pitchFamily="18" charset="0"/>
              </a:rPr>
              <a:t>effectué leur déclaration de détention de ruches pour l’année 2023</a:t>
            </a:r>
            <a:r>
              <a:rPr lang="fr-FR" sz="1200" dirty="0">
                <a:solidFill>
                  <a:srgbClr val="00000A"/>
                </a:solidFill>
                <a:latin typeface="Marianne" panose="02000000000000000000" pitchFamily="50" charset="0"/>
                <a:ea typeface="Arial Unicode MS"/>
                <a:cs typeface="Times New Roman" panose="02020603050405020304" pitchFamily="18" charset="0"/>
              </a:rPr>
              <a:t> ;</a:t>
            </a:r>
          </a:p>
          <a:p>
            <a:pPr marL="342900" lvl="0" indent="-342900" algn="just">
              <a:spcBef>
                <a:spcPts val="600"/>
              </a:spcBef>
              <a:spcAft>
                <a:spcPts val="600"/>
              </a:spcAft>
              <a:buClr>
                <a:srgbClr val="000000"/>
              </a:buClr>
              <a:buFont typeface="Symbol" panose="05050102010706020507" pitchFamily="18" charset="2"/>
              <a:buChar char=""/>
            </a:pPr>
            <a:r>
              <a:rPr lang="fr-FR" sz="1200" b="1" dirty="0">
                <a:solidFill>
                  <a:srgbClr val="00000A"/>
                </a:solidFill>
                <a:latin typeface="Marianne" panose="02000000000000000000" pitchFamily="50" charset="0"/>
                <a:ea typeface="Arial Unicode MS"/>
                <a:cs typeface="Times New Roman" panose="02020603050405020304" pitchFamily="18" charset="0"/>
              </a:rPr>
              <a:t>les entreprises en </a:t>
            </a:r>
            <a:r>
              <a:rPr lang="fr-FR" sz="1200" b="1" dirty="0" smtClean="0">
                <a:solidFill>
                  <a:srgbClr val="00000A"/>
                </a:solidFill>
                <a:latin typeface="Marianne" panose="02000000000000000000" pitchFamily="50" charset="0"/>
                <a:ea typeface="Arial Unicode MS"/>
                <a:cs typeface="Times New Roman" panose="02020603050405020304" pitchFamily="18" charset="0"/>
              </a:rPr>
              <a:t>difficulté</a:t>
            </a:r>
            <a:r>
              <a:rPr lang="fr-FR" sz="1200" dirty="0" smtClean="0">
                <a:solidFill>
                  <a:srgbClr val="00000A"/>
                </a:solidFill>
                <a:latin typeface="Marianne" panose="02000000000000000000" pitchFamily="50" charset="0"/>
                <a:ea typeface="Arial Unicode MS"/>
                <a:cs typeface="Times New Roman" panose="02020603050405020304" pitchFamily="18" charset="0"/>
              </a:rPr>
              <a:t>, </a:t>
            </a:r>
            <a:r>
              <a:rPr lang="fr-FR" sz="1200" dirty="0">
                <a:solidFill>
                  <a:srgbClr val="00000A"/>
                </a:solidFill>
                <a:latin typeface="Marianne" panose="02000000000000000000" pitchFamily="50" charset="0"/>
                <a:ea typeface="Arial Unicode MS"/>
                <a:cs typeface="Times New Roman" panose="02020603050405020304" pitchFamily="18" charset="0"/>
              </a:rPr>
              <a:t>notamment les entreprises en procédure </a:t>
            </a:r>
            <a:r>
              <a:rPr lang="fr-FR" sz="1200" dirty="0" smtClean="0">
                <a:solidFill>
                  <a:srgbClr val="00000A"/>
                </a:solidFill>
                <a:latin typeface="Marianne" panose="02000000000000000000" pitchFamily="50" charset="0"/>
                <a:ea typeface="Arial Unicode MS"/>
                <a:cs typeface="Times New Roman" panose="02020603050405020304" pitchFamily="18" charset="0"/>
              </a:rPr>
              <a:t>collective</a:t>
            </a:r>
            <a:r>
              <a:rPr lang="fr-FR" sz="1200" dirty="0">
                <a:solidFill>
                  <a:srgbClr val="00000A"/>
                </a:solidFill>
                <a:latin typeface="Marianne" panose="02000000000000000000" pitchFamily="50" charset="0"/>
                <a:ea typeface="Arial Unicode MS"/>
                <a:cs typeface="Times New Roman" panose="02020603050405020304" pitchFamily="18" charset="0"/>
              </a:rPr>
              <a:t> </a:t>
            </a:r>
            <a:r>
              <a:rPr lang="fr-FR" sz="1200" dirty="0" smtClean="0">
                <a:solidFill>
                  <a:srgbClr val="00000A"/>
                </a:solidFill>
                <a:latin typeface="Marianne" panose="02000000000000000000" pitchFamily="50" charset="0"/>
                <a:ea typeface="Arial Unicode MS"/>
                <a:cs typeface="Times New Roman" panose="02020603050405020304" pitchFamily="18" charset="0"/>
              </a:rPr>
              <a:t>;</a:t>
            </a:r>
          </a:p>
          <a:p>
            <a:pPr marL="342900" lvl="0" indent="-342900" algn="just">
              <a:spcBef>
                <a:spcPts val="600"/>
              </a:spcBef>
              <a:spcAft>
                <a:spcPts val="600"/>
              </a:spcAft>
              <a:buClr>
                <a:srgbClr val="000000"/>
              </a:buClr>
              <a:buFont typeface="Symbol" panose="05050102010706020507" pitchFamily="18" charset="2"/>
              <a:buChar char=""/>
            </a:pPr>
            <a:r>
              <a:rPr lang="fr-FR" sz="1200" dirty="0" smtClean="0">
                <a:solidFill>
                  <a:srgbClr val="00000A"/>
                </a:solidFill>
                <a:latin typeface="Marianne" panose="02000000000000000000" pitchFamily="50" charset="0"/>
                <a:ea typeface="Arial Unicode MS"/>
                <a:cs typeface="Times New Roman" panose="02020603050405020304" pitchFamily="18" charset="0"/>
              </a:rPr>
              <a:t>les </a:t>
            </a:r>
            <a:r>
              <a:rPr lang="fr-FR" sz="1200" dirty="0">
                <a:solidFill>
                  <a:srgbClr val="00000A"/>
                </a:solidFill>
                <a:latin typeface="Marianne" panose="02000000000000000000" pitchFamily="50" charset="0"/>
                <a:ea typeface="Arial Unicode MS"/>
                <a:cs typeface="Times New Roman" panose="02020603050405020304" pitchFamily="18" charset="0"/>
              </a:rPr>
              <a:t>entités </a:t>
            </a:r>
            <a:r>
              <a:rPr lang="fr-FR" sz="1200" b="1" dirty="0">
                <a:solidFill>
                  <a:srgbClr val="00000A"/>
                </a:solidFill>
                <a:latin typeface="Marianne" panose="02000000000000000000" pitchFamily="50" charset="0"/>
                <a:ea typeface="Arial Unicode MS"/>
                <a:cs typeface="Times New Roman" panose="02020603050405020304" pitchFamily="18" charset="0"/>
              </a:rPr>
              <a:t>faisant l'objet de sanctions adoptées par l'UE dans le cadre du conflit </a:t>
            </a:r>
            <a:r>
              <a:rPr lang="fr-FR" sz="1200" b="1" dirty="0" smtClean="0">
                <a:solidFill>
                  <a:srgbClr val="00000A"/>
                </a:solidFill>
                <a:latin typeface="Marianne" panose="02000000000000000000" pitchFamily="50" charset="0"/>
                <a:ea typeface="Arial Unicode MS"/>
                <a:cs typeface="Times New Roman" panose="02020603050405020304" pitchFamily="18" charset="0"/>
              </a:rPr>
              <a:t>russo-ukrainien</a:t>
            </a:r>
            <a:endParaRPr lang="fr-FR" sz="1200" b="1" dirty="0">
              <a:solidFill>
                <a:srgbClr val="00000A"/>
              </a:solidFill>
              <a:latin typeface="Marianne" panose="02000000000000000000" pitchFamily="50" charset="0"/>
              <a:ea typeface="Arial Unicode MS"/>
              <a:cs typeface="Times New Roman" panose="02020603050405020304" pitchFamily="18" charset="0"/>
            </a:endParaRPr>
          </a:p>
        </p:txBody>
      </p:sp>
      <p:sp>
        <p:nvSpPr>
          <p:cNvPr id="8" name="Larme 7"/>
          <p:cNvSpPr/>
          <p:nvPr/>
        </p:nvSpPr>
        <p:spPr>
          <a:xfrm>
            <a:off x="8334672" y="75853"/>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5</a:t>
            </a:r>
            <a:endParaRPr lang="fr-FR" sz="1050" b="1" dirty="0">
              <a:latin typeface="Marianne" panose="02000000000000000000" pitchFamily="50" charset="0"/>
            </a:endParaRPr>
          </a:p>
        </p:txBody>
      </p:sp>
    </p:spTree>
    <p:extLst>
      <p:ext uri="{BB962C8B-B14F-4D97-AF65-F5344CB8AC3E}">
        <p14:creationId xmlns:p14="http://schemas.microsoft.com/office/powerpoint/2010/main" val="3654551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67494"/>
            <a:ext cx="7560840" cy="648072"/>
          </a:xfrm>
        </p:spPr>
        <p:txBody>
          <a:bodyPr/>
          <a:lstStyle/>
          <a:p>
            <a:pPr algn="ctr"/>
            <a:r>
              <a:rPr lang="fr-FR" sz="2000" dirty="0" smtClean="0">
                <a:latin typeface="Marianne" panose="02000000000000000000" pitchFamily="50" charset="0"/>
              </a:rPr>
              <a:t>Conditions éligibilité </a:t>
            </a:r>
            <a:br>
              <a:rPr lang="fr-FR" sz="2000" dirty="0" smtClean="0">
                <a:latin typeface="Marianne" panose="02000000000000000000" pitchFamily="50" charset="0"/>
              </a:rPr>
            </a:br>
            <a:r>
              <a:rPr lang="fr-FR" sz="2000" dirty="0" smtClean="0">
                <a:latin typeface="Marianne" panose="02000000000000000000" pitchFamily="50" charset="0"/>
              </a:rPr>
              <a:t>calcul de la pertes de CA </a:t>
            </a:r>
            <a:endParaRPr lang="fr-FR" sz="2000" dirty="0">
              <a:latin typeface="Marianne" panose="02000000000000000000" pitchFamily="50" charset="0"/>
            </a:endParaRPr>
          </a:p>
        </p:txBody>
      </p:sp>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7</a:t>
            </a:fld>
            <a:endParaRPr lang="fr-FR" dirty="0"/>
          </a:p>
        </p:txBody>
      </p:sp>
      <p:sp>
        <p:nvSpPr>
          <p:cNvPr id="3" name="Rectangle 2"/>
          <p:cNvSpPr/>
          <p:nvPr/>
        </p:nvSpPr>
        <p:spPr>
          <a:xfrm>
            <a:off x="396306" y="915566"/>
            <a:ext cx="8352928" cy="3185487"/>
          </a:xfrm>
          <a:prstGeom prst="rect">
            <a:avLst/>
          </a:prstGeom>
        </p:spPr>
        <p:txBody>
          <a:bodyPr wrap="square">
            <a:spAutoFit/>
          </a:bodyPr>
          <a:lstStyle/>
          <a:p>
            <a:pPr algn="just">
              <a:spcBef>
                <a:spcPts val="595"/>
              </a:spcBef>
              <a:spcAft>
                <a:spcPts val="0"/>
              </a:spcAft>
            </a:pPr>
            <a:r>
              <a:rPr lang="fr-FR" sz="1600" dirty="0" smtClean="0">
                <a:latin typeface="Marianne" panose="02000000000000000000" pitchFamily="50" charset="0"/>
                <a:ea typeface="Arial Unicode MS"/>
                <a:cs typeface="Times New Roman" panose="02020603050405020304" pitchFamily="18" charset="0"/>
              </a:rPr>
              <a:t>L’apiculteur doit avoir </a:t>
            </a:r>
            <a:r>
              <a:rPr lang="fr-FR" sz="1600" dirty="0">
                <a:latin typeface="Marianne" panose="02000000000000000000" pitchFamily="50" charset="0"/>
                <a:ea typeface="Arial Unicode MS"/>
                <a:cs typeface="Times New Roman" panose="02020603050405020304" pitchFamily="18" charset="0"/>
              </a:rPr>
              <a:t>subi une perte de </a:t>
            </a:r>
            <a:r>
              <a:rPr lang="fr-FR" sz="1600" dirty="0" smtClean="0">
                <a:latin typeface="Marianne" panose="02000000000000000000" pitchFamily="50" charset="0"/>
                <a:ea typeface="Arial Unicode MS"/>
                <a:cs typeface="Times New Roman" panose="02020603050405020304" pitchFamily="18" charset="0"/>
              </a:rPr>
              <a:t>CA </a:t>
            </a:r>
            <a:r>
              <a:rPr lang="fr-FR" sz="1600" dirty="0">
                <a:latin typeface="Marianne" panose="02000000000000000000" pitchFamily="50" charset="0"/>
                <a:ea typeface="Arial Unicode MS"/>
                <a:cs typeface="Times New Roman" panose="02020603050405020304" pitchFamily="18" charset="0"/>
              </a:rPr>
              <a:t>sur </a:t>
            </a:r>
            <a:r>
              <a:rPr lang="fr-FR" sz="1600" b="1" dirty="0">
                <a:latin typeface="Marianne" panose="02000000000000000000" pitchFamily="50" charset="0"/>
                <a:ea typeface="Arial Unicode MS"/>
                <a:cs typeface="Times New Roman" panose="02020603050405020304" pitchFamily="18" charset="0"/>
              </a:rPr>
              <a:t>la période indemnisée (année civile 2023)</a:t>
            </a:r>
            <a:r>
              <a:rPr lang="fr-FR" sz="1600" dirty="0">
                <a:latin typeface="Marianne" panose="02000000000000000000" pitchFamily="50" charset="0"/>
                <a:ea typeface="Arial Unicode MS"/>
                <a:cs typeface="Times New Roman" panose="02020603050405020304" pitchFamily="18" charset="0"/>
              </a:rPr>
              <a:t> </a:t>
            </a:r>
            <a:r>
              <a:rPr lang="fr-FR" sz="1600" b="1" u="sng" dirty="0">
                <a:latin typeface="Marianne" panose="02000000000000000000" pitchFamily="50" charset="0"/>
                <a:ea typeface="Arial Unicode MS"/>
                <a:cs typeface="Times New Roman" panose="02020603050405020304" pitchFamily="18" charset="0"/>
              </a:rPr>
              <a:t>supérieure ou égale à 30% </a:t>
            </a:r>
            <a:r>
              <a:rPr lang="fr-FR" sz="1600" b="1" dirty="0">
                <a:latin typeface="Marianne" panose="02000000000000000000" pitchFamily="50" charset="0"/>
                <a:ea typeface="Arial Unicode MS"/>
                <a:cs typeface="Times New Roman" panose="02020603050405020304" pitchFamily="18" charset="0"/>
              </a:rPr>
              <a:t>par rapport à la période de référence </a:t>
            </a:r>
            <a:r>
              <a:rPr lang="fr-FR" sz="1600" dirty="0">
                <a:latin typeface="Marianne" panose="02000000000000000000" pitchFamily="50" charset="0"/>
                <a:ea typeface="Arial Unicode MS"/>
                <a:cs typeface="Times New Roman" panose="02020603050405020304" pitchFamily="18" charset="0"/>
              </a:rPr>
              <a:t>à périmètre </a:t>
            </a:r>
            <a:r>
              <a:rPr lang="fr-FR" sz="1600" dirty="0" smtClean="0">
                <a:latin typeface="Marianne" panose="02000000000000000000" pitchFamily="50" charset="0"/>
                <a:ea typeface="Arial Unicode MS"/>
                <a:cs typeface="Times New Roman" panose="02020603050405020304" pitchFamily="18" charset="0"/>
              </a:rPr>
              <a:t>équivalent</a:t>
            </a:r>
            <a:endParaRPr lang="fr-FR" sz="1600" dirty="0">
              <a:latin typeface="Marianne" panose="02000000000000000000" pitchFamily="50" charset="0"/>
              <a:ea typeface="Arial Unicode MS"/>
              <a:cs typeface="Times New Roman" panose="02020603050405020304" pitchFamily="18" charset="0"/>
            </a:endParaRPr>
          </a:p>
          <a:p>
            <a:pPr algn="just">
              <a:spcBef>
                <a:spcPts val="595"/>
              </a:spcBef>
              <a:spcAft>
                <a:spcPts val="0"/>
              </a:spcAft>
            </a:pPr>
            <a:endParaRPr lang="fr-FR" sz="1600" dirty="0" smtClean="0">
              <a:latin typeface="Marianne" panose="02000000000000000000" pitchFamily="50" charset="0"/>
              <a:ea typeface="Arial Unicode MS"/>
              <a:cs typeface="Times New Roman" panose="02020603050405020304" pitchFamily="18" charset="0"/>
            </a:endParaRPr>
          </a:p>
          <a:p>
            <a:pPr algn="just">
              <a:spcBef>
                <a:spcPts val="595"/>
              </a:spcBef>
              <a:spcAft>
                <a:spcPts val="0"/>
              </a:spcAft>
            </a:pPr>
            <a:r>
              <a:rPr lang="fr-FR" sz="1600" b="1" u="sng" dirty="0">
                <a:solidFill>
                  <a:schemeClr val="tx2">
                    <a:lumMod val="60000"/>
                    <a:lumOff val="40000"/>
                  </a:schemeClr>
                </a:solidFill>
                <a:latin typeface="Marianne" panose="02000000000000000000" pitchFamily="50" charset="0"/>
                <a:ea typeface="Arial Unicode MS"/>
                <a:cs typeface="Times New Roman" panose="02020603050405020304" pitchFamily="18" charset="0"/>
              </a:rPr>
              <a:t>La période indemnisée</a:t>
            </a:r>
            <a:r>
              <a:rPr lang="fr-FR" sz="1600" b="1" dirty="0">
                <a:solidFill>
                  <a:schemeClr val="tx2">
                    <a:lumMod val="60000"/>
                    <a:lumOff val="40000"/>
                  </a:schemeClr>
                </a:solidFill>
                <a:effectLst>
                  <a:outerShdw blurRad="38100" dist="38100" dir="2700000" algn="tl">
                    <a:srgbClr val="000000">
                      <a:alpha val="43137"/>
                    </a:srgbClr>
                  </a:outerShdw>
                </a:effectLst>
                <a:latin typeface="Marianne" panose="02000000000000000000" pitchFamily="50" charset="0"/>
                <a:ea typeface="Arial Unicode MS"/>
                <a:cs typeface="Times New Roman" panose="02020603050405020304" pitchFamily="18" charset="0"/>
              </a:rPr>
              <a:t> </a:t>
            </a:r>
            <a:r>
              <a:rPr lang="fr-FR" sz="1600" dirty="0" smtClean="0">
                <a:solidFill>
                  <a:schemeClr val="tx2">
                    <a:lumMod val="60000"/>
                    <a:lumOff val="40000"/>
                  </a:schemeClr>
                </a:solidFill>
                <a:latin typeface="Marianne" panose="02000000000000000000" pitchFamily="50" charset="0"/>
                <a:ea typeface="Arial Unicode MS"/>
                <a:cs typeface="Times New Roman" panose="02020603050405020304" pitchFamily="18" charset="0"/>
              </a:rPr>
              <a:t>= période </a:t>
            </a:r>
            <a:r>
              <a:rPr lang="fr-FR" sz="1600" dirty="0">
                <a:solidFill>
                  <a:schemeClr val="tx2">
                    <a:lumMod val="60000"/>
                    <a:lumOff val="40000"/>
                  </a:schemeClr>
                </a:solidFill>
                <a:latin typeface="Marianne" panose="02000000000000000000" pitchFamily="50" charset="0"/>
                <a:ea typeface="Arial Unicode MS"/>
                <a:cs typeface="Times New Roman" panose="02020603050405020304" pitchFamily="18" charset="0"/>
              </a:rPr>
              <a:t>correspondant à la déclaration TVA 2023 (soit du 1er janvier au 31 décembre 2023</a:t>
            </a:r>
            <a:r>
              <a:rPr lang="fr-FR" sz="1600" dirty="0" smtClean="0">
                <a:solidFill>
                  <a:schemeClr val="tx2">
                    <a:lumMod val="60000"/>
                    <a:lumOff val="40000"/>
                  </a:schemeClr>
                </a:solidFill>
                <a:latin typeface="Marianne" panose="02000000000000000000" pitchFamily="50" charset="0"/>
                <a:ea typeface="Arial Unicode MS"/>
                <a:cs typeface="Times New Roman" panose="02020603050405020304" pitchFamily="18" charset="0"/>
              </a:rPr>
              <a:t>)</a:t>
            </a:r>
          </a:p>
          <a:p>
            <a:pPr algn="just">
              <a:spcBef>
                <a:spcPts val="595"/>
              </a:spcBef>
              <a:spcAft>
                <a:spcPts val="0"/>
              </a:spcAft>
            </a:pPr>
            <a:endParaRPr lang="fr-FR" sz="1600" dirty="0">
              <a:solidFill>
                <a:schemeClr val="tx2">
                  <a:lumMod val="60000"/>
                  <a:lumOff val="40000"/>
                </a:schemeClr>
              </a:solidFill>
              <a:latin typeface="Marianne" panose="02000000000000000000" pitchFamily="50" charset="0"/>
              <a:ea typeface="Arial Unicode MS"/>
              <a:cs typeface="Times New Roman" panose="02020603050405020304" pitchFamily="18" charset="0"/>
            </a:endParaRPr>
          </a:p>
          <a:p>
            <a:pPr algn="just">
              <a:spcBef>
                <a:spcPts val="595"/>
              </a:spcBef>
              <a:spcAft>
                <a:spcPts val="0"/>
              </a:spcAft>
            </a:pPr>
            <a:r>
              <a:rPr lang="fr-FR" sz="1600" b="1" u="sng" dirty="0">
                <a:solidFill>
                  <a:schemeClr val="tx2">
                    <a:lumMod val="60000"/>
                    <a:lumOff val="40000"/>
                  </a:schemeClr>
                </a:solidFill>
                <a:latin typeface="Marianne" panose="02000000000000000000" pitchFamily="50" charset="0"/>
                <a:ea typeface="Arial Unicode MS"/>
                <a:cs typeface="Times New Roman" panose="02020603050405020304" pitchFamily="18" charset="0"/>
              </a:rPr>
              <a:t>La période de référence</a:t>
            </a:r>
            <a:r>
              <a:rPr lang="fr-FR" sz="1600" b="1" dirty="0">
                <a:solidFill>
                  <a:schemeClr val="tx2">
                    <a:lumMod val="60000"/>
                    <a:lumOff val="40000"/>
                  </a:schemeClr>
                </a:solidFill>
                <a:latin typeface="Marianne" panose="02000000000000000000" pitchFamily="50" charset="0"/>
                <a:ea typeface="Arial Unicode MS"/>
                <a:cs typeface="Times New Roman" panose="02020603050405020304" pitchFamily="18" charset="0"/>
              </a:rPr>
              <a:t> </a:t>
            </a:r>
            <a:r>
              <a:rPr lang="fr-FR" sz="1600" dirty="0" smtClean="0">
                <a:solidFill>
                  <a:schemeClr val="tx2">
                    <a:lumMod val="60000"/>
                    <a:lumOff val="40000"/>
                  </a:schemeClr>
                </a:solidFill>
                <a:latin typeface="Marianne" panose="02000000000000000000" pitchFamily="50" charset="0"/>
                <a:ea typeface="Arial Unicode MS"/>
                <a:cs typeface="Times New Roman" panose="02020603050405020304" pitchFamily="18" charset="0"/>
              </a:rPr>
              <a:t>= </a:t>
            </a:r>
            <a:r>
              <a:rPr lang="fr-FR" sz="1600" dirty="0">
                <a:solidFill>
                  <a:schemeClr val="tx2">
                    <a:lumMod val="60000"/>
                    <a:lumOff val="40000"/>
                  </a:schemeClr>
                </a:solidFill>
                <a:latin typeface="Marianne" panose="02000000000000000000" pitchFamily="50" charset="0"/>
                <a:ea typeface="Arial Unicode MS"/>
                <a:cs typeface="Times New Roman" panose="02020603050405020304" pitchFamily="18" charset="0"/>
              </a:rPr>
              <a:t>la moyenne olympique sur les années 2018 à </a:t>
            </a:r>
            <a:r>
              <a:rPr lang="fr-FR" sz="1600" dirty="0" smtClean="0">
                <a:solidFill>
                  <a:schemeClr val="tx2">
                    <a:lumMod val="60000"/>
                    <a:lumOff val="40000"/>
                  </a:schemeClr>
                </a:solidFill>
                <a:latin typeface="Marianne" panose="02000000000000000000" pitchFamily="50" charset="0"/>
                <a:ea typeface="Arial Unicode MS"/>
                <a:cs typeface="Times New Roman" panose="02020603050405020304" pitchFamily="18" charset="0"/>
              </a:rPr>
              <a:t>2022( déclarations </a:t>
            </a:r>
            <a:r>
              <a:rPr lang="fr-FR" sz="1600" dirty="0">
                <a:solidFill>
                  <a:schemeClr val="tx2">
                    <a:lumMod val="60000"/>
                    <a:lumOff val="40000"/>
                  </a:schemeClr>
                </a:solidFill>
                <a:latin typeface="Marianne" panose="02000000000000000000" pitchFamily="50" charset="0"/>
                <a:ea typeface="Arial Unicode MS"/>
                <a:cs typeface="Times New Roman" panose="02020603050405020304" pitchFamily="18" charset="0"/>
              </a:rPr>
              <a:t>TVA </a:t>
            </a:r>
            <a:r>
              <a:rPr lang="fr-FR" sz="1600" dirty="0" smtClean="0">
                <a:solidFill>
                  <a:schemeClr val="tx2">
                    <a:lumMod val="60000"/>
                    <a:lumOff val="40000"/>
                  </a:schemeClr>
                </a:solidFill>
                <a:latin typeface="Marianne" panose="02000000000000000000" pitchFamily="50" charset="0"/>
                <a:ea typeface="Arial Unicode MS"/>
                <a:cs typeface="Times New Roman" panose="02020603050405020304" pitchFamily="18" charset="0"/>
              </a:rPr>
              <a:t>2018-2019-2020-2021-2022), </a:t>
            </a:r>
            <a:r>
              <a:rPr lang="fr-FR" sz="1600" dirty="0">
                <a:solidFill>
                  <a:schemeClr val="tx2">
                    <a:lumMod val="60000"/>
                    <a:lumOff val="40000"/>
                  </a:schemeClr>
                </a:solidFill>
                <a:latin typeface="Marianne" panose="02000000000000000000" pitchFamily="50" charset="0"/>
                <a:ea typeface="Arial Unicode MS"/>
                <a:cs typeface="Times New Roman" panose="02020603050405020304" pitchFamily="18" charset="0"/>
              </a:rPr>
              <a:t>en excluant la valeur la plus élevée et la valeur la plus basse. </a:t>
            </a:r>
            <a:r>
              <a:rPr lang="fr-FR" sz="1400" i="1" dirty="0">
                <a:solidFill>
                  <a:schemeClr val="tx2">
                    <a:lumMod val="60000"/>
                    <a:lumOff val="40000"/>
                  </a:schemeClr>
                </a:solidFill>
                <a:latin typeface="Marianne" panose="02000000000000000000" pitchFamily="50" charset="0"/>
                <a:ea typeface="Arial Unicode MS"/>
                <a:cs typeface="Times New Roman" panose="02020603050405020304" pitchFamily="18" charset="0"/>
              </a:rPr>
              <a:t>La période correspondant à la déclaration TVA N est l’année civile N. </a:t>
            </a:r>
            <a:endParaRPr lang="fr-FR" sz="1400" i="1" dirty="0" smtClean="0">
              <a:solidFill>
                <a:schemeClr val="tx2">
                  <a:lumMod val="60000"/>
                  <a:lumOff val="40000"/>
                </a:schemeClr>
              </a:solidFill>
              <a:latin typeface="Marianne" panose="02000000000000000000" pitchFamily="50" charset="0"/>
              <a:ea typeface="Arial Unicode MS"/>
              <a:cs typeface="Times New Roman" panose="02020603050405020304" pitchFamily="18" charset="0"/>
            </a:endParaRPr>
          </a:p>
          <a:p>
            <a:pPr algn="just">
              <a:spcBef>
                <a:spcPts val="595"/>
              </a:spcBef>
              <a:spcAft>
                <a:spcPts val="0"/>
              </a:spcAft>
            </a:pPr>
            <a:endParaRPr lang="fr-FR" sz="1600" dirty="0">
              <a:latin typeface="Marianne" panose="02000000000000000000" pitchFamily="50" charset="0"/>
              <a:ea typeface="Arial Unicode MS"/>
              <a:cs typeface="Times New Roman" panose="02020603050405020304" pitchFamily="18" charset="0"/>
            </a:endParaRPr>
          </a:p>
        </p:txBody>
      </p:sp>
      <p:sp>
        <p:nvSpPr>
          <p:cNvPr id="8" name="Larme 7"/>
          <p:cNvSpPr/>
          <p:nvPr/>
        </p:nvSpPr>
        <p:spPr>
          <a:xfrm>
            <a:off x="8388424" y="72008"/>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4</a:t>
            </a:r>
            <a:endParaRPr lang="fr-FR" sz="1050" b="1" dirty="0">
              <a:latin typeface="Marianne" panose="02000000000000000000" pitchFamily="50" charset="0"/>
            </a:endParaRPr>
          </a:p>
        </p:txBody>
      </p:sp>
    </p:spTree>
    <p:extLst>
      <p:ext uri="{BB962C8B-B14F-4D97-AF65-F5344CB8AC3E}">
        <p14:creationId xmlns:p14="http://schemas.microsoft.com/office/powerpoint/2010/main" val="1001094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8153" y="188265"/>
            <a:ext cx="7560840" cy="372608"/>
          </a:xfrm>
        </p:spPr>
        <p:txBody>
          <a:bodyPr/>
          <a:lstStyle/>
          <a:p>
            <a:pPr algn="ctr"/>
            <a:r>
              <a:rPr lang="fr-FR" sz="2000" dirty="0" smtClean="0">
                <a:latin typeface="Marianne" panose="02000000000000000000" pitchFamily="50" charset="0"/>
              </a:rPr>
              <a:t>Caractéristiques de la mesure et calcul de l’aide</a:t>
            </a:r>
            <a:endParaRPr lang="fr-FR" sz="2000" dirty="0">
              <a:latin typeface="Marianne" panose="02000000000000000000" pitchFamily="50" charset="0"/>
            </a:endParaRPr>
          </a:p>
        </p:txBody>
      </p:sp>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8</a:t>
            </a:fld>
            <a:endParaRPr lang="fr-FR" dirty="0"/>
          </a:p>
        </p:txBody>
      </p:sp>
      <p:sp>
        <p:nvSpPr>
          <p:cNvPr id="3" name="Rectangle 2"/>
          <p:cNvSpPr/>
          <p:nvPr/>
        </p:nvSpPr>
        <p:spPr>
          <a:xfrm>
            <a:off x="818682" y="488249"/>
            <a:ext cx="6129582" cy="461665"/>
          </a:xfrm>
          <a:prstGeom prst="rect">
            <a:avLst/>
          </a:prstGeom>
        </p:spPr>
        <p:txBody>
          <a:bodyPr wrap="square">
            <a:spAutoFit/>
          </a:bodyPr>
          <a:lstStyle/>
          <a:p>
            <a:pPr algn="just">
              <a:spcBef>
                <a:spcPts val="595"/>
              </a:spcBef>
            </a:pPr>
            <a:r>
              <a:rPr lang="fr-FR" sz="1200" dirty="0" smtClean="0">
                <a:latin typeface="Marianne" panose="02000000000000000000" pitchFamily="50" charset="0"/>
                <a:ea typeface="Arial Unicode MS"/>
                <a:cs typeface="Times New Roman" panose="02020603050405020304" pitchFamily="18" charset="0"/>
              </a:rPr>
              <a:t>Le </a:t>
            </a:r>
            <a:r>
              <a:rPr lang="fr-FR" sz="1200" dirty="0">
                <a:latin typeface="Marianne" panose="02000000000000000000" pitchFamily="50" charset="0"/>
                <a:ea typeface="Arial Unicode MS"/>
                <a:cs typeface="Times New Roman" panose="02020603050405020304" pitchFamily="18" charset="0"/>
              </a:rPr>
              <a:t>chiffre d’affaires est celui inscrit dans la déclaration Taxe sur la Valeur ajoutée (« déclaration TVA ») annuelle (formulaire 3517-AGR-SD) aux lignes 04 à 09</a:t>
            </a:r>
            <a:r>
              <a:rPr lang="fr-FR" sz="1200" dirty="0">
                <a:latin typeface="Marianne" panose="02000000000000000000" pitchFamily="50" charset="0"/>
              </a:rPr>
              <a:t>. </a:t>
            </a:r>
            <a:endParaRPr lang="fr-FR" sz="1200" dirty="0">
              <a:effectLst/>
              <a:latin typeface="Marianne" panose="02000000000000000000" pitchFamily="50" charset="0"/>
              <a:ea typeface="Arial Unicode MS"/>
              <a:cs typeface="Times New Roman" panose="02020603050405020304" pitchFamily="18" charset="0"/>
            </a:endParaRPr>
          </a:p>
        </p:txBody>
      </p:sp>
      <p:sp>
        <p:nvSpPr>
          <p:cNvPr id="8" name="Larme 7"/>
          <p:cNvSpPr/>
          <p:nvPr/>
        </p:nvSpPr>
        <p:spPr>
          <a:xfrm>
            <a:off x="8388424" y="72008"/>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4</a:t>
            </a:r>
            <a:endParaRPr lang="fr-FR" sz="1050" b="1" dirty="0">
              <a:latin typeface="Marianne" panose="02000000000000000000" pitchFamily="50" charset="0"/>
            </a:endParaRPr>
          </a:p>
        </p:txBody>
      </p:sp>
      <p:pic>
        <p:nvPicPr>
          <p:cNvPr id="6" name="Image 5"/>
          <p:cNvPicPr>
            <a:picLocks noChangeAspect="1"/>
          </p:cNvPicPr>
          <p:nvPr/>
        </p:nvPicPr>
        <p:blipFill rotWithShape="1">
          <a:blip r:embed="rId3">
            <a:extLst>
              <a:ext uri="{28A0092B-C50C-407E-A947-70E740481C1C}">
                <a14:useLocalDpi xmlns:a14="http://schemas.microsoft.com/office/drawing/2010/main" val="0"/>
              </a:ext>
            </a:extLst>
          </a:blip>
          <a:srcRect t="1012" r="2752" b="2248"/>
          <a:stretch/>
        </p:blipFill>
        <p:spPr>
          <a:xfrm>
            <a:off x="1199743" y="946908"/>
            <a:ext cx="4761792" cy="3888433"/>
          </a:xfrm>
          <a:prstGeom prst="rect">
            <a:avLst/>
          </a:prstGeom>
        </p:spPr>
      </p:pic>
      <p:sp>
        <p:nvSpPr>
          <p:cNvPr id="10" name="Cadre 9"/>
          <p:cNvSpPr/>
          <p:nvPr/>
        </p:nvSpPr>
        <p:spPr>
          <a:xfrm>
            <a:off x="4499993" y="1958258"/>
            <a:ext cx="864096" cy="1693612"/>
          </a:xfrm>
          <a:prstGeom prst="frame">
            <a:avLst/>
          </a:prstGeom>
          <a:solidFill>
            <a:schemeClr val="bg2"/>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11" name="ZoneTexte 10"/>
          <p:cNvSpPr txBox="1"/>
          <p:nvPr/>
        </p:nvSpPr>
        <p:spPr>
          <a:xfrm>
            <a:off x="6276110" y="2571750"/>
            <a:ext cx="2376264" cy="738664"/>
          </a:xfrm>
          <a:prstGeom prst="rect">
            <a:avLst/>
          </a:prstGeom>
          <a:noFill/>
          <a:ln w="28575">
            <a:solidFill>
              <a:srgbClr val="FF0000"/>
            </a:solidFill>
          </a:ln>
        </p:spPr>
        <p:txBody>
          <a:bodyPr wrap="square" rtlCol="0">
            <a:spAutoFit/>
          </a:bodyPr>
          <a:lstStyle/>
          <a:p>
            <a:pPr algn="just"/>
            <a:r>
              <a:rPr lang="fr-FR" sz="1200" dirty="0">
                <a:latin typeface="Marianne" panose="02000000000000000000" pitchFamily="50" charset="0"/>
                <a:ea typeface="Arial Unicode MS"/>
                <a:cs typeface="Times New Roman" panose="02020603050405020304" pitchFamily="18" charset="0"/>
              </a:rPr>
              <a:t>Le</a:t>
            </a:r>
            <a:r>
              <a:rPr lang="fr-FR" dirty="0" smtClean="0"/>
              <a:t> </a:t>
            </a:r>
            <a:r>
              <a:rPr lang="fr-FR" sz="1200" dirty="0" smtClean="0">
                <a:latin typeface="Marianne" panose="02000000000000000000" pitchFamily="50" charset="0"/>
                <a:ea typeface="Arial Unicode MS"/>
                <a:cs typeface="Times New Roman" panose="02020603050405020304" pitchFamily="18" charset="0"/>
              </a:rPr>
              <a:t>chiffre d’affaires à prendre en compte est le résultat de la somme des lignes 04 à 09 </a:t>
            </a:r>
            <a:endParaRPr lang="fr-FR" sz="1200" dirty="0">
              <a:latin typeface="Marianne" panose="02000000000000000000" pitchFamily="50" charset="0"/>
              <a:ea typeface="Arial Unicode MS"/>
              <a:cs typeface="Times New Roman" panose="02020603050405020304" pitchFamily="18" charset="0"/>
            </a:endParaRPr>
          </a:p>
        </p:txBody>
      </p:sp>
      <p:cxnSp>
        <p:nvCxnSpPr>
          <p:cNvPr id="13" name="Connecteur droit avec flèche 12"/>
          <p:cNvCxnSpPr>
            <a:endCxn id="10" idx="3"/>
          </p:cNvCxnSpPr>
          <p:nvPr/>
        </p:nvCxnSpPr>
        <p:spPr>
          <a:xfrm flipH="1" flipV="1">
            <a:off x="5364089" y="2805064"/>
            <a:ext cx="899912" cy="86062"/>
          </a:xfrm>
          <a:prstGeom prst="straightConnector1">
            <a:avLst/>
          </a:prstGeom>
          <a:ln w="38100">
            <a:solidFill>
              <a:schemeClr val="bg2"/>
            </a:solidFill>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762762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441230"/>
            <a:ext cx="7056784" cy="372608"/>
          </a:xfrm>
        </p:spPr>
        <p:txBody>
          <a:bodyPr/>
          <a:lstStyle/>
          <a:p>
            <a:pPr algn="ctr"/>
            <a:r>
              <a:rPr lang="fr-FR" sz="2000" dirty="0" smtClean="0">
                <a:latin typeface="Marianne" panose="02000000000000000000" pitchFamily="50" charset="0"/>
              </a:rPr>
              <a:t>Calcul de l’aide </a:t>
            </a:r>
            <a:endParaRPr lang="fr-FR" sz="2000" dirty="0">
              <a:latin typeface="Marianne" panose="02000000000000000000" pitchFamily="50" charset="0"/>
            </a:endParaRPr>
          </a:p>
        </p:txBody>
      </p:sp>
      <p:sp>
        <p:nvSpPr>
          <p:cNvPr id="4" name="Espace réservé du pied de page 3"/>
          <p:cNvSpPr>
            <a:spLocks noGrp="1"/>
          </p:cNvSpPr>
          <p:nvPr>
            <p:ph type="ftr" sz="quarter" idx="11"/>
          </p:nvPr>
        </p:nvSpPr>
        <p:spPr/>
        <p:txBody>
          <a:bodyPr/>
          <a:lstStyle/>
          <a:p>
            <a:r>
              <a:rPr lang="fr-FR" dirty="0"/>
              <a:t>Direction générale de la performance économique et environnementale des entreprises </a:t>
            </a:r>
            <a:r>
              <a:rPr lang="fr-FR" dirty="0" smtClean="0"/>
              <a:t>- DGPE</a:t>
            </a:r>
            <a:endParaRPr lang="fr-FR" dirty="0"/>
          </a:p>
        </p:txBody>
      </p:sp>
      <p:sp>
        <p:nvSpPr>
          <p:cNvPr id="5" name="Espace réservé du numéro de diapositive 4"/>
          <p:cNvSpPr>
            <a:spLocks noGrp="1"/>
          </p:cNvSpPr>
          <p:nvPr>
            <p:ph type="sldNum" sz="quarter" idx="12"/>
          </p:nvPr>
        </p:nvSpPr>
        <p:spPr/>
        <p:txBody>
          <a:bodyPr/>
          <a:lstStyle/>
          <a:p>
            <a:fld id="{74203166-3A7C-4CAB-BE68-C43859A408ED}" type="slidenum">
              <a:rPr lang="fr-FR" smtClean="0"/>
              <a:pPr/>
              <a:t>9</a:t>
            </a:fld>
            <a:endParaRPr lang="fr-FR" dirty="0"/>
          </a:p>
        </p:txBody>
      </p:sp>
      <p:sp>
        <p:nvSpPr>
          <p:cNvPr id="3" name="Rectangle 2"/>
          <p:cNvSpPr/>
          <p:nvPr/>
        </p:nvSpPr>
        <p:spPr>
          <a:xfrm>
            <a:off x="827584" y="816746"/>
            <a:ext cx="8064896" cy="1477328"/>
          </a:xfrm>
          <a:prstGeom prst="rect">
            <a:avLst/>
          </a:prstGeom>
        </p:spPr>
        <p:txBody>
          <a:bodyPr wrap="square">
            <a:spAutoFit/>
          </a:bodyPr>
          <a:lstStyle/>
          <a:p>
            <a:pPr fontAlgn="auto"/>
            <a:r>
              <a:rPr lang="fr-FR" dirty="0" smtClean="0">
                <a:latin typeface="Marianne" panose="02000000000000000000" pitchFamily="50" charset="0"/>
              </a:rPr>
              <a:t>La </a:t>
            </a:r>
            <a:r>
              <a:rPr lang="fr-FR" dirty="0">
                <a:latin typeface="Marianne" panose="02000000000000000000" pitchFamily="50" charset="0"/>
              </a:rPr>
              <a:t>perte de CA de l’exploitation est calculée comme suit </a:t>
            </a:r>
            <a:r>
              <a:rPr lang="fr-FR" dirty="0" smtClean="0">
                <a:latin typeface="Marianne" panose="02000000000000000000" pitchFamily="50" charset="0"/>
              </a:rPr>
              <a:t>:</a:t>
            </a:r>
          </a:p>
          <a:p>
            <a:pPr algn="ctr" fontAlgn="auto"/>
            <a:r>
              <a:rPr lang="fr-FR" dirty="0" smtClean="0">
                <a:solidFill>
                  <a:schemeClr val="tx2">
                    <a:lumMod val="60000"/>
                    <a:lumOff val="40000"/>
                  </a:schemeClr>
                </a:solidFill>
                <a:latin typeface="Marianne" panose="02000000000000000000" pitchFamily="50" charset="0"/>
              </a:rPr>
              <a:t>Perte </a:t>
            </a:r>
            <a:r>
              <a:rPr lang="fr-FR" dirty="0">
                <a:solidFill>
                  <a:schemeClr val="tx2">
                    <a:lumMod val="60000"/>
                    <a:lumOff val="40000"/>
                  </a:schemeClr>
                </a:solidFill>
                <a:latin typeface="Marianne" panose="02000000000000000000" pitchFamily="50" charset="0"/>
              </a:rPr>
              <a:t>CA </a:t>
            </a:r>
            <a:r>
              <a:rPr lang="fr-FR" baseline="-25000" dirty="0">
                <a:solidFill>
                  <a:schemeClr val="tx2">
                    <a:lumMod val="60000"/>
                    <a:lumOff val="40000"/>
                  </a:schemeClr>
                </a:solidFill>
                <a:latin typeface="Marianne" panose="02000000000000000000" pitchFamily="50" charset="0"/>
              </a:rPr>
              <a:t>éligible </a:t>
            </a:r>
            <a:r>
              <a:rPr lang="fr-FR" dirty="0">
                <a:solidFill>
                  <a:schemeClr val="tx2">
                    <a:lumMod val="60000"/>
                    <a:lumOff val="40000"/>
                  </a:schemeClr>
                </a:solidFill>
                <a:latin typeface="Marianne" panose="02000000000000000000" pitchFamily="50" charset="0"/>
              </a:rPr>
              <a:t>=</a:t>
            </a:r>
            <a:r>
              <a:rPr lang="fr-FR" dirty="0" err="1">
                <a:solidFill>
                  <a:schemeClr val="tx2">
                    <a:lumMod val="60000"/>
                    <a:lumOff val="40000"/>
                  </a:schemeClr>
                </a:solidFill>
                <a:latin typeface="Marianne" panose="02000000000000000000" pitchFamily="50" charset="0"/>
              </a:rPr>
              <a:t>CA</a:t>
            </a:r>
            <a:r>
              <a:rPr lang="fr-FR" baseline="-25000" dirty="0" err="1">
                <a:solidFill>
                  <a:schemeClr val="tx2">
                    <a:lumMod val="60000"/>
                    <a:lumOff val="40000"/>
                  </a:schemeClr>
                </a:solidFill>
                <a:latin typeface="Marianne" panose="02000000000000000000" pitchFamily="50" charset="0"/>
              </a:rPr>
              <a:t>référence</a:t>
            </a:r>
            <a:r>
              <a:rPr lang="fr-FR" dirty="0">
                <a:solidFill>
                  <a:schemeClr val="tx2">
                    <a:lumMod val="60000"/>
                    <a:lumOff val="40000"/>
                  </a:schemeClr>
                </a:solidFill>
                <a:latin typeface="Marianne" panose="02000000000000000000" pitchFamily="50" charset="0"/>
              </a:rPr>
              <a:t>-CA </a:t>
            </a:r>
            <a:r>
              <a:rPr lang="fr-FR" baseline="-25000" dirty="0" smtClean="0">
                <a:solidFill>
                  <a:schemeClr val="tx2">
                    <a:lumMod val="60000"/>
                    <a:lumOff val="40000"/>
                  </a:schemeClr>
                </a:solidFill>
                <a:latin typeface="Marianne" panose="02000000000000000000" pitchFamily="50" charset="0"/>
              </a:rPr>
              <a:t>indemnisé</a:t>
            </a:r>
          </a:p>
          <a:p>
            <a:pPr algn="just" fontAlgn="auto"/>
            <a:endParaRPr lang="fr-FR" dirty="0" smtClean="0">
              <a:latin typeface="Marianne" panose="02000000000000000000" pitchFamily="50" charset="0"/>
            </a:endParaRPr>
          </a:p>
          <a:p>
            <a:pPr fontAlgn="auto"/>
            <a:r>
              <a:rPr lang="fr-FR" b="1" dirty="0" smtClean="0">
                <a:latin typeface="Marianne" panose="02000000000000000000" pitchFamily="50" charset="0"/>
              </a:rPr>
              <a:t>Le </a:t>
            </a:r>
            <a:r>
              <a:rPr lang="fr-FR" b="1" dirty="0">
                <a:latin typeface="Marianne" panose="02000000000000000000" pitchFamily="50" charset="0"/>
              </a:rPr>
              <a:t>taux de prise en charge de la perte est de 80 % </a:t>
            </a:r>
            <a:r>
              <a:rPr lang="fr-FR" b="1" dirty="0" smtClean="0">
                <a:latin typeface="Marianne" panose="02000000000000000000" pitchFamily="50" charset="0"/>
              </a:rPr>
              <a:t>maximum</a:t>
            </a:r>
          </a:p>
          <a:p>
            <a:pPr algn="ctr" fontAlgn="auto"/>
            <a:r>
              <a:rPr lang="fr-FR" b="1" dirty="0" smtClean="0">
                <a:solidFill>
                  <a:schemeClr val="tx2">
                    <a:lumMod val="60000"/>
                    <a:lumOff val="40000"/>
                  </a:schemeClr>
                </a:solidFill>
                <a:latin typeface="Marianne" panose="02000000000000000000" pitchFamily="50" charset="0"/>
              </a:rPr>
              <a:t>Aide maximum* </a:t>
            </a:r>
            <a:r>
              <a:rPr lang="fr-FR" b="1" dirty="0">
                <a:solidFill>
                  <a:schemeClr val="tx2">
                    <a:lumMod val="60000"/>
                    <a:lumOff val="40000"/>
                  </a:schemeClr>
                </a:solidFill>
                <a:latin typeface="Marianne" panose="02000000000000000000" pitchFamily="50" charset="0"/>
              </a:rPr>
              <a:t>= 80% * Perte CA éligible </a:t>
            </a:r>
            <a:endParaRPr lang="fr-FR" sz="1600" b="1" dirty="0">
              <a:solidFill>
                <a:schemeClr val="tx2">
                  <a:lumMod val="60000"/>
                  <a:lumOff val="40000"/>
                </a:schemeClr>
              </a:solidFill>
              <a:latin typeface="Marianne" panose="02000000000000000000" pitchFamily="50" charset="0"/>
              <a:ea typeface="Arial Unicode MS"/>
              <a:cs typeface="Times New Roman" panose="02020603050405020304" pitchFamily="18" charset="0"/>
            </a:endParaRPr>
          </a:p>
        </p:txBody>
      </p:sp>
      <p:sp>
        <p:nvSpPr>
          <p:cNvPr id="8" name="Larme 7"/>
          <p:cNvSpPr/>
          <p:nvPr/>
        </p:nvSpPr>
        <p:spPr>
          <a:xfrm>
            <a:off x="8388424" y="72008"/>
            <a:ext cx="683568" cy="555526"/>
          </a:xfrm>
          <a:prstGeom prst="teardrop">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r-FR" sz="1050" b="1" dirty="0" smtClean="0">
                <a:latin typeface="Marianne" panose="02000000000000000000" pitchFamily="50" charset="0"/>
              </a:rPr>
              <a:t>p. 6</a:t>
            </a:r>
            <a:endParaRPr lang="fr-FR" sz="1050" b="1" dirty="0">
              <a:latin typeface="Marianne" panose="02000000000000000000" pitchFamily="50" charset="0"/>
            </a:endParaRPr>
          </a:p>
        </p:txBody>
      </p:sp>
      <p:sp>
        <p:nvSpPr>
          <p:cNvPr id="7" name="Rectangle 6"/>
          <p:cNvSpPr/>
          <p:nvPr/>
        </p:nvSpPr>
        <p:spPr>
          <a:xfrm>
            <a:off x="539552" y="2355726"/>
            <a:ext cx="8136904" cy="2246769"/>
          </a:xfrm>
          <a:prstGeom prst="rect">
            <a:avLst/>
          </a:prstGeom>
        </p:spPr>
        <p:txBody>
          <a:bodyPr wrap="square">
            <a:spAutoFit/>
          </a:bodyPr>
          <a:lstStyle/>
          <a:p>
            <a:pPr algn="just" fontAlgn="auto"/>
            <a:r>
              <a:rPr lang="fr-FR" sz="1400" dirty="0" smtClean="0">
                <a:solidFill>
                  <a:srgbClr val="FF0000"/>
                </a:solidFill>
                <a:latin typeface="Marianne" panose="02000000000000000000" pitchFamily="50" charset="0"/>
              </a:rPr>
              <a:t>L’aide </a:t>
            </a:r>
            <a:r>
              <a:rPr lang="fr-FR" sz="1400" dirty="0">
                <a:solidFill>
                  <a:srgbClr val="FF0000"/>
                </a:solidFill>
                <a:latin typeface="Marianne" panose="02000000000000000000" pitchFamily="50" charset="0"/>
              </a:rPr>
              <a:t>BIO 2024 </a:t>
            </a:r>
            <a:r>
              <a:rPr lang="fr-FR" sz="1400" dirty="0" smtClean="0">
                <a:solidFill>
                  <a:srgbClr val="FF0000"/>
                </a:solidFill>
                <a:latin typeface="Marianne" panose="02000000000000000000" pitchFamily="50" charset="0"/>
              </a:rPr>
              <a:t>(BIO 2) ou l’ISN 2023</a:t>
            </a:r>
            <a:r>
              <a:rPr lang="fr-FR" sz="1400" dirty="0">
                <a:solidFill>
                  <a:srgbClr val="FF0000"/>
                </a:solidFill>
                <a:latin typeface="Marianne" panose="02000000000000000000" pitchFamily="50" charset="0"/>
              </a:rPr>
              <a:t>, </a:t>
            </a:r>
            <a:r>
              <a:rPr lang="fr-FR" sz="1400" dirty="0" smtClean="0">
                <a:solidFill>
                  <a:srgbClr val="FF0000"/>
                </a:solidFill>
                <a:latin typeface="Marianne" panose="02000000000000000000" pitchFamily="50" charset="0"/>
              </a:rPr>
              <a:t>sont déduites en </a:t>
            </a:r>
            <a:r>
              <a:rPr lang="fr-FR" sz="1400" dirty="0">
                <a:solidFill>
                  <a:srgbClr val="FF0000"/>
                </a:solidFill>
                <a:latin typeface="Marianne" panose="02000000000000000000" pitchFamily="50" charset="0"/>
              </a:rPr>
              <a:t>totalité de l’« aide maximum » </a:t>
            </a:r>
            <a:r>
              <a:rPr lang="fr-FR" sz="1400" dirty="0" smtClean="0">
                <a:solidFill>
                  <a:srgbClr val="FF0000"/>
                </a:solidFill>
                <a:latin typeface="Marianne" panose="02000000000000000000" pitchFamily="50" charset="0"/>
              </a:rPr>
              <a:t>calculée</a:t>
            </a:r>
          </a:p>
          <a:p>
            <a:pPr algn="just" fontAlgn="auto"/>
            <a:endParaRPr lang="fr-FR" sz="1400" dirty="0">
              <a:solidFill>
                <a:srgbClr val="FF0000"/>
              </a:solidFill>
              <a:latin typeface="Marianne" panose="02000000000000000000" pitchFamily="50" charset="0"/>
              <a:ea typeface="Arial Unicode MS"/>
              <a:cs typeface="Times New Roman" panose="02020603050405020304" pitchFamily="18" charset="0"/>
            </a:endParaRPr>
          </a:p>
          <a:p>
            <a:pPr algn="just" fontAlgn="auto"/>
            <a:r>
              <a:rPr lang="fr-FR" sz="1400" dirty="0" smtClean="0">
                <a:latin typeface="Marianne" panose="02000000000000000000" pitchFamily="50" charset="0"/>
                <a:ea typeface="Arial Unicode MS"/>
                <a:cs typeface="Times New Roman" panose="02020603050405020304" pitchFamily="18" charset="0"/>
              </a:rPr>
              <a:t>NB : les </a:t>
            </a:r>
            <a:r>
              <a:rPr lang="fr-FR" sz="1400" dirty="0">
                <a:latin typeface="Marianne" panose="02000000000000000000" pitchFamily="50" charset="0"/>
                <a:ea typeface="Arial Unicode MS"/>
                <a:cs typeface="Times New Roman" panose="02020603050405020304" pitchFamily="18" charset="0"/>
              </a:rPr>
              <a:t>autres aides attribuées par l’Etat ou les collectivités locales, y compris sur la base du </a:t>
            </a:r>
            <a:r>
              <a:rPr lang="fr-FR" sz="1400" i="1" dirty="0">
                <a:latin typeface="Marianne" panose="02000000000000000000" pitchFamily="50" charset="0"/>
                <a:ea typeface="Arial Unicode MS"/>
                <a:cs typeface="Times New Roman" panose="02020603050405020304" pitchFamily="18" charset="0"/>
              </a:rPr>
              <a:t>de </a:t>
            </a:r>
            <a:r>
              <a:rPr lang="fr-FR" sz="1400" i="1" dirty="0" err="1">
                <a:latin typeface="Marianne" panose="02000000000000000000" pitchFamily="50" charset="0"/>
                <a:ea typeface="Arial Unicode MS"/>
                <a:cs typeface="Times New Roman" panose="02020603050405020304" pitchFamily="18" charset="0"/>
              </a:rPr>
              <a:t>minimis</a:t>
            </a:r>
            <a:r>
              <a:rPr lang="fr-FR" sz="1400" dirty="0">
                <a:latin typeface="Marianne" panose="02000000000000000000" pitchFamily="50" charset="0"/>
                <a:ea typeface="Arial Unicode MS"/>
                <a:cs typeface="Times New Roman" panose="02020603050405020304" pitchFamily="18" charset="0"/>
              </a:rPr>
              <a:t>, susceptibles </a:t>
            </a:r>
            <a:r>
              <a:rPr lang="fr-FR" sz="1400" u="sng" dirty="0">
                <a:latin typeface="Marianne" panose="02000000000000000000" pitchFamily="50" charset="0"/>
                <a:ea typeface="Arial Unicode MS"/>
                <a:cs typeface="Times New Roman" panose="02020603050405020304" pitchFamily="18" charset="0"/>
              </a:rPr>
              <a:t>de couvrir les mêmes </a:t>
            </a:r>
            <a:r>
              <a:rPr lang="fr-FR" sz="1400" u="sng" dirty="0" smtClean="0">
                <a:latin typeface="Marianne" panose="02000000000000000000" pitchFamily="50" charset="0"/>
                <a:ea typeface="Arial Unicode MS"/>
                <a:cs typeface="Times New Roman" panose="02020603050405020304" pitchFamily="18" charset="0"/>
              </a:rPr>
              <a:t>pertes sur l’année 2023, seront</a:t>
            </a:r>
            <a:r>
              <a:rPr lang="fr-FR" sz="1400" dirty="0" smtClean="0">
                <a:latin typeface="Marianne" panose="02000000000000000000" pitchFamily="50" charset="0"/>
                <a:ea typeface="Arial Unicode MS"/>
                <a:cs typeface="Times New Roman" panose="02020603050405020304" pitchFamily="18" charset="0"/>
              </a:rPr>
              <a:t> déclarées par le demandeur dans le téléservice et seront également déduites, </a:t>
            </a:r>
          </a:p>
          <a:p>
            <a:pPr algn="just" fontAlgn="auto"/>
            <a:endParaRPr lang="fr-FR" sz="1400" dirty="0" smtClean="0">
              <a:latin typeface="Marianne" panose="02000000000000000000" pitchFamily="50" charset="0"/>
              <a:ea typeface="Arial Unicode MS"/>
              <a:cs typeface="Times New Roman" panose="02020603050405020304" pitchFamily="18" charset="0"/>
            </a:endParaRPr>
          </a:p>
          <a:p>
            <a:pPr marL="285750" indent="-285750" algn="just" fontAlgn="auto">
              <a:buFont typeface="Symbol" panose="05050102010706020507" pitchFamily="18" charset="2"/>
              <a:buChar char="Þ"/>
            </a:pPr>
            <a:r>
              <a:rPr lang="fr-FR" sz="1400" dirty="0" smtClean="0">
                <a:solidFill>
                  <a:schemeClr val="tx2">
                    <a:lumMod val="60000"/>
                    <a:lumOff val="40000"/>
                  </a:schemeClr>
                </a:solidFill>
                <a:latin typeface="Marianne" panose="02000000000000000000" pitchFamily="50" charset="0"/>
                <a:ea typeface="Arial Unicode MS"/>
                <a:cs typeface="Times New Roman" panose="02020603050405020304" pitchFamily="18" charset="0"/>
              </a:rPr>
              <a:t>A ce jour, aucune aide de ce type n’a été identifiée par l’administration mais l’Etat, au niveau national, n’a pas de visibilité sur toutes les aides qui peuvent être attribuées par les collectivités territoriales </a:t>
            </a:r>
            <a:endParaRPr lang="fr-FR" sz="1400" dirty="0">
              <a:latin typeface="Marianne" panose="02000000000000000000" pitchFamily="50" charset="0"/>
              <a:ea typeface="Arial Unicode MS"/>
              <a:cs typeface="Times New Roman" panose="02020603050405020304" pitchFamily="18" charset="0"/>
            </a:endParaRPr>
          </a:p>
        </p:txBody>
      </p:sp>
    </p:spTree>
    <p:extLst>
      <p:ext uri="{BB962C8B-B14F-4D97-AF65-F5344CB8AC3E}">
        <p14:creationId xmlns:p14="http://schemas.microsoft.com/office/powerpoint/2010/main" val="1253390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E67D1798-833D-7B41-B4CB-56CFC345FF87}" vid="{F2B9C07E-6062-9747-AE09-1B5BD4FF4FE8}"/>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ppt_MAA_arial_cle8cc229</Template>
  <TotalTime>11181</TotalTime>
  <Words>2076</Words>
  <Application>Microsoft Office PowerPoint</Application>
  <PresentationFormat>Affichage à l'écran (16:9)</PresentationFormat>
  <Paragraphs>222</Paragraphs>
  <Slides>20</Slides>
  <Notes>16</Notes>
  <HiddenSlides>0</HiddenSlides>
  <MMClips>0</MMClips>
  <ScaleCrop>false</ScaleCrop>
  <HeadingPairs>
    <vt:vector size="6" baseType="variant">
      <vt:variant>
        <vt:lpstr>Polices utilisées</vt:lpstr>
      </vt:variant>
      <vt:variant>
        <vt:i4>10</vt:i4>
      </vt:variant>
      <vt:variant>
        <vt:lpstr>Thème</vt:lpstr>
      </vt:variant>
      <vt:variant>
        <vt:i4>2</vt:i4>
      </vt:variant>
      <vt:variant>
        <vt:lpstr>Titres des diapositives</vt:lpstr>
      </vt:variant>
      <vt:variant>
        <vt:i4>20</vt:i4>
      </vt:variant>
    </vt:vector>
  </HeadingPairs>
  <TitlesOfParts>
    <vt:vector size="32" baseType="lpstr">
      <vt:lpstr>Arial Unicode MS</vt:lpstr>
      <vt:lpstr>SimSun</vt:lpstr>
      <vt:lpstr>Arial</vt:lpstr>
      <vt:lpstr>Calibri</vt:lpstr>
      <vt:lpstr>Calibri Light</vt:lpstr>
      <vt:lpstr>Mangal</vt:lpstr>
      <vt:lpstr>Marianne</vt:lpstr>
      <vt:lpstr>Symbol</vt:lpstr>
      <vt:lpstr>Times New Roman</vt:lpstr>
      <vt:lpstr>Wingdings</vt:lpstr>
      <vt:lpstr>MINISTÈRIEL</vt:lpstr>
      <vt:lpstr>Conception personnalisée</vt:lpstr>
      <vt:lpstr>Présentation PowerPoint</vt:lpstr>
      <vt:lpstr>Principes du webinaire</vt:lpstr>
      <vt:lpstr>Sommaire</vt:lpstr>
      <vt:lpstr>Calendrier prévisionnel du déploiement du dispositif</vt:lpstr>
      <vt:lpstr>Présentation PowerPoint</vt:lpstr>
      <vt:lpstr>Présentation PowerPoint</vt:lpstr>
      <vt:lpstr>Conditions éligibilité  calcul de la pertes de CA </vt:lpstr>
      <vt:lpstr>Caractéristiques de la mesure et calcul de l’aide</vt:lpstr>
      <vt:lpstr>Calcul de l’aide </vt:lpstr>
      <vt:lpstr>Seuil et plafond d’aide</vt:lpstr>
      <vt:lpstr>Exemple 1: aide dans le cas général</vt:lpstr>
      <vt:lpstr>Conditions particulières cas 1 : nouveaux installés en apiculture </vt:lpstr>
      <vt:lpstr>Exemple 2: aide dans cas particulier RI </vt:lpstr>
      <vt:lpstr>Conditions particulières cas 2 : apiculteurs présentant une évolution significative du cheptel apicole</vt:lpstr>
      <vt:lpstr>Exemple 3: aide dans le cas particulier 2</vt:lpstr>
      <vt:lpstr>Budget et plafonnement budgétaire</vt:lpstr>
      <vt:lpstr>Demander l’aide </vt:lpstr>
      <vt:lpstr>Constitution de la demande d’aide</vt:lpstr>
      <vt:lpstr>Instruction et paiement des demandes</vt:lpstr>
      <vt:lpstr>Ressources utiles</vt:lpstr>
    </vt:vector>
  </TitlesOfParts>
  <Manager>Client</Manager>
  <Company>Ministère de l'Agriculture et de l'Alimentation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Benjamin FRENAY</dc:creator>
  <cp:lastModifiedBy>LAUGE Vanessa</cp:lastModifiedBy>
  <cp:revision>958</cp:revision>
  <cp:lastPrinted>2022-09-29T16:09:43Z</cp:lastPrinted>
  <dcterms:created xsi:type="dcterms:W3CDTF">2020-03-26T14:56:09Z</dcterms:created>
  <dcterms:modified xsi:type="dcterms:W3CDTF">2024-07-31T07:51:44Z</dcterms:modified>
</cp:coreProperties>
</file>